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50"/>
  </p:notesMasterIdLst>
  <p:handoutMasterIdLst>
    <p:handoutMasterId r:id="rId51"/>
  </p:handoutMasterIdLst>
  <p:sldIdLst>
    <p:sldId id="258" r:id="rId9"/>
    <p:sldId id="302" r:id="rId10"/>
    <p:sldId id="304" r:id="rId11"/>
    <p:sldId id="348" r:id="rId12"/>
    <p:sldId id="305" r:id="rId13"/>
    <p:sldId id="306" r:id="rId14"/>
    <p:sldId id="307" r:id="rId15"/>
    <p:sldId id="324" r:id="rId16"/>
    <p:sldId id="325" r:id="rId17"/>
    <p:sldId id="308" r:id="rId18"/>
    <p:sldId id="309" r:id="rId19"/>
    <p:sldId id="327" r:id="rId20"/>
    <p:sldId id="311" r:id="rId21"/>
    <p:sldId id="312" r:id="rId22"/>
    <p:sldId id="328" r:id="rId23"/>
    <p:sldId id="349" r:id="rId24"/>
    <p:sldId id="313" r:id="rId25"/>
    <p:sldId id="350" r:id="rId26"/>
    <p:sldId id="331" r:id="rId27"/>
    <p:sldId id="356" r:id="rId28"/>
    <p:sldId id="333" r:id="rId29"/>
    <p:sldId id="351" r:id="rId30"/>
    <p:sldId id="352" r:id="rId31"/>
    <p:sldId id="357" r:id="rId32"/>
    <p:sldId id="358" r:id="rId33"/>
    <p:sldId id="359" r:id="rId34"/>
    <p:sldId id="360" r:id="rId35"/>
    <p:sldId id="317" r:id="rId36"/>
    <p:sldId id="339" r:id="rId37"/>
    <p:sldId id="340" r:id="rId38"/>
    <p:sldId id="318" r:id="rId39"/>
    <p:sldId id="319" r:id="rId40"/>
    <p:sldId id="353" r:id="rId41"/>
    <p:sldId id="354" r:id="rId42"/>
    <p:sldId id="355" r:id="rId43"/>
    <p:sldId id="346" r:id="rId44"/>
    <p:sldId id="347" r:id="rId45"/>
    <p:sldId id="320" r:id="rId46"/>
    <p:sldId id="321" r:id="rId47"/>
    <p:sldId id="322" r:id="rId48"/>
    <p:sldId id="303"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6" autoAdjust="0"/>
    <p:restoredTop sz="94377" autoAdjust="0"/>
  </p:normalViewPr>
  <p:slideViewPr>
    <p:cSldViewPr snapToGrid="0" snapToObjects="1">
      <p:cViewPr varScale="1">
        <p:scale>
          <a:sx n="69" d="100"/>
          <a:sy n="69" d="100"/>
        </p:scale>
        <p:origin x="715"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5/31/2017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D8916-60E1-495E-A8FB-1AEB11CB6A02}" type="datetimeFigureOut">
              <a:rPr lang="en-US" smtClean="0"/>
              <a:t>5/31/2017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59D8A-4B46-49FF-8E2D-57A671DAAA74}" type="slidenum">
              <a:rPr lang="en-US" smtClean="0"/>
              <a:t>‹#›</a:t>
            </a:fld>
            <a:endParaRPr lang="en-US"/>
          </a:p>
        </p:txBody>
      </p:sp>
    </p:spTree>
    <p:extLst>
      <p:ext uri="{BB962C8B-B14F-4D97-AF65-F5344CB8AC3E}">
        <p14:creationId xmlns:p14="http://schemas.microsoft.com/office/powerpoint/2010/main" val="3899730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738194</a:t>
            </a:r>
          </a:p>
        </p:txBody>
      </p:sp>
      <p:sp>
        <p:nvSpPr>
          <p:cNvPr id="4" name="Slide Number Placeholder 3"/>
          <p:cNvSpPr>
            <a:spLocks noGrp="1"/>
          </p:cNvSpPr>
          <p:nvPr>
            <p:ph type="sldNum" sz="quarter" idx="10"/>
          </p:nvPr>
        </p:nvSpPr>
        <p:spPr/>
        <p:txBody>
          <a:bodyPr/>
          <a:lstStyle/>
          <a:p>
            <a:fld id="{F8D10A5B-8CAA-4FE1-A0C2-54BBAF14A407}" type="slidenum">
              <a:rPr lang="en-US" smtClean="0"/>
              <a:t>2</a:t>
            </a:fld>
            <a:endParaRPr lang="en-US"/>
          </a:p>
        </p:txBody>
      </p:sp>
    </p:spTree>
    <p:extLst>
      <p:ext uri="{BB962C8B-B14F-4D97-AF65-F5344CB8AC3E}">
        <p14:creationId xmlns:p14="http://schemas.microsoft.com/office/powerpoint/2010/main" val="5781244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Old Testament</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9.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234" y="2642616"/>
            <a:ext cx="8276266" cy="1444752"/>
          </a:xfrm>
        </p:spPr>
        <p:txBody>
          <a:bodyPr/>
          <a:lstStyle/>
          <a:p>
            <a:r>
              <a:rPr lang="en-US" dirty="0"/>
              <a:t>1 Nephi 7</a:t>
            </a:r>
          </a:p>
        </p:txBody>
      </p:sp>
      <p:sp>
        <p:nvSpPr>
          <p:cNvPr id="3" name="Text Placeholder 2"/>
          <p:cNvSpPr>
            <a:spLocks noGrp="1"/>
          </p:cNvSpPr>
          <p:nvPr>
            <p:ph type="body" sz="quarter" idx="11"/>
          </p:nvPr>
        </p:nvSpPr>
        <p:spPr/>
        <p:txBody>
          <a:bodyPr/>
          <a:lstStyle/>
          <a:p>
            <a:r>
              <a:rPr lang="en-US" dirty="0"/>
              <a:t>Lesson 11</a:t>
            </a:r>
          </a:p>
        </p:txBody>
      </p:sp>
    </p:spTree>
    <p:extLst>
      <p:ext uri="{BB962C8B-B14F-4D97-AF65-F5344CB8AC3E}">
        <p14:creationId xmlns:p14="http://schemas.microsoft.com/office/powerpoint/2010/main" val="1454084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7:1–2. What did the Lord command Lehi to do?</a:t>
            </a:r>
          </a:p>
          <a:p>
            <a:r>
              <a:rPr lang="en-US" dirty="0"/>
              <a:t>What truth can we learn from this commandment? </a:t>
            </a:r>
          </a:p>
          <a:p>
            <a:r>
              <a:rPr lang="en-US" b="1" dirty="0"/>
              <a:t>The Lord commands us to marry and raise up children unto Him.</a:t>
            </a:r>
            <a:endParaRPr lang="en-US" dirty="0"/>
          </a:p>
        </p:txBody>
      </p:sp>
      <p:sp>
        <p:nvSpPr>
          <p:cNvPr id="3" name="Title 2"/>
          <p:cNvSpPr>
            <a:spLocks noGrp="1"/>
          </p:cNvSpPr>
          <p:nvPr>
            <p:ph type="title"/>
          </p:nvPr>
        </p:nvSpPr>
        <p:spPr/>
        <p:txBody>
          <a:bodyPr/>
          <a:lstStyle/>
          <a:p>
            <a:r>
              <a:rPr lang="en-US" dirty="0"/>
              <a:t>Commandment to Lehi</a:t>
            </a:r>
          </a:p>
        </p:txBody>
      </p:sp>
    </p:spTree>
    <p:extLst>
      <p:ext uri="{BB962C8B-B14F-4D97-AF65-F5344CB8AC3E}">
        <p14:creationId xmlns:p14="http://schemas.microsoft.com/office/powerpoint/2010/main" val="1774376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Marriage</a:t>
            </a:r>
          </a:p>
        </p:txBody>
      </p:sp>
      <p:sp>
        <p:nvSpPr>
          <p:cNvPr id="2" name="Content Placeholder 1"/>
          <p:cNvSpPr>
            <a:spLocks noGrp="1"/>
          </p:cNvSpPr>
          <p:nvPr>
            <p:ph sz="quarter" idx="4"/>
          </p:nvPr>
        </p:nvSpPr>
        <p:spPr/>
        <p:txBody>
          <a:bodyPr/>
          <a:lstStyle/>
          <a:p>
            <a:pPr marL="0" indent="0">
              <a:buNone/>
            </a:pPr>
            <a:r>
              <a:rPr lang="en-US" dirty="0"/>
              <a:t>“We, the First Presidency and the Council of the Twelve Apostles of The Church of Jesus Christ of Latter-day Saints, solemnly proclaim that marriage between a man and a woman is ordained of God and that the family is central to the Creator’s plan for the eternal destiny of His children” (“The Family: A Proclamation to the World,” </a:t>
            </a:r>
            <a:r>
              <a:rPr lang="en-US" i="0" dirty="0"/>
              <a:t>Ensign</a:t>
            </a:r>
            <a:r>
              <a:rPr lang="en-US" dirty="0"/>
              <a:t> or </a:t>
            </a:r>
            <a:r>
              <a:rPr lang="en-US" i="0" dirty="0"/>
              <a:t>Liahona</a:t>
            </a:r>
            <a:r>
              <a:rPr lang="en-US" dirty="0"/>
              <a:t>, Nov. 2010, 129).</a:t>
            </a:r>
          </a:p>
        </p:txBody>
      </p:sp>
      <p:pic>
        <p:nvPicPr>
          <p:cNvPr id="10" name="Picture Placeholder 9"/>
          <p:cNvPicPr>
            <a:picLocks noGrp="1" noChangeAspect="1"/>
          </p:cNvPicPr>
          <p:nvPr>
            <p:ph type="pic" sz="quarter" idx="10"/>
          </p:nvPr>
        </p:nvPicPr>
        <p:blipFill>
          <a:blip r:embed="rId2"/>
          <a:srcRect l="24963" r="24963"/>
          <a:stretch>
            <a:fillRect/>
          </a:stretch>
        </p:blipFill>
        <p:spPr/>
      </p:pic>
    </p:spTree>
    <p:extLst>
      <p:ext uri="{BB962C8B-B14F-4D97-AF65-F5344CB8AC3E}">
        <p14:creationId xmlns:p14="http://schemas.microsoft.com/office/powerpoint/2010/main" val="3140141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24200" y="512915"/>
            <a:ext cx="5562600" cy="995251"/>
          </a:xfrm>
        </p:spPr>
        <p:txBody>
          <a:bodyPr/>
          <a:lstStyle/>
          <a:p>
            <a:r>
              <a:rPr lang="en-US" dirty="0"/>
              <a:t>The Family: A Proclamation to the World</a:t>
            </a:r>
          </a:p>
        </p:txBody>
      </p:sp>
      <p:sp>
        <p:nvSpPr>
          <p:cNvPr id="2" name="Content Placeholder 1"/>
          <p:cNvSpPr>
            <a:spLocks noGrp="1"/>
          </p:cNvSpPr>
          <p:nvPr>
            <p:ph sz="quarter" idx="4"/>
          </p:nvPr>
        </p:nvSpPr>
        <p:spPr>
          <a:xfrm>
            <a:off x="3124200" y="1606963"/>
            <a:ext cx="5562601" cy="4711700"/>
          </a:xfrm>
        </p:spPr>
        <p:txBody>
          <a:bodyPr/>
          <a:lstStyle/>
          <a:p>
            <a:r>
              <a:rPr lang="en-US" i="0" dirty="0"/>
              <a:t>What is the eternal destiny of God’s children?</a:t>
            </a:r>
          </a:p>
        </p:txBody>
      </p:sp>
      <p:pic>
        <p:nvPicPr>
          <p:cNvPr id="5" name="Picture Placeholder 4"/>
          <p:cNvPicPr>
            <a:picLocks noGrp="1" noChangeAspect="1"/>
          </p:cNvPicPr>
          <p:nvPr>
            <p:ph type="pic" sz="quarter" idx="10"/>
          </p:nvPr>
        </p:nvPicPr>
        <p:blipFill>
          <a:blip r:embed="rId2"/>
          <a:srcRect t="5621" b="5621"/>
          <a:stretch>
            <a:fillRect/>
          </a:stretch>
        </p:blipFill>
        <p:spPr/>
      </p:pic>
    </p:spTree>
    <p:extLst>
      <p:ext uri="{BB962C8B-B14F-4D97-AF65-F5344CB8AC3E}">
        <p14:creationId xmlns:p14="http://schemas.microsoft.com/office/powerpoint/2010/main" val="3362290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24200" y="512915"/>
            <a:ext cx="5562600" cy="1019002"/>
          </a:xfrm>
        </p:spPr>
        <p:txBody>
          <a:bodyPr/>
          <a:lstStyle/>
          <a:p>
            <a:r>
              <a:rPr lang="en-US"/>
              <a:t>The Family: A Proclamation to the World</a:t>
            </a:r>
            <a:endParaRPr lang="en-US" dirty="0"/>
          </a:p>
        </p:txBody>
      </p:sp>
      <p:sp>
        <p:nvSpPr>
          <p:cNvPr id="2" name="Content Placeholder 1"/>
          <p:cNvSpPr>
            <a:spLocks noGrp="1"/>
          </p:cNvSpPr>
          <p:nvPr>
            <p:ph sz="quarter" idx="4"/>
          </p:nvPr>
        </p:nvSpPr>
        <p:spPr>
          <a:xfrm>
            <a:off x="3124200" y="1618839"/>
            <a:ext cx="5562601" cy="4711700"/>
          </a:xfrm>
        </p:spPr>
        <p:txBody>
          <a:bodyPr/>
          <a:lstStyle/>
          <a:p>
            <a:r>
              <a:rPr lang="en-US" i="0" dirty="0"/>
              <a:t>What is the eternal destiny of God’s children?</a:t>
            </a:r>
          </a:p>
          <a:p>
            <a:r>
              <a:rPr lang="en-US" i="0" dirty="0"/>
              <a:t>How do marriage between a man and a woman and parenthood help us become like God? </a:t>
            </a:r>
          </a:p>
        </p:txBody>
      </p:sp>
      <p:pic>
        <p:nvPicPr>
          <p:cNvPr id="5" name="Picture Placeholder 4"/>
          <p:cNvPicPr>
            <a:picLocks noGrp="1" noChangeAspect="1"/>
          </p:cNvPicPr>
          <p:nvPr>
            <p:ph type="pic" sz="quarter" idx="10"/>
          </p:nvPr>
        </p:nvPicPr>
        <p:blipFill>
          <a:blip r:embed="rId2"/>
          <a:srcRect t="5621" b="5621"/>
          <a:stretch>
            <a:fillRect/>
          </a:stretch>
        </p:blipFill>
        <p:spPr/>
      </p:pic>
    </p:spTree>
    <p:extLst>
      <p:ext uri="{BB962C8B-B14F-4D97-AF65-F5344CB8AC3E}">
        <p14:creationId xmlns:p14="http://schemas.microsoft.com/office/powerpoint/2010/main" val="1715737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fontAlgn="base">
              <a:buNone/>
            </a:pPr>
            <a:r>
              <a:rPr lang="en-US" dirty="0"/>
              <a:t>“We declare that God’s commandment for His children to multiply and replenish the earth remains in force. …</a:t>
            </a:r>
          </a:p>
          <a:p>
            <a:pPr marL="0" indent="0" fontAlgn="base">
              <a:buNone/>
            </a:pPr>
            <a:r>
              <a:rPr lang="en-US" dirty="0"/>
              <a:t>“… Parents have a sacred duty to rear their children in love and righteousness, to provide for their physical and spiritual needs, and to teach them to love and serve one another, observe the commandments of God, and be law-abiding citizens wherever they live. Husbands and wives—mothers and fathers—will be held accountable before God for the discharge of these obligations” (“The Family: A Proclamation to the World,” 129).</a:t>
            </a:r>
          </a:p>
          <a:p>
            <a:endParaRPr lang="en-US" dirty="0"/>
          </a:p>
        </p:txBody>
      </p:sp>
      <p:sp>
        <p:nvSpPr>
          <p:cNvPr id="3" name="Title 2"/>
          <p:cNvSpPr>
            <a:spLocks noGrp="1"/>
          </p:cNvSpPr>
          <p:nvPr>
            <p:ph type="title"/>
          </p:nvPr>
        </p:nvSpPr>
        <p:spPr/>
        <p:txBody>
          <a:bodyPr/>
          <a:lstStyle/>
          <a:p>
            <a:r>
              <a:rPr lang="en-US" dirty="0"/>
              <a:t>Parenthood	</a:t>
            </a:r>
          </a:p>
        </p:txBody>
      </p:sp>
    </p:spTree>
    <p:extLst>
      <p:ext uri="{BB962C8B-B14F-4D97-AF65-F5344CB8AC3E}">
        <p14:creationId xmlns:p14="http://schemas.microsoft.com/office/powerpoint/2010/main" val="1380922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does it mean to raise up children unto the Lord?</a:t>
            </a:r>
          </a:p>
          <a:p>
            <a:endParaRPr lang="en-US" dirty="0"/>
          </a:p>
        </p:txBody>
      </p:sp>
      <p:sp>
        <p:nvSpPr>
          <p:cNvPr id="3" name="Title 2"/>
          <p:cNvSpPr>
            <a:spLocks noGrp="1"/>
          </p:cNvSpPr>
          <p:nvPr>
            <p:ph type="title"/>
          </p:nvPr>
        </p:nvSpPr>
        <p:spPr/>
        <p:txBody>
          <a:bodyPr/>
          <a:lstStyle/>
          <a:p>
            <a:r>
              <a:rPr lang="en-US" dirty="0"/>
              <a:t>Raise Up Children</a:t>
            </a:r>
          </a:p>
        </p:txBody>
      </p:sp>
    </p:spTree>
    <p:extLst>
      <p:ext uri="{BB962C8B-B14F-4D97-AF65-F5344CB8AC3E}">
        <p14:creationId xmlns:p14="http://schemas.microsoft.com/office/powerpoint/2010/main" val="3376711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does it mean to raise up children unto the Lord?</a:t>
            </a:r>
          </a:p>
          <a:p>
            <a:r>
              <a:rPr lang="en-US" dirty="0"/>
              <a:t>How can youth prepare now to marry and to raise children in the </a:t>
            </a:r>
            <a:r>
              <a:rPr lang="en-US"/>
              <a:t>gospel?</a:t>
            </a:r>
            <a:endParaRPr lang="en-US" dirty="0"/>
          </a:p>
          <a:p>
            <a:endParaRPr lang="en-US" dirty="0"/>
          </a:p>
          <a:p>
            <a:endParaRPr lang="en-US" dirty="0"/>
          </a:p>
        </p:txBody>
      </p:sp>
      <p:sp>
        <p:nvSpPr>
          <p:cNvPr id="3" name="Title 2"/>
          <p:cNvSpPr>
            <a:spLocks noGrp="1"/>
          </p:cNvSpPr>
          <p:nvPr>
            <p:ph type="title"/>
          </p:nvPr>
        </p:nvSpPr>
        <p:spPr/>
        <p:txBody>
          <a:bodyPr/>
          <a:lstStyle/>
          <a:p>
            <a:r>
              <a:rPr lang="en-US" dirty="0"/>
              <a:t>Raise Up Children</a:t>
            </a:r>
          </a:p>
        </p:txBody>
      </p:sp>
    </p:spTree>
    <p:extLst>
      <p:ext uri="{BB962C8B-B14F-4D97-AF65-F5344CB8AC3E}">
        <p14:creationId xmlns:p14="http://schemas.microsoft.com/office/powerpoint/2010/main" val="2099420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7:3–5. How did the Lord help Nephi and his brothers obey the commandment to marry and raise children?</a:t>
            </a:r>
          </a:p>
        </p:txBody>
      </p:sp>
      <p:sp>
        <p:nvSpPr>
          <p:cNvPr id="3" name="Title 2"/>
          <p:cNvSpPr>
            <a:spLocks noGrp="1"/>
          </p:cNvSpPr>
          <p:nvPr>
            <p:ph type="title"/>
          </p:nvPr>
        </p:nvSpPr>
        <p:spPr/>
        <p:txBody>
          <a:bodyPr/>
          <a:lstStyle/>
          <a:p>
            <a:r>
              <a:rPr lang="en-US" dirty="0"/>
              <a:t>Marry and Raise Children</a:t>
            </a:r>
          </a:p>
        </p:txBody>
      </p:sp>
    </p:spTree>
    <p:extLst>
      <p:ext uri="{BB962C8B-B14F-4D97-AF65-F5344CB8AC3E}">
        <p14:creationId xmlns:p14="http://schemas.microsoft.com/office/powerpoint/2010/main" val="2256752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7:3–5. How did the Lord help Nephi and his brothers obey the commandment to marry and raise children?</a:t>
            </a:r>
          </a:p>
          <a:p>
            <a:r>
              <a:rPr lang="en-US" dirty="0"/>
              <a:t>Apply the principle you identified in 1 Nephi 7:1–2 by seeking to strengthen your family and preparing to marry and raise up children to the Lord.</a:t>
            </a:r>
          </a:p>
        </p:txBody>
      </p:sp>
      <p:sp>
        <p:nvSpPr>
          <p:cNvPr id="3" name="Title 2"/>
          <p:cNvSpPr>
            <a:spLocks noGrp="1"/>
          </p:cNvSpPr>
          <p:nvPr>
            <p:ph type="title"/>
          </p:nvPr>
        </p:nvSpPr>
        <p:spPr/>
        <p:txBody>
          <a:bodyPr/>
          <a:lstStyle/>
          <a:p>
            <a:r>
              <a:rPr lang="en-US" dirty="0"/>
              <a:t>Marry and Raise Children</a:t>
            </a:r>
          </a:p>
        </p:txBody>
      </p:sp>
    </p:spTree>
    <p:extLst>
      <p:ext uri="{BB962C8B-B14F-4D97-AF65-F5344CB8AC3E}">
        <p14:creationId xmlns:p14="http://schemas.microsoft.com/office/powerpoint/2010/main" val="1741139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Think of an aspect of your life in which you would like the Lord’s help. </a:t>
            </a:r>
          </a:p>
          <a:p>
            <a:endParaRPr lang="en-US" dirty="0"/>
          </a:p>
        </p:txBody>
      </p:sp>
      <p:sp>
        <p:nvSpPr>
          <p:cNvPr id="3" name="Title 2"/>
          <p:cNvSpPr>
            <a:spLocks noGrp="1"/>
          </p:cNvSpPr>
          <p:nvPr>
            <p:ph type="title"/>
          </p:nvPr>
        </p:nvSpPr>
        <p:spPr/>
        <p:txBody>
          <a:bodyPr/>
          <a:lstStyle/>
          <a:p>
            <a:r>
              <a:rPr lang="en-US" dirty="0"/>
              <a:t>The Lord’s Help</a:t>
            </a:r>
          </a:p>
        </p:txBody>
      </p:sp>
    </p:spTree>
    <p:extLst>
      <p:ext uri="{BB962C8B-B14F-4D97-AF65-F5344CB8AC3E}">
        <p14:creationId xmlns:p14="http://schemas.microsoft.com/office/powerpoint/2010/main" val="2095165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Devotional</a:t>
            </a:r>
          </a:p>
        </p:txBody>
      </p:sp>
      <p:sp>
        <p:nvSpPr>
          <p:cNvPr id="3" name="Content Placeholder 2"/>
          <p:cNvSpPr>
            <a:spLocks noGrp="1"/>
          </p:cNvSpPr>
          <p:nvPr>
            <p:ph sz="quarter" idx="4"/>
          </p:nvPr>
        </p:nvSpPr>
        <p:spPr/>
        <p:txBody>
          <a:bodyPr/>
          <a:lstStyle/>
          <a:p>
            <a:pPr marL="0" indent="0">
              <a:buNone/>
            </a:pPr>
            <a:r>
              <a:rPr lang="en-US" dirty="0"/>
              <a:t>Hymn:</a:t>
            </a:r>
          </a:p>
          <a:p>
            <a:pPr marL="0" indent="0">
              <a:buNone/>
            </a:pPr>
            <a:r>
              <a:rPr lang="en-US" dirty="0"/>
              <a:t>Prayer:</a:t>
            </a:r>
          </a:p>
          <a:p>
            <a:pPr marL="0" indent="0">
              <a:buNone/>
            </a:pPr>
            <a:r>
              <a:rPr lang="en-US" dirty="0"/>
              <a:t>Thought:</a:t>
            </a:r>
          </a:p>
        </p:txBody>
      </p:sp>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5621" b="5621"/>
          <a:stretch>
            <a:fillRect/>
          </a:stretch>
        </p:blipFill>
        <p:spPr/>
      </p:pic>
    </p:spTree>
    <p:extLst>
      <p:ext uri="{BB962C8B-B14F-4D97-AF65-F5344CB8AC3E}">
        <p14:creationId xmlns:p14="http://schemas.microsoft.com/office/powerpoint/2010/main" val="1724112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Think of an aspect of your life in which you would like the Lord’s help. </a:t>
            </a:r>
          </a:p>
          <a:p>
            <a:r>
              <a:rPr lang="en-US" dirty="0"/>
              <a:t>As you continue to study 1 Nephi 7 today, look for ways you can receive the Lord’s help in that aspect of your life.</a:t>
            </a:r>
          </a:p>
          <a:p>
            <a:endParaRPr lang="en-US" dirty="0"/>
          </a:p>
          <a:p>
            <a:endParaRPr lang="en-US" dirty="0"/>
          </a:p>
        </p:txBody>
      </p:sp>
      <p:sp>
        <p:nvSpPr>
          <p:cNvPr id="3" name="Title 2"/>
          <p:cNvSpPr>
            <a:spLocks noGrp="1"/>
          </p:cNvSpPr>
          <p:nvPr>
            <p:ph type="title"/>
          </p:nvPr>
        </p:nvSpPr>
        <p:spPr/>
        <p:txBody>
          <a:bodyPr/>
          <a:lstStyle/>
          <a:p>
            <a:r>
              <a:rPr lang="en-US" dirty="0"/>
              <a:t>The Lord’s Help</a:t>
            </a:r>
          </a:p>
        </p:txBody>
      </p:sp>
    </p:spTree>
    <p:extLst>
      <p:ext uri="{BB962C8B-B14F-4D97-AF65-F5344CB8AC3E}">
        <p14:creationId xmlns:p14="http://schemas.microsoft.com/office/powerpoint/2010/main" val="4068034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7:12–13, looking for the truth Nephi taught his brothers to persuade them to continue their journey to the promised land instead of returning to Jerusalem. </a:t>
            </a:r>
          </a:p>
        </p:txBody>
      </p:sp>
      <p:sp>
        <p:nvSpPr>
          <p:cNvPr id="3" name="Title 2"/>
          <p:cNvSpPr>
            <a:spLocks noGrp="1"/>
          </p:cNvSpPr>
          <p:nvPr>
            <p:ph type="title"/>
          </p:nvPr>
        </p:nvSpPr>
        <p:spPr/>
        <p:txBody>
          <a:bodyPr/>
          <a:lstStyle/>
          <a:p>
            <a:r>
              <a:rPr lang="en-US" dirty="0"/>
              <a:t>Nephi’s Teaching</a:t>
            </a:r>
          </a:p>
        </p:txBody>
      </p:sp>
    </p:spTree>
    <p:extLst>
      <p:ext uri="{BB962C8B-B14F-4D97-AF65-F5344CB8AC3E}">
        <p14:creationId xmlns:p14="http://schemas.microsoft.com/office/powerpoint/2010/main" val="2936007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7:12–13, looking for the truth Nephi taught his brothers to persuade them to continue their journey to the promised land instead of returning to Jerusalem. </a:t>
            </a:r>
          </a:p>
          <a:p>
            <a:r>
              <a:rPr lang="en-US" dirty="0"/>
              <a:t>Based on what Nephi asked his brothers (see verse 12), how would you complete this statement to form a principle: </a:t>
            </a:r>
            <a:r>
              <a:rPr lang="en-US" i="1" dirty="0"/>
              <a:t>If we exercise faith in the Lord, … </a:t>
            </a:r>
            <a:r>
              <a:rPr lang="en-US" dirty="0"/>
              <a:t>?</a:t>
            </a:r>
          </a:p>
        </p:txBody>
      </p:sp>
      <p:sp>
        <p:nvSpPr>
          <p:cNvPr id="3" name="Title 2"/>
          <p:cNvSpPr>
            <a:spLocks noGrp="1"/>
          </p:cNvSpPr>
          <p:nvPr>
            <p:ph type="title"/>
          </p:nvPr>
        </p:nvSpPr>
        <p:spPr/>
        <p:txBody>
          <a:bodyPr/>
          <a:lstStyle/>
          <a:p>
            <a:r>
              <a:rPr lang="en-US" dirty="0"/>
              <a:t>Nephi’s Teaching</a:t>
            </a:r>
          </a:p>
        </p:txBody>
      </p:sp>
    </p:spTree>
    <p:extLst>
      <p:ext uri="{BB962C8B-B14F-4D97-AF65-F5344CB8AC3E}">
        <p14:creationId xmlns:p14="http://schemas.microsoft.com/office/powerpoint/2010/main" val="931369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7:12–13, looking for the truth Nephi taught his brothers to persuade them to continue their journey to the promised land instead of returning to Jerusalem. </a:t>
            </a:r>
          </a:p>
          <a:p>
            <a:r>
              <a:rPr lang="en-US" dirty="0"/>
              <a:t>Based on what Nephi asked his brothers (see verse 12), how would you complete this statement to form a principle: </a:t>
            </a:r>
            <a:r>
              <a:rPr lang="en-US" i="1" dirty="0"/>
              <a:t>If we exercise faith in the Lord, … </a:t>
            </a:r>
            <a:r>
              <a:rPr lang="en-US" dirty="0"/>
              <a:t>?</a:t>
            </a:r>
          </a:p>
          <a:p>
            <a:r>
              <a:rPr lang="en-US" b="1" dirty="0"/>
              <a:t>If we exercise faith in the Lord, He is able to do all things for us according to His will.</a:t>
            </a:r>
          </a:p>
        </p:txBody>
      </p:sp>
      <p:sp>
        <p:nvSpPr>
          <p:cNvPr id="3" name="Title 2"/>
          <p:cNvSpPr>
            <a:spLocks noGrp="1"/>
          </p:cNvSpPr>
          <p:nvPr>
            <p:ph type="title"/>
          </p:nvPr>
        </p:nvSpPr>
        <p:spPr/>
        <p:txBody>
          <a:bodyPr/>
          <a:lstStyle/>
          <a:p>
            <a:r>
              <a:rPr lang="en-US" dirty="0"/>
              <a:t>Nephi’s Teaching</a:t>
            </a:r>
          </a:p>
        </p:txBody>
      </p:sp>
    </p:spTree>
    <p:extLst>
      <p:ext uri="{BB962C8B-B14F-4D97-AF65-F5344CB8AC3E}">
        <p14:creationId xmlns:p14="http://schemas.microsoft.com/office/powerpoint/2010/main" val="520026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1 Nephi 7:14–15, Nephi told those who wanted to return to Jerusalem that if they returned, they would perish when Jerusalem was destroyed.</a:t>
            </a:r>
          </a:p>
          <a:p>
            <a:endParaRPr lang="en-US" dirty="0"/>
          </a:p>
        </p:txBody>
      </p:sp>
      <p:sp>
        <p:nvSpPr>
          <p:cNvPr id="3" name="Title 2"/>
          <p:cNvSpPr>
            <a:spLocks noGrp="1"/>
          </p:cNvSpPr>
          <p:nvPr>
            <p:ph type="title"/>
          </p:nvPr>
        </p:nvSpPr>
        <p:spPr/>
        <p:txBody>
          <a:bodyPr/>
          <a:lstStyle/>
          <a:p>
            <a:r>
              <a:rPr lang="en-US" dirty="0"/>
              <a:t>Nephi’s Warning</a:t>
            </a:r>
          </a:p>
        </p:txBody>
      </p:sp>
    </p:spTree>
    <p:extLst>
      <p:ext uri="{BB962C8B-B14F-4D97-AF65-F5344CB8AC3E}">
        <p14:creationId xmlns:p14="http://schemas.microsoft.com/office/powerpoint/2010/main" val="2313499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1 Nephi 7:14–15, Nephi told those who wanted to return to Jerusalem that if they returned, they would perish when Jerusalem was destroyed.</a:t>
            </a:r>
          </a:p>
          <a:p>
            <a:r>
              <a:rPr lang="en-US" dirty="0"/>
              <a:t>Read 1 Nephi 7:16. How did Laman and Lemuel respond to Nephi’s warning?</a:t>
            </a:r>
          </a:p>
          <a:p>
            <a:endParaRPr lang="en-US" dirty="0"/>
          </a:p>
        </p:txBody>
      </p:sp>
      <p:sp>
        <p:nvSpPr>
          <p:cNvPr id="3" name="Title 2"/>
          <p:cNvSpPr>
            <a:spLocks noGrp="1"/>
          </p:cNvSpPr>
          <p:nvPr>
            <p:ph type="title"/>
          </p:nvPr>
        </p:nvSpPr>
        <p:spPr/>
        <p:txBody>
          <a:bodyPr/>
          <a:lstStyle/>
          <a:p>
            <a:r>
              <a:rPr lang="en-US" dirty="0"/>
              <a:t>Nephi’s Warning</a:t>
            </a:r>
          </a:p>
        </p:txBody>
      </p:sp>
    </p:spTree>
    <p:extLst>
      <p:ext uri="{BB962C8B-B14F-4D97-AF65-F5344CB8AC3E}">
        <p14:creationId xmlns:p14="http://schemas.microsoft.com/office/powerpoint/2010/main" val="4019104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1 Nephi 7:14–15, Nephi told those who wanted to return to Jerusalem that if they returned, they would perish when Jerusalem was destroyed.</a:t>
            </a:r>
          </a:p>
          <a:p>
            <a:r>
              <a:rPr lang="en-US" dirty="0"/>
              <a:t>Read 1 Nephi 7:16. How did Laman and Lemuel respond to Nephi’s warning?</a:t>
            </a:r>
          </a:p>
          <a:p>
            <a:r>
              <a:rPr lang="en-US" dirty="0"/>
              <a:t>How would you feel if you had been in Nephi’s situation? What would you do?</a:t>
            </a:r>
          </a:p>
          <a:p>
            <a:endParaRPr lang="en-US" dirty="0"/>
          </a:p>
        </p:txBody>
      </p:sp>
      <p:sp>
        <p:nvSpPr>
          <p:cNvPr id="3" name="Title 2"/>
          <p:cNvSpPr>
            <a:spLocks noGrp="1"/>
          </p:cNvSpPr>
          <p:nvPr>
            <p:ph type="title"/>
          </p:nvPr>
        </p:nvSpPr>
        <p:spPr/>
        <p:txBody>
          <a:bodyPr/>
          <a:lstStyle/>
          <a:p>
            <a:r>
              <a:rPr lang="en-US" dirty="0"/>
              <a:t>Nephi’s Warning</a:t>
            </a:r>
          </a:p>
        </p:txBody>
      </p:sp>
    </p:spTree>
    <p:extLst>
      <p:ext uri="{BB962C8B-B14F-4D97-AF65-F5344CB8AC3E}">
        <p14:creationId xmlns:p14="http://schemas.microsoft.com/office/powerpoint/2010/main" val="2312215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1 Nephi 7:14–15, Nephi told those who wanted to return to Jerusalem that if they returned, they would perish when Jerusalem was destroyed.</a:t>
            </a:r>
          </a:p>
          <a:p>
            <a:r>
              <a:rPr lang="en-US" dirty="0"/>
              <a:t>Read 1 Nephi 7:16. How did Laman and Lemuel respond to Nephi’s warning?</a:t>
            </a:r>
          </a:p>
          <a:p>
            <a:r>
              <a:rPr lang="en-US" dirty="0"/>
              <a:t>How would you feel if you had been in Nephi’s situation? What would you do?</a:t>
            </a:r>
          </a:p>
          <a:p>
            <a:r>
              <a:rPr lang="en-US" dirty="0"/>
              <a:t>Read 1 Nephi 7:17–18. How did Nephi exercise faith in the Lord?</a:t>
            </a:r>
          </a:p>
          <a:p>
            <a:endParaRPr lang="en-US" dirty="0"/>
          </a:p>
        </p:txBody>
      </p:sp>
      <p:sp>
        <p:nvSpPr>
          <p:cNvPr id="3" name="Title 2"/>
          <p:cNvSpPr>
            <a:spLocks noGrp="1"/>
          </p:cNvSpPr>
          <p:nvPr>
            <p:ph type="title"/>
          </p:nvPr>
        </p:nvSpPr>
        <p:spPr/>
        <p:txBody>
          <a:bodyPr/>
          <a:lstStyle/>
          <a:p>
            <a:r>
              <a:rPr lang="en-US" dirty="0"/>
              <a:t>Nephi’s Warning</a:t>
            </a:r>
          </a:p>
        </p:txBody>
      </p:sp>
    </p:spTree>
    <p:extLst>
      <p:ext uri="{BB962C8B-B14F-4D97-AF65-F5344CB8AC3E}">
        <p14:creationId xmlns:p14="http://schemas.microsoft.com/office/powerpoint/2010/main" val="265331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David A. Bednar</a:t>
            </a:r>
          </a:p>
        </p:txBody>
      </p:sp>
      <p:sp>
        <p:nvSpPr>
          <p:cNvPr id="3" name="Content Placeholder 2"/>
          <p:cNvSpPr>
            <a:spLocks noGrp="1"/>
          </p:cNvSpPr>
          <p:nvPr>
            <p:ph sz="quarter" idx="4"/>
          </p:nvPr>
        </p:nvSpPr>
        <p:spPr/>
        <p:txBody>
          <a:bodyPr/>
          <a:lstStyle/>
          <a:p>
            <a:pPr marL="0" indent="0">
              <a:buNone/>
            </a:pPr>
            <a:r>
              <a:rPr lang="en-US" dirty="0"/>
              <a:t>“It is especially interesting to me that Nephi did not pray … to have his circumstances changed. Rather, he prayed for the strength to change his circumstances” (David A. Bednar, “In the Strength of the Lord” [Brigham Young University devotional, Oct. 23, 2001], 4, speeches.byu.edu).</a:t>
            </a:r>
          </a:p>
        </p:txBody>
      </p:sp>
      <p:pic>
        <p:nvPicPr>
          <p:cNvPr id="5" name="Picture Placeholder 4"/>
          <p:cNvPicPr>
            <a:picLocks noGrp="1" noChangeAspect="1"/>
          </p:cNvPicPr>
          <p:nvPr>
            <p:ph type="pic" sz="quarter" idx="10"/>
          </p:nvPr>
        </p:nvPicPr>
        <p:blipFill>
          <a:blip r:embed="rId2"/>
          <a:srcRect t="79" b="79"/>
          <a:stretch>
            <a:fillRect/>
          </a:stretch>
        </p:blipFill>
        <p:spPr/>
      </p:pic>
    </p:spTree>
    <p:extLst>
      <p:ext uri="{BB962C8B-B14F-4D97-AF65-F5344CB8AC3E}">
        <p14:creationId xmlns:p14="http://schemas.microsoft.com/office/powerpoint/2010/main" val="4128463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is the principle we learned from 1 Nephi 7:12 illustrated in Nephi’s experience?</a:t>
            </a:r>
          </a:p>
          <a:p>
            <a:endParaRPr lang="en-US" dirty="0"/>
          </a:p>
        </p:txBody>
      </p:sp>
      <p:sp>
        <p:nvSpPr>
          <p:cNvPr id="3" name="Title 2"/>
          <p:cNvSpPr>
            <a:spLocks noGrp="1"/>
          </p:cNvSpPr>
          <p:nvPr>
            <p:ph type="title"/>
          </p:nvPr>
        </p:nvSpPr>
        <p:spPr/>
        <p:txBody>
          <a:bodyPr/>
          <a:lstStyle/>
          <a:p>
            <a:r>
              <a:rPr lang="en-US" dirty="0"/>
              <a:t>Exercising Faith in the Lord</a:t>
            </a:r>
          </a:p>
        </p:txBody>
      </p:sp>
    </p:spTree>
    <p:extLst>
      <p:ext uri="{BB962C8B-B14F-4D97-AF65-F5344CB8AC3E}">
        <p14:creationId xmlns:p14="http://schemas.microsoft.com/office/powerpoint/2010/main" val="1119066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Sister Julie B. Beck</a:t>
            </a:r>
          </a:p>
        </p:txBody>
      </p:sp>
      <p:sp>
        <p:nvSpPr>
          <p:cNvPr id="3" name="Content Placeholder 2"/>
          <p:cNvSpPr>
            <a:spLocks noGrp="1"/>
          </p:cNvSpPr>
          <p:nvPr>
            <p:ph sz="quarter" idx="4"/>
          </p:nvPr>
        </p:nvSpPr>
        <p:spPr/>
        <p:txBody>
          <a:bodyPr/>
          <a:lstStyle/>
          <a:p>
            <a:pPr marL="0" indent="0">
              <a:buNone/>
            </a:pPr>
            <a:r>
              <a:rPr lang="en-US" dirty="0"/>
              <a:t>“As I meet with young single adults around the world, I ask them, ‘Why does the First Presidency care so much about you and provide so many resources for you?’” (Julie B. Beck, “Teaching the Doctrine of the Family,” </a:t>
            </a:r>
            <a:r>
              <a:rPr lang="en-US" i="0" dirty="0"/>
              <a:t>Ensign</a:t>
            </a:r>
            <a:r>
              <a:rPr lang="en-US" dirty="0"/>
              <a:t>, Mar. 2011, 12).</a:t>
            </a:r>
          </a:p>
          <a:p>
            <a:pPr marL="0" indent="0">
              <a:buNone/>
            </a:pPr>
            <a:endParaRPr lang="en-US" dirty="0"/>
          </a:p>
        </p:txBody>
      </p:sp>
      <p:pic>
        <p:nvPicPr>
          <p:cNvPr id="7" name="Picture Placeholder 6"/>
          <p:cNvPicPr>
            <a:picLocks noGrp="1" noChangeAspect="1"/>
          </p:cNvPicPr>
          <p:nvPr>
            <p:ph type="pic" sz="quarter" idx="10"/>
          </p:nvPr>
        </p:nvPicPr>
        <p:blipFill>
          <a:blip r:embed="rId2"/>
          <a:srcRect l="24963" r="24963"/>
          <a:stretch>
            <a:fillRect/>
          </a:stretch>
        </p:blipFill>
        <p:spPr/>
      </p:pic>
    </p:spTree>
    <p:extLst>
      <p:ext uri="{BB962C8B-B14F-4D97-AF65-F5344CB8AC3E}">
        <p14:creationId xmlns:p14="http://schemas.microsoft.com/office/powerpoint/2010/main" val="1194660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is the principle we learned from 1 Nephi 7:12 illustrated in Nephi’s experience?</a:t>
            </a:r>
          </a:p>
          <a:p>
            <a:r>
              <a:rPr lang="en-US" dirty="0"/>
              <a:t>In addition to praying, what are other ways that we can exercise faith in the Lord in order to receive strength or help from Him?</a:t>
            </a:r>
          </a:p>
          <a:p>
            <a:endParaRPr lang="en-US" dirty="0"/>
          </a:p>
        </p:txBody>
      </p:sp>
      <p:sp>
        <p:nvSpPr>
          <p:cNvPr id="3" name="Title 2"/>
          <p:cNvSpPr>
            <a:spLocks noGrp="1"/>
          </p:cNvSpPr>
          <p:nvPr>
            <p:ph type="title"/>
          </p:nvPr>
        </p:nvSpPr>
        <p:spPr/>
        <p:txBody>
          <a:bodyPr/>
          <a:lstStyle/>
          <a:p>
            <a:r>
              <a:rPr lang="en-US" dirty="0"/>
              <a:t>Exercising Faith in the Lord</a:t>
            </a:r>
          </a:p>
        </p:txBody>
      </p:sp>
    </p:spTree>
    <p:extLst>
      <p:ext uri="{BB962C8B-B14F-4D97-AF65-F5344CB8AC3E}">
        <p14:creationId xmlns:p14="http://schemas.microsoft.com/office/powerpoint/2010/main" val="513176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is the principle we learned from 1 Nephi 7:12 illustrated in Nephi’s experience?</a:t>
            </a:r>
          </a:p>
          <a:p>
            <a:r>
              <a:rPr lang="en-US" dirty="0"/>
              <a:t>In addition to praying, what are other ways that we can exercise faith in the Lord in order to receive strength or help from Him?</a:t>
            </a:r>
          </a:p>
          <a:p>
            <a:r>
              <a:rPr lang="en-US" dirty="0"/>
              <a:t>When have you exercised faith in the Lord and received strength or help from Him?</a:t>
            </a:r>
          </a:p>
          <a:p>
            <a:endParaRPr lang="en-US" dirty="0"/>
          </a:p>
        </p:txBody>
      </p:sp>
      <p:sp>
        <p:nvSpPr>
          <p:cNvPr id="3" name="Title 2"/>
          <p:cNvSpPr>
            <a:spLocks noGrp="1"/>
          </p:cNvSpPr>
          <p:nvPr>
            <p:ph type="title"/>
          </p:nvPr>
        </p:nvSpPr>
        <p:spPr/>
        <p:txBody>
          <a:bodyPr/>
          <a:lstStyle/>
          <a:p>
            <a:r>
              <a:rPr lang="en-US" dirty="0"/>
              <a:t>Exercising Faith in the Lord</a:t>
            </a:r>
          </a:p>
        </p:txBody>
      </p:sp>
    </p:spTree>
    <p:extLst>
      <p:ext uri="{BB962C8B-B14F-4D97-AF65-F5344CB8AC3E}">
        <p14:creationId xmlns:p14="http://schemas.microsoft.com/office/powerpoint/2010/main" val="3916162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7:19–20. Who convinced Laman and Lemuel to stop trying to kill Nephi?</a:t>
            </a:r>
          </a:p>
          <a:p>
            <a:endParaRPr lang="en-US" dirty="0"/>
          </a:p>
        </p:txBody>
      </p:sp>
      <p:sp>
        <p:nvSpPr>
          <p:cNvPr id="3" name="Title 2"/>
          <p:cNvSpPr>
            <a:spLocks noGrp="1"/>
          </p:cNvSpPr>
          <p:nvPr>
            <p:ph type="title"/>
          </p:nvPr>
        </p:nvSpPr>
        <p:spPr/>
        <p:txBody>
          <a:bodyPr/>
          <a:lstStyle/>
          <a:p>
            <a:r>
              <a:rPr lang="en-US" dirty="0"/>
              <a:t>Laman and Lemuel</a:t>
            </a:r>
          </a:p>
        </p:txBody>
      </p:sp>
    </p:spTree>
    <p:extLst>
      <p:ext uri="{BB962C8B-B14F-4D97-AF65-F5344CB8AC3E}">
        <p14:creationId xmlns:p14="http://schemas.microsoft.com/office/powerpoint/2010/main" val="496024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7:19–20. Who convinced Laman and Lemuel to stop trying to kill Nephi?</a:t>
            </a:r>
          </a:p>
          <a:p>
            <a:r>
              <a:rPr lang="en-US" dirty="0"/>
              <a:t>Read 1 Nephi 7:21–22. What did Nephi choose to do?</a:t>
            </a:r>
          </a:p>
          <a:p>
            <a:endParaRPr lang="en-US" dirty="0"/>
          </a:p>
        </p:txBody>
      </p:sp>
      <p:sp>
        <p:nvSpPr>
          <p:cNvPr id="3" name="Title 2"/>
          <p:cNvSpPr>
            <a:spLocks noGrp="1"/>
          </p:cNvSpPr>
          <p:nvPr>
            <p:ph type="title"/>
          </p:nvPr>
        </p:nvSpPr>
        <p:spPr/>
        <p:txBody>
          <a:bodyPr/>
          <a:lstStyle/>
          <a:p>
            <a:r>
              <a:rPr lang="en-US"/>
              <a:t>Laman and Lemuel</a:t>
            </a:r>
            <a:endParaRPr lang="en-US" dirty="0"/>
          </a:p>
        </p:txBody>
      </p:sp>
    </p:spTree>
    <p:extLst>
      <p:ext uri="{BB962C8B-B14F-4D97-AF65-F5344CB8AC3E}">
        <p14:creationId xmlns:p14="http://schemas.microsoft.com/office/powerpoint/2010/main" val="364564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7:19–20. Who convinced Laman and Lemuel to stop trying to kill Nephi?</a:t>
            </a:r>
          </a:p>
          <a:p>
            <a:r>
              <a:rPr lang="en-US" dirty="0"/>
              <a:t>Read 1 Nephi 7:21–22. What did Nephi choose to do?</a:t>
            </a:r>
          </a:p>
          <a:p>
            <a:r>
              <a:rPr lang="en-US" dirty="0"/>
              <a:t>What does it mean to “frankly forgive” (verse 21)? </a:t>
            </a:r>
          </a:p>
          <a:p>
            <a:endParaRPr lang="en-US" dirty="0"/>
          </a:p>
        </p:txBody>
      </p:sp>
      <p:sp>
        <p:nvSpPr>
          <p:cNvPr id="3" name="Title 2"/>
          <p:cNvSpPr>
            <a:spLocks noGrp="1"/>
          </p:cNvSpPr>
          <p:nvPr>
            <p:ph type="title"/>
          </p:nvPr>
        </p:nvSpPr>
        <p:spPr/>
        <p:txBody>
          <a:bodyPr/>
          <a:lstStyle/>
          <a:p>
            <a:r>
              <a:rPr lang="en-US"/>
              <a:t>Laman and Lemuel</a:t>
            </a:r>
            <a:endParaRPr lang="en-US" dirty="0"/>
          </a:p>
        </p:txBody>
      </p:sp>
    </p:spTree>
    <p:extLst>
      <p:ext uri="{BB962C8B-B14F-4D97-AF65-F5344CB8AC3E}">
        <p14:creationId xmlns:p14="http://schemas.microsoft.com/office/powerpoint/2010/main" val="460538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7:19–20. Who convinced Laman and Lemuel to stop trying to kill Nephi?</a:t>
            </a:r>
          </a:p>
          <a:p>
            <a:r>
              <a:rPr lang="en-US" dirty="0"/>
              <a:t>Read 1 Nephi 7:21–22. What did Nephi choose to do?</a:t>
            </a:r>
          </a:p>
          <a:p>
            <a:r>
              <a:rPr lang="en-US" dirty="0"/>
              <a:t>What does it mean to “frankly forgive” (verse 21)? </a:t>
            </a:r>
          </a:p>
          <a:p>
            <a:r>
              <a:rPr lang="en-US" dirty="0"/>
              <a:t>How did Nephi’s brothers respond after Nephi forgave them?</a:t>
            </a:r>
          </a:p>
          <a:p>
            <a:endParaRPr lang="en-US" dirty="0"/>
          </a:p>
          <a:p>
            <a:endParaRPr lang="en-US" dirty="0"/>
          </a:p>
        </p:txBody>
      </p:sp>
      <p:sp>
        <p:nvSpPr>
          <p:cNvPr id="3" name="Title 2"/>
          <p:cNvSpPr>
            <a:spLocks noGrp="1"/>
          </p:cNvSpPr>
          <p:nvPr>
            <p:ph type="title"/>
          </p:nvPr>
        </p:nvSpPr>
        <p:spPr/>
        <p:txBody>
          <a:bodyPr/>
          <a:lstStyle/>
          <a:p>
            <a:r>
              <a:rPr lang="en-US"/>
              <a:t>Laman and Lemuel</a:t>
            </a:r>
            <a:endParaRPr lang="en-US" dirty="0"/>
          </a:p>
        </p:txBody>
      </p:sp>
    </p:spTree>
    <p:extLst>
      <p:ext uri="{BB962C8B-B14F-4D97-AF65-F5344CB8AC3E}">
        <p14:creationId xmlns:p14="http://schemas.microsoft.com/office/powerpoint/2010/main" val="739051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principle can we learn from Nephi’s example of forgiveness? </a:t>
            </a:r>
          </a:p>
          <a:p>
            <a:endParaRPr lang="en-US" dirty="0"/>
          </a:p>
        </p:txBody>
      </p:sp>
      <p:sp>
        <p:nvSpPr>
          <p:cNvPr id="3" name="Title 2"/>
          <p:cNvSpPr>
            <a:spLocks noGrp="1"/>
          </p:cNvSpPr>
          <p:nvPr>
            <p:ph type="title"/>
          </p:nvPr>
        </p:nvSpPr>
        <p:spPr/>
        <p:txBody>
          <a:bodyPr/>
          <a:lstStyle/>
          <a:p>
            <a:r>
              <a:rPr lang="en-US" dirty="0"/>
              <a:t>Forgiveness</a:t>
            </a:r>
          </a:p>
        </p:txBody>
      </p:sp>
    </p:spTree>
    <p:extLst>
      <p:ext uri="{BB962C8B-B14F-4D97-AF65-F5344CB8AC3E}">
        <p14:creationId xmlns:p14="http://schemas.microsoft.com/office/powerpoint/2010/main" val="296573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principle can we learn from Nephi’s example of forgiveness? </a:t>
            </a:r>
          </a:p>
          <a:p>
            <a:r>
              <a:rPr lang="en-US" b="1" dirty="0"/>
              <a:t>Choosing to frankly forgive others can bring peace.</a:t>
            </a:r>
          </a:p>
          <a:p>
            <a:endParaRPr lang="en-US" dirty="0"/>
          </a:p>
        </p:txBody>
      </p:sp>
      <p:sp>
        <p:nvSpPr>
          <p:cNvPr id="3" name="Title 2"/>
          <p:cNvSpPr>
            <a:spLocks noGrp="1"/>
          </p:cNvSpPr>
          <p:nvPr>
            <p:ph type="title"/>
          </p:nvPr>
        </p:nvSpPr>
        <p:spPr/>
        <p:txBody>
          <a:bodyPr/>
          <a:lstStyle/>
          <a:p>
            <a:r>
              <a:rPr lang="en-US" dirty="0"/>
              <a:t>Forgiveness</a:t>
            </a:r>
          </a:p>
        </p:txBody>
      </p:sp>
    </p:spTree>
    <p:extLst>
      <p:ext uri="{BB962C8B-B14F-4D97-AF65-F5344CB8AC3E}">
        <p14:creationId xmlns:p14="http://schemas.microsoft.com/office/powerpoint/2010/main" val="55693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principle can we learn from Nephi’s example of forgiveness? </a:t>
            </a:r>
          </a:p>
          <a:p>
            <a:r>
              <a:rPr lang="en-US" b="1" dirty="0"/>
              <a:t>Choosing to frankly forgive others can bring peace.</a:t>
            </a:r>
          </a:p>
          <a:p>
            <a:r>
              <a:rPr lang="en-US" dirty="0"/>
              <a:t>Why is forgiveness especially important in our families?</a:t>
            </a:r>
          </a:p>
        </p:txBody>
      </p:sp>
      <p:sp>
        <p:nvSpPr>
          <p:cNvPr id="3" name="Title 2"/>
          <p:cNvSpPr>
            <a:spLocks noGrp="1"/>
          </p:cNvSpPr>
          <p:nvPr>
            <p:ph type="title"/>
          </p:nvPr>
        </p:nvSpPr>
        <p:spPr/>
        <p:txBody>
          <a:bodyPr/>
          <a:lstStyle/>
          <a:p>
            <a:r>
              <a:rPr lang="en-US" dirty="0"/>
              <a:t>Forgiveness</a:t>
            </a:r>
          </a:p>
        </p:txBody>
      </p:sp>
    </p:spTree>
    <p:extLst>
      <p:ext uri="{BB962C8B-B14F-4D97-AF65-F5344CB8AC3E}">
        <p14:creationId xmlns:p14="http://schemas.microsoft.com/office/powerpoint/2010/main" val="3998377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Dieter F. Uchtdorf</a:t>
            </a:r>
          </a:p>
        </p:txBody>
      </p:sp>
      <p:sp>
        <p:nvSpPr>
          <p:cNvPr id="3" name="Content Placeholder 2"/>
          <p:cNvSpPr>
            <a:spLocks noGrp="1"/>
          </p:cNvSpPr>
          <p:nvPr>
            <p:ph sz="quarter" idx="4"/>
          </p:nvPr>
        </p:nvSpPr>
        <p:spPr/>
        <p:txBody>
          <a:bodyPr/>
          <a:lstStyle/>
          <a:p>
            <a:pPr marL="0" indent="0">
              <a:buNone/>
            </a:pPr>
            <a:r>
              <a:rPr lang="en-US" dirty="0"/>
              <a:t>“I have discovered one thing that most [happy families] have in common: they have a way of forgiving and forgetting the imperfections of others and of looking for the good.</a:t>
            </a:r>
          </a:p>
          <a:p>
            <a:pPr marL="0" indent="0">
              <a:buNone/>
            </a:pPr>
            <a:r>
              <a:rPr lang="en-US" dirty="0"/>
              <a:t>“Those in unhappy families, on the other hand, often find fault, hold grudges, and can’t seem to let go of past offenses. </a:t>
            </a:r>
          </a:p>
          <a:p>
            <a:pPr marL="0" indent="0">
              <a:buNone/>
            </a:pPr>
            <a:r>
              <a:rPr lang="en-US" i="0" dirty="0"/>
              <a:t>Continued on next page.</a:t>
            </a:r>
          </a:p>
        </p:txBody>
      </p:sp>
      <p:pic>
        <p:nvPicPr>
          <p:cNvPr id="5" name="Picture Placeholder 4"/>
          <p:cNvPicPr>
            <a:picLocks noGrp="1" noChangeAspect="1"/>
          </p:cNvPicPr>
          <p:nvPr>
            <p:ph type="pic" sz="quarter" idx="10"/>
          </p:nvPr>
        </p:nvPicPr>
        <p:blipFill>
          <a:blip r:embed="rId2"/>
          <a:srcRect t="70" b="70"/>
          <a:stretch>
            <a:fillRect/>
          </a:stretch>
        </p:blipFill>
        <p:spPr/>
      </p:pic>
    </p:spTree>
    <p:extLst>
      <p:ext uri="{BB962C8B-B14F-4D97-AF65-F5344CB8AC3E}">
        <p14:creationId xmlns:p14="http://schemas.microsoft.com/office/powerpoint/2010/main" val="3759266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Sister Julie B. Beck</a:t>
            </a:r>
          </a:p>
        </p:txBody>
      </p:sp>
      <p:sp>
        <p:nvSpPr>
          <p:cNvPr id="3" name="Content Placeholder 2"/>
          <p:cNvSpPr>
            <a:spLocks noGrp="1"/>
          </p:cNvSpPr>
          <p:nvPr>
            <p:ph sz="quarter" idx="4"/>
          </p:nvPr>
        </p:nvSpPr>
        <p:spPr/>
        <p:txBody>
          <a:bodyPr/>
          <a:lstStyle/>
          <a:p>
            <a:pPr marL="0" indent="0">
              <a:buNone/>
            </a:pPr>
            <a:r>
              <a:rPr lang="en-US" dirty="0"/>
              <a:t>“As I meet with young single adults around the world, I ask them, ‘Why does the First Presidency care so much about you and provide so many resources for you?’” (Julie B. Beck, “Teaching the Doctrine of the Family,” </a:t>
            </a:r>
            <a:r>
              <a:rPr lang="en-US" i="0" dirty="0"/>
              <a:t>Ensign</a:t>
            </a:r>
            <a:r>
              <a:rPr lang="en-US" dirty="0"/>
              <a:t>, Mar. 2011, 12).</a:t>
            </a:r>
          </a:p>
          <a:p>
            <a:r>
              <a:rPr lang="en-US" i="0" dirty="0"/>
              <a:t>How would you answer Sister Beck’s question?</a:t>
            </a:r>
          </a:p>
          <a:p>
            <a:pPr marL="0" indent="0">
              <a:buNone/>
            </a:pPr>
            <a:endParaRPr lang="en-US" dirty="0"/>
          </a:p>
        </p:txBody>
      </p:sp>
      <p:pic>
        <p:nvPicPr>
          <p:cNvPr id="7" name="Picture Placeholder 6"/>
          <p:cNvPicPr>
            <a:picLocks noGrp="1" noChangeAspect="1"/>
          </p:cNvPicPr>
          <p:nvPr>
            <p:ph type="pic" sz="quarter" idx="10"/>
          </p:nvPr>
        </p:nvPicPr>
        <p:blipFill>
          <a:blip r:embed="rId2"/>
          <a:srcRect l="24963" r="24963"/>
          <a:stretch>
            <a:fillRect/>
          </a:stretch>
        </p:blipFill>
        <p:spPr/>
      </p:pic>
    </p:spTree>
    <p:extLst>
      <p:ext uri="{BB962C8B-B14F-4D97-AF65-F5344CB8AC3E}">
        <p14:creationId xmlns:p14="http://schemas.microsoft.com/office/powerpoint/2010/main" val="324539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Dieter F. Uchtdorf, cont. </a:t>
            </a:r>
          </a:p>
        </p:txBody>
      </p:sp>
      <p:sp>
        <p:nvSpPr>
          <p:cNvPr id="3" name="Content Placeholder 2"/>
          <p:cNvSpPr>
            <a:spLocks noGrp="1"/>
          </p:cNvSpPr>
          <p:nvPr>
            <p:ph sz="quarter" idx="4"/>
          </p:nvPr>
        </p:nvSpPr>
        <p:spPr/>
        <p:txBody>
          <a:bodyPr/>
          <a:lstStyle/>
          <a:p>
            <a:pPr marL="0" indent="0">
              <a:buNone/>
            </a:pPr>
            <a:r>
              <a:rPr lang="en-US" dirty="0"/>
              <a:t>“As we accept [our Savior’s] ways and overcome our pride by softening our hearts, we can bring reconciliation and forgiveness into our families and our personal lives. God will help us to be more forgiving, … to be first to apologize even if something wasn’t our fault, to lay aside old grudges and nurture them no more” (Dieter F. Uchtdorf, “One Key to a Happy Family,” </a:t>
            </a:r>
            <a:r>
              <a:rPr lang="en-US" i="0" dirty="0"/>
              <a:t>Ensign</a:t>
            </a:r>
            <a:r>
              <a:rPr lang="en-US" dirty="0"/>
              <a:t>, Oct. 2012, 5, 6).</a:t>
            </a:r>
          </a:p>
        </p:txBody>
      </p:sp>
      <p:pic>
        <p:nvPicPr>
          <p:cNvPr id="6" name="Picture Placeholder 5"/>
          <p:cNvPicPr>
            <a:picLocks noGrp="1" noChangeAspect="1"/>
          </p:cNvPicPr>
          <p:nvPr>
            <p:ph type="pic" sz="quarter" idx="10"/>
          </p:nvPr>
        </p:nvPicPr>
        <p:blipFill>
          <a:blip r:embed="rId2"/>
          <a:srcRect t="70" b="70"/>
          <a:stretch>
            <a:fillRect/>
          </a:stretch>
        </p:blipFill>
        <p:spPr/>
      </p:pic>
    </p:spTree>
    <p:extLst>
      <p:ext uri="{BB962C8B-B14F-4D97-AF65-F5344CB8AC3E}">
        <p14:creationId xmlns:p14="http://schemas.microsoft.com/office/powerpoint/2010/main" val="1179143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391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Sister Julie B. Beck</a:t>
            </a:r>
          </a:p>
        </p:txBody>
      </p:sp>
      <p:sp>
        <p:nvSpPr>
          <p:cNvPr id="3" name="Content Placeholder 2"/>
          <p:cNvSpPr>
            <a:spLocks noGrp="1"/>
          </p:cNvSpPr>
          <p:nvPr>
            <p:ph sz="quarter" idx="4"/>
          </p:nvPr>
        </p:nvSpPr>
        <p:spPr/>
        <p:txBody>
          <a:bodyPr/>
          <a:lstStyle/>
          <a:p>
            <a:pPr marL="0" indent="0">
              <a:buNone/>
            </a:pPr>
            <a:r>
              <a:rPr lang="en-US" dirty="0"/>
              <a:t>“These are some of the answers I get: ‘We are future Church leaders.’ ‘We need training so we can stay strong.’ ‘Our testimonies are strengthened in our seminary and institute classes.’ ‘We need to meet other great Latter-day Saint youth.’ ‘We are the hope of the future.’ I have rarely heard, ‘So I will someday be a better father or a better mother.’ </a:t>
            </a:r>
          </a:p>
          <a:p>
            <a:pPr marL="0" indent="0">
              <a:buNone/>
            </a:pPr>
            <a:r>
              <a:rPr lang="en-US" i="0" dirty="0"/>
              <a:t>Continued on next page.</a:t>
            </a:r>
          </a:p>
        </p:txBody>
      </p:sp>
      <p:pic>
        <p:nvPicPr>
          <p:cNvPr id="6" name="Picture Placeholder 5"/>
          <p:cNvPicPr>
            <a:picLocks noGrp="1" noChangeAspect="1"/>
          </p:cNvPicPr>
          <p:nvPr>
            <p:ph type="pic" sz="quarter" idx="10"/>
          </p:nvPr>
        </p:nvPicPr>
        <p:blipFill>
          <a:blip r:embed="rId2"/>
          <a:srcRect l="24963" r="24963"/>
          <a:stretch>
            <a:fillRect/>
          </a:stretch>
        </p:blipFill>
        <p:spPr/>
      </p:pic>
    </p:spTree>
    <p:extLst>
      <p:ext uri="{BB962C8B-B14F-4D97-AF65-F5344CB8AC3E}">
        <p14:creationId xmlns:p14="http://schemas.microsoft.com/office/powerpoint/2010/main" val="2906963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Sister Julie B. Beck, cont.</a:t>
            </a:r>
          </a:p>
        </p:txBody>
      </p:sp>
      <p:sp>
        <p:nvSpPr>
          <p:cNvPr id="3" name="Content Placeholder 2"/>
          <p:cNvSpPr>
            <a:spLocks noGrp="1"/>
          </p:cNvSpPr>
          <p:nvPr>
            <p:ph sz="quarter" idx="4"/>
          </p:nvPr>
        </p:nvSpPr>
        <p:spPr/>
        <p:txBody>
          <a:bodyPr/>
          <a:lstStyle/>
          <a:p>
            <a:pPr marL="0" indent="0">
              <a:buNone/>
            </a:pPr>
            <a:r>
              <a:rPr lang="en-US" dirty="0"/>
              <a:t>“Evidence is all around us that the family is becoming less important. Marriage rates are declining, the age of marriage is rising, and divorce rates are rising. Out-of-wedlock births are growing. Abortion is rising and becoming increasingly legal. We see lower birth rates. We see unequal relationships between men and women, and we see cultures that still practice abuse within family relationships. Many times a career gains importance over the family.</a:t>
            </a:r>
          </a:p>
          <a:p>
            <a:pPr marL="0" indent="0">
              <a:buNone/>
            </a:pPr>
            <a:r>
              <a:rPr lang="en-US" i="0" dirty="0"/>
              <a:t>Continued on next page. </a:t>
            </a:r>
          </a:p>
        </p:txBody>
      </p:sp>
      <p:pic>
        <p:nvPicPr>
          <p:cNvPr id="6" name="Picture Placeholder 5"/>
          <p:cNvPicPr>
            <a:picLocks noGrp="1" noChangeAspect="1"/>
          </p:cNvPicPr>
          <p:nvPr>
            <p:ph type="pic" sz="quarter" idx="10"/>
          </p:nvPr>
        </p:nvPicPr>
        <p:blipFill>
          <a:blip r:embed="rId2"/>
          <a:srcRect l="24963" r="24963"/>
          <a:stretch>
            <a:fillRect/>
          </a:stretch>
        </p:blipFill>
        <p:spPr/>
      </p:pic>
    </p:spTree>
    <p:extLst>
      <p:ext uri="{BB962C8B-B14F-4D97-AF65-F5344CB8AC3E}">
        <p14:creationId xmlns:p14="http://schemas.microsoft.com/office/powerpoint/2010/main" val="2480783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Sister Julie B. Beck, cont.</a:t>
            </a:r>
          </a:p>
        </p:txBody>
      </p:sp>
      <p:sp>
        <p:nvSpPr>
          <p:cNvPr id="3" name="Content Placeholder 2"/>
          <p:cNvSpPr>
            <a:spLocks noGrp="1"/>
          </p:cNvSpPr>
          <p:nvPr>
            <p:ph sz="quarter" idx="4"/>
          </p:nvPr>
        </p:nvSpPr>
        <p:spPr/>
        <p:txBody>
          <a:bodyPr/>
          <a:lstStyle/>
          <a:p>
            <a:pPr marL="0" indent="0">
              <a:buNone/>
            </a:pPr>
            <a:r>
              <a:rPr lang="en-US" dirty="0"/>
              <a:t>“Many of our youth are losing confidence in the institution of families. They’re placing more and more value on education and less and less importance on forming an eternal family. Many don’t see forming families as a faith-based work. …</a:t>
            </a:r>
          </a:p>
          <a:p>
            <a:pPr marL="0" indent="0">
              <a:buNone/>
            </a:pPr>
            <a:r>
              <a:rPr lang="en-US" dirty="0"/>
              <a:t>“This generation will be called upon to defend the doctrine of the family as never before. If they don’t know it, they can’t defend it” (Julie B. Beck, “Teaching the Doctrine of the Family,” 12, 14, 17).</a:t>
            </a:r>
          </a:p>
        </p:txBody>
      </p:sp>
      <p:pic>
        <p:nvPicPr>
          <p:cNvPr id="6" name="Picture Placeholder 5"/>
          <p:cNvPicPr>
            <a:picLocks noGrp="1" noChangeAspect="1"/>
          </p:cNvPicPr>
          <p:nvPr>
            <p:ph type="pic" sz="quarter" idx="10"/>
          </p:nvPr>
        </p:nvPicPr>
        <p:blipFill>
          <a:blip r:embed="rId2"/>
          <a:srcRect l="24963" r="24963"/>
          <a:stretch>
            <a:fillRect/>
          </a:stretch>
        </p:blipFill>
        <p:spPr/>
      </p:pic>
    </p:spTree>
    <p:extLst>
      <p:ext uri="{BB962C8B-B14F-4D97-AF65-F5344CB8AC3E}">
        <p14:creationId xmlns:p14="http://schemas.microsoft.com/office/powerpoint/2010/main" val="1844163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7:1–2. What did the Lord command Lehi to do?</a:t>
            </a:r>
          </a:p>
          <a:p>
            <a:endParaRPr lang="en-US" dirty="0"/>
          </a:p>
        </p:txBody>
      </p:sp>
      <p:sp>
        <p:nvSpPr>
          <p:cNvPr id="3" name="Title 2"/>
          <p:cNvSpPr>
            <a:spLocks noGrp="1"/>
          </p:cNvSpPr>
          <p:nvPr>
            <p:ph type="title"/>
          </p:nvPr>
        </p:nvSpPr>
        <p:spPr/>
        <p:txBody>
          <a:bodyPr/>
          <a:lstStyle/>
          <a:p>
            <a:r>
              <a:rPr lang="en-US" dirty="0"/>
              <a:t>Commandment to Lehi</a:t>
            </a:r>
          </a:p>
        </p:txBody>
      </p:sp>
    </p:spTree>
    <p:extLst>
      <p:ext uri="{BB962C8B-B14F-4D97-AF65-F5344CB8AC3E}">
        <p14:creationId xmlns:p14="http://schemas.microsoft.com/office/powerpoint/2010/main" val="2460195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7:1–2. What did the Lord command Lehi to do?</a:t>
            </a:r>
          </a:p>
          <a:p>
            <a:r>
              <a:rPr lang="en-US" dirty="0"/>
              <a:t>What truth can we learn from this commandment?</a:t>
            </a:r>
          </a:p>
        </p:txBody>
      </p:sp>
      <p:sp>
        <p:nvSpPr>
          <p:cNvPr id="3" name="Title 2"/>
          <p:cNvSpPr>
            <a:spLocks noGrp="1"/>
          </p:cNvSpPr>
          <p:nvPr>
            <p:ph type="title"/>
          </p:nvPr>
        </p:nvSpPr>
        <p:spPr/>
        <p:txBody>
          <a:bodyPr/>
          <a:lstStyle/>
          <a:p>
            <a:r>
              <a:rPr lang="en-US" dirty="0"/>
              <a:t>Commandment to Lehi</a:t>
            </a:r>
          </a:p>
        </p:txBody>
      </p:sp>
    </p:spTree>
    <p:extLst>
      <p:ext uri="{BB962C8B-B14F-4D97-AF65-F5344CB8AC3E}">
        <p14:creationId xmlns:p14="http://schemas.microsoft.com/office/powerpoint/2010/main" val="1382851970"/>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764eb9d-49e1-4eb4-965b-0d99005b74c0">
      <UserInfo>
        <DisplayName>Katrina Cannon</DisplayName>
        <AccountId>29</AccountId>
        <AccountType/>
      </UserInfo>
      <UserInfo>
        <DisplayName>Douglas Geilman</DisplayName>
        <AccountId>14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8D34CA-92EB-4584-A9C4-DF51799C16D8}">
  <ds:schemaRefs>
    <ds:schemaRef ds:uri="http://schemas.microsoft.com/office/infopath/2007/PartnerControls"/>
    <ds:schemaRef ds:uri="http://schemas.microsoft.com/office/2006/metadata/properties"/>
    <ds:schemaRef ds:uri="http://purl.org/dc/terms/"/>
    <ds:schemaRef ds:uri="http://purl.org/dc/elements/1.1/"/>
    <ds:schemaRef ds:uri="http://schemas.microsoft.com/office/2006/documentManagement/types"/>
    <ds:schemaRef ds:uri="b764eb9d-49e1-4eb4-965b-0d99005b74c0"/>
    <ds:schemaRef ds:uri="http://www.w3.org/XML/1998/namespace"/>
    <ds:schemaRef ds:uri="http://purl.org/dc/dcmitype/"/>
    <ds:schemaRef ds:uri="http://schemas.openxmlformats.org/package/2006/metadata/core-properties"/>
    <ds:schemaRef ds:uri="a51ac170-4e69-43ea-bbd4-5a9e3eb386dc"/>
  </ds:schemaRefs>
</ds:datastoreItem>
</file>

<file path=customXml/itemProps2.xml><?xml version="1.0" encoding="utf-8"?>
<ds:datastoreItem xmlns:ds="http://schemas.openxmlformats.org/officeDocument/2006/customXml" ds:itemID="{E03F72DE-9424-4913-B697-7A4F6D48086C}">
  <ds:schemaRefs>
    <ds:schemaRef ds:uri="http://schemas.microsoft.com/sharepoint/v3/contenttype/forms"/>
  </ds:schemaRefs>
</ds:datastoreItem>
</file>

<file path=customXml/itemProps3.xml><?xml version="1.0" encoding="utf-8"?>
<ds:datastoreItem xmlns:ds="http://schemas.openxmlformats.org/officeDocument/2006/customXml" ds:itemID="{71D089F0-2869-4A9E-BAE8-09A0AFF94F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3260</TotalTime>
  <Words>1622</Words>
  <Application>Microsoft Office PowerPoint</Application>
  <PresentationFormat>On-screen Show (4:3)</PresentationFormat>
  <Paragraphs>119</Paragraphs>
  <Slides>41</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41</vt:i4>
      </vt:variant>
    </vt:vector>
  </HeadingPairs>
  <TitlesOfParts>
    <vt:vector size="50" baseType="lpstr">
      <vt:lpstr>Arial</vt:lpstr>
      <vt:lpstr>Calibri</vt:lpstr>
      <vt:lpstr>Helam Slab ldsLat Light</vt:lpstr>
      <vt:lpstr>Open Sans</vt:lpstr>
      <vt:lpstr>Old Testament</vt:lpstr>
      <vt:lpstr>1_Old Testament</vt:lpstr>
      <vt:lpstr>2_Old Testament</vt:lpstr>
      <vt:lpstr>3_Old Testament</vt:lpstr>
      <vt:lpstr>4_Old Testament</vt:lpstr>
      <vt:lpstr>1 Nephi 7</vt:lpstr>
      <vt:lpstr>Devotional</vt:lpstr>
      <vt:lpstr>Sister Julie B. Beck</vt:lpstr>
      <vt:lpstr>Sister Julie B. Beck</vt:lpstr>
      <vt:lpstr>Sister Julie B. Beck</vt:lpstr>
      <vt:lpstr>Sister Julie B. Beck, cont.</vt:lpstr>
      <vt:lpstr>Sister Julie B. Beck, cont.</vt:lpstr>
      <vt:lpstr>Commandment to Lehi</vt:lpstr>
      <vt:lpstr>Commandment to Lehi</vt:lpstr>
      <vt:lpstr>Commandment to Lehi</vt:lpstr>
      <vt:lpstr>Marriage</vt:lpstr>
      <vt:lpstr>The Family: A Proclamation to the World</vt:lpstr>
      <vt:lpstr>The Family: A Proclamation to the World</vt:lpstr>
      <vt:lpstr>Parenthood </vt:lpstr>
      <vt:lpstr>Raise Up Children</vt:lpstr>
      <vt:lpstr>Raise Up Children</vt:lpstr>
      <vt:lpstr>Marry and Raise Children</vt:lpstr>
      <vt:lpstr>Marry and Raise Children</vt:lpstr>
      <vt:lpstr>The Lord’s Help</vt:lpstr>
      <vt:lpstr>The Lord’s Help</vt:lpstr>
      <vt:lpstr>Nephi’s Teaching</vt:lpstr>
      <vt:lpstr>Nephi’s Teaching</vt:lpstr>
      <vt:lpstr>Nephi’s Teaching</vt:lpstr>
      <vt:lpstr>Nephi’s Warning</vt:lpstr>
      <vt:lpstr>Nephi’s Warning</vt:lpstr>
      <vt:lpstr>Nephi’s Warning</vt:lpstr>
      <vt:lpstr>Nephi’s Warning</vt:lpstr>
      <vt:lpstr>Elder David A. Bednar</vt:lpstr>
      <vt:lpstr>Exercising Faith in the Lord</vt:lpstr>
      <vt:lpstr>Exercising Faith in the Lord</vt:lpstr>
      <vt:lpstr>Exercising Faith in the Lord</vt:lpstr>
      <vt:lpstr>Laman and Lemuel</vt:lpstr>
      <vt:lpstr>Laman and Lemuel</vt:lpstr>
      <vt:lpstr>Laman and Lemuel</vt:lpstr>
      <vt:lpstr>Laman and Lemuel</vt:lpstr>
      <vt:lpstr>Forgiveness</vt:lpstr>
      <vt:lpstr>Forgiveness</vt:lpstr>
      <vt:lpstr>Forgiveness</vt:lpstr>
      <vt:lpstr>President Dieter F. Uchtdorf</vt:lpstr>
      <vt:lpstr>President Dieter F. Uchtdorf, cont. </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254</cp:revision>
  <dcterms:created xsi:type="dcterms:W3CDTF">2013-07-15T20:26:14Z</dcterms:created>
  <dcterms:modified xsi:type="dcterms:W3CDTF">2017-05-31T18:57:48Z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