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48"/>
  </p:notesMasterIdLst>
  <p:handoutMasterIdLst>
    <p:handoutMasterId r:id="rId49"/>
  </p:handoutMasterIdLst>
  <p:sldIdLst>
    <p:sldId id="258" r:id="rId9"/>
    <p:sldId id="302" r:id="rId10"/>
    <p:sldId id="311" r:id="rId11"/>
    <p:sldId id="304" r:id="rId12"/>
    <p:sldId id="312" r:id="rId13"/>
    <p:sldId id="306" r:id="rId14"/>
    <p:sldId id="313" r:id="rId15"/>
    <p:sldId id="307" r:id="rId16"/>
    <p:sldId id="314" r:id="rId17"/>
    <p:sldId id="308" r:id="rId18"/>
    <p:sldId id="315" r:id="rId19"/>
    <p:sldId id="316" r:id="rId20"/>
    <p:sldId id="317" r:id="rId21"/>
    <p:sldId id="309" r:id="rId22"/>
    <p:sldId id="310" r:id="rId23"/>
    <p:sldId id="318" r:id="rId24"/>
    <p:sldId id="320" r:id="rId25"/>
    <p:sldId id="319" r:id="rId26"/>
    <p:sldId id="321" r:id="rId27"/>
    <p:sldId id="323" r:id="rId28"/>
    <p:sldId id="324" r:id="rId29"/>
    <p:sldId id="325" r:id="rId30"/>
    <p:sldId id="322" r:id="rId31"/>
    <p:sldId id="326" r:id="rId32"/>
    <p:sldId id="330" r:id="rId33"/>
    <p:sldId id="328" r:id="rId34"/>
    <p:sldId id="331" r:id="rId35"/>
    <p:sldId id="329" r:id="rId36"/>
    <p:sldId id="332" r:id="rId37"/>
    <p:sldId id="333" r:id="rId38"/>
    <p:sldId id="334" r:id="rId39"/>
    <p:sldId id="343" r:id="rId40"/>
    <p:sldId id="340" r:id="rId41"/>
    <p:sldId id="338" r:id="rId42"/>
    <p:sldId id="341" r:id="rId43"/>
    <p:sldId id="339" r:id="rId44"/>
    <p:sldId id="342" r:id="rId45"/>
    <p:sldId id="344" r:id="rId46"/>
    <p:sldId id="303"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rina Cann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96" autoAdjust="0"/>
    <p:restoredTop sz="94377" autoAdjust="0"/>
  </p:normalViewPr>
  <p:slideViewPr>
    <p:cSldViewPr snapToGrid="0" snapToObjects="1">
      <p:cViewPr varScale="1">
        <p:scale>
          <a:sx n="69" d="100"/>
          <a:sy n="69" d="100"/>
        </p:scale>
        <p:origin x="715"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5/31/2017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D8916-60E1-495E-A8FB-1AEB11CB6A02}" type="datetimeFigureOut">
              <a:rPr lang="en-US" smtClean="0"/>
              <a:t>5/31/2017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59D8A-4B46-49FF-8E2D-57A671DAAA74}" type="slidenum">
              <a:rPr lang="en-US" smtClean="0"/>
              <a:t>‹#›</a:t>
            </a:fld>
            <a:endParaRPr lang="en-US"/>
          </a:p>
        </p:txBody>
      </p:sp>
    </p:spTree>
    <p:extLst>
      <p:ext uri="{BB962C8B-B14F-4D97-AF65-F5344CB8AC3E}">
        <p14:creationId xmlns:p14="http://schemas.microsoft.com/office/powerpoint/2010/main" val="3899730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738194</a:t>
            </a:r>
          </a:p>
        </p:txBody>
      </p:sp>
      <p:sp>
        <p:nvSpPr>
          <p:cNvPr id="4" name="Slide Number Placeholder 3"/>
          <p:cNvSpPr>
            <a:spLocks noGrp="1"/>
          </p:cNvSpPr>
          <p:nvPr>
            <p:ph type="sldNum" sz="quarter" idx="10"/>
          </p:nvPr>
        </p:nvSpPr>
        <p:spPr/>
        <p:txBody>
          <a:bodyPr/>
          <a:lstStyle/>
          <a:p>
            <a:fld id="{F8D10A5B-8CAA-4FE1-A0C2-54BBAF14A407}" type="slidenum">
              <a:rPr lang="en-US" smtClean="0"/>
              <a:t>2</a:t>
            </a:fld>
            <a:endParaRPr lang="en-US"/>
          </a:p>
        </p:txBody>
      </p:sp>
    </p:spTree>
    <p:extLst>
      <p:ext uri="{BB962C8B-B14F-4D97-AF65-F5344CB8AC3E}">
        <p14:creationId xmlns:p14="http://schemas.microsoft.com/office/powerpoint/2010/main" val="5781244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Old Testament</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9.pn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t>
            </a:r>
            <a:r>
              <a:rPr lang="en-US"/>
              <a:t>Nephi 10–11</a:t>
            </a:r>
            <a:endParaRPr lang="en-US" dirty="0"/>
          </a:p>
        </p:txBody>
      </p:sp>
      <p:sp>
        <p:nvSpPr>
          <p:cNvPr id="3" name="Text Placeholder 2"/>
          <p:cNvSpPr>
            <a:spLocks noGrp="1"/>
          </p:cNvSpPr>
          <p:nvPr>
            <p:ph type="body" sz="quarter" idx="11"/>
          </p:nvPr>
        </p:nvSpPr>
        <p:spPr/>
        <p:txBody>
          <a:bodyPr/>
          <a:lstStyle/>
          <a:p>
            <a:r>
              <a:rPr lang="en-US" dirty="0"/>
              <a:t>Lesson 13</a:t>
            </a:r>
          </a:p>
        </p:txBody>
      </p:sp>
    </p:spTree>
    <p:extLst>
      <p:ext uri="{BB962C8B-B14F-4D97-AF65-F5344CB8AC3E}">
        <p14:creationId xmlns:p14="http://schemas.microsoft.com/office/powerpoint/2010/main" val="1454084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Learning Truth</a:t>
            </a:r>
          </a:p>
        </p:txBody>
      </p:sp>
      <p:sp>
        <p:nvSpPr>
          <p:cNvPr id="2" name="Content Placeholder 1"/>
          <p:cNvSpPr>
            <a:spLocks noGrp="1"/>
          </p:cNvSpPr>
          <p:nvPr>
            <p:ph sz="quarter" idx="4"/>
          </p:nvPr>
        </p:nvSpPr>
        <p:spPr/>
        <p:txBody>
          <a:bodyPr/>
          <a:lstStyle/>
          <a:p>
            <a:r>
              <a:rPr lang="en-US" i="0" dirty="0"/>
              <a:t>What principle can we learn from 1 Nephi 10:19 about how we can learn truth by the power of the Holy Ghost? </a:t>
            </a:r>
          </a:p>
          <a:p>
            <a:r>
              <a:rPr lang="en-US" b="1" i="0" dirty="0"/>
              <a:t>If we diligently seek truth, then God will reveal it to us by the power of the Holy Ghost.</a:t>
            </a:r>
            <a:endParaRPr lang="en-US" i="0" dirty="0"/>
          </a:p>
        </p:txBody>
      </p:sp>
      <p:pic>
        <p:nvPicPr>
          <p:cNvPr id="5" name="Picture Placeholder 4"/>
          <p:cNvPicPr>
            <a:picLocks noGrp="1" noChangeAspect="1"/>
          </p:cNvPicPr>
          <p:nvPr>
            <p:ph type="pic" sz="quarter" idx="10"/>
          </p:nvPr>
        </p:nvPicPr>
        <p:blipFill>
          <a:blip r:embed="rId2"/>
          <a:srcRect t="5621" b="5621"/>
          <a:stretch>
            <a:fillRect/>
          </a:stretch>
        </p:blipFill>
        <p:spPr/>
      </p:pic>
    </p:spTree>
    <p:extLst>
      <p:ext uri="{BB962C8B-B14F-4D97-AF65-F5344CB8AC3E}">
        <p14:creationId xmlns:p14="http://schemas.microsoft.com/office/powerpoint/2010/main" val="1582185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11:1. What did Nephi do to diligently seek truth?</a:t>
            </a:r>
          </a:p>
          <a:p>
            <a:endParaRPr lang="en-US" dirty="0"/>
          </a:p>
        </p:txBody>
      </p:sp>
      <p:sp>
        <p:nvSpPr>
          <p:cNvPr id="3" name="Title 2"/>
          <p:cNvSpPr>
            <a:spLocks noGrp="1"/>
          </p:cNvSpPr>
          <p:nvPr>
            <p:ph type="title"/>
          </p:nvPr>
        </p:nvSpPr>
        <p:spPr/>
        <p:txBody>
          <a:bodyPr/>
          <a:lstStyle/>
          <a:p>
            <a:r>
              <a:rPr lang="en-US" dirty="0"/>
              <a:t>Seeking Truth</a:t>
            </a:r>
          </a:p>
        </p:txBody>
      </p:sp>
    </p:spTree>
    <p:extLst>
      <p:ext uri="{BB962C8B-B14F-4D97-AF65-F5344CB8AC3E}">
        <p14:creationId xmlns:p14="http://schemas.microsoft.com/office/powerpoint/2010/main" val="3687217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11:1. What did Nephi do to diligently seek truth?</a:t>
            </a:r>
          </a:p>
          <a:p>
            <a:pPr fontAlgn="base"/>
            <a:r>
              <a:rPr lang="en-US" dirty="0"/>
              <a:t>How do our desires affect our ability to receive revelation?</a:t>
            </a:r>
          </a:p>
          <a:p>
            <a:endParaRPr lang="en-US" dirty="0"/>
          </a:p>
        </p:txBody>
      </p:sp>
      <p:sp>
        <p:nvSpPr>
          <p:cNvPr id="3" name="Title 2"/>
          <p:cNvSpPr>
            <a:spLocks noGrp="1"/>
          </p:cNvSpPr>
          <p:nvPr>
            <p:ph type="title"/>
          </p:nvPr>
        </p:nvSpPr>
        <p:spPr/>
        <p:txBody>
          <a:bodyPr/>
          <a:lstStyle/>
          <a:p>
            <a:r>
              <a:rPr lang="en-US" dirty="0"/>
              <a:t>Seeking Truth</a:t>
            </a:r>
          </a:p>
        </p:txBody>
      </p:sp>
    </p:spTree>
    <p:extLst>
      <p:ext uri="{BB962C8B-B14F-4D97-AF65-F5344CB8AC3E}">
        <p14:creationId xmlns:p14="http://schemas.microsoft.com/office/powerpoint/2010/main" val="1768271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11:1. What did Nephi do to diligently seek truth?</a:t>
            </a:r>
          </a:p>
          <a:p>
            <a:pPr fontAlgn="base"/>
            <a:r>
              <a:rPr lang="en-US" dirty="0"/>
              <a:t>How do our desires affect our ability to receive revelation?</a:t>
            </a:r>
          </a:p>
          <a:p>
            <a:pPr fontAlgn="base"/>
            <a:r>
              <a:rPr lang="en-US" dirty="0"/>
              <a:t>How might believing that God can reveal truth to us influence our ability to receive revelation?</a:t>
            </a:r>
          </a:p>
          <a:p>
            <a:endParaRPr lang="en-US" dirty="0"/>
          </a:p>
        </p:txBody>
      </p:sp>
      <p:sp>
        <p:nvSpPr>
          <p:cNvPr id="3" name="Title 2"/>
          <p:cNvSpPr>
            <a:spLocks noGrp="1"/>
          </p:cNvSpPr>
          <p:nvPr>
            <p:ph type="title"/>
          </p:nvPr>
        </p:nvSpPr>
        <p:spPr/>
        <p:txBody>
          <a:bodyPr/>
          <a:lstStyle/>
          <a:p>
            <a:r>
              <a:rPr lang="en-US" dirty="0"/>
              <a:t>Seeking Truth</a:t>
            </a:r>
          </a:p>
        </p:txBody>
      </p:sp>
    </p:spTree>
    <p:extLst>
      <p:ext uri="{BB962C8B-B14F-4D97-AF65-F5344CB8AC3E}">
        <p14:creationId xmlns:p14="http://schemas.microsoft.com/office/powerpoint/2010/main" val="3694450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11:1. What did Nephi do to diligently seek truth?</a:t>
            </a:r>
          </a:p>
          <a:p>
            <a:pPr fontAlgn="base"/>
            <a:r>
              <a:rPr lang="en-US" dirty="0"/>
              <a:t>How do our desires affect our ability to receive revelation?</a:t>
            </a:r>
          </a:p>
          <a:p>
            <a:pPr fontAlgn="base"/>
            <a:r>
              <a:rPr lang="en-US" dirty="0"/>
              <a:t>How might believing that God can reveal truth to us influence our ability to receive revelation?</a:t>
            </a:r>
          </a:p>
          <a:p>
            <a:pPr fontAlgn="base"/>
            <a:r>
              <a:rPr lang="en-US" dirty="0"/>
              <a:t>How can pondering help us receive revelation?</a:t>
            </a:r>
          </a:p>
          <a:p>
            <a:endParaRPr lang="en-US" dirty="0"/>
          </a:p>
        </p:txBody>
      </p:sp>
      <p:sp>
        <p:nvSpPr>
          <p:cNvPr id="3" name="Title 2"/>
          <p:cNvSpPr>
            <a:spLocks noGrp="1"/>
          </p:cNvSpPr>
          <p:nvPr>
            <p:ph type="title"/>
          </p:nvPr>
        </p:nvSpPr>
        <p:spPr/>
        <p:txBody>
          <a:bodyPr/>
          <a:lstStyle/>
          <a:p>
            <a:r>
              <a:rPr lang="en-US" dirty="0"/>
              <a:t>Seeking Truth</a:t>
            </a:r>
          </a:p>
        </p:txBody>
      </p:sp>
    </p:spTree>
    <p:extLst>
      <p:ext uri="{BB962C8B-B14F-4D97-AF65-F5344CB8AC3E}">
        <p14:creationId xmlns:p14="http://schemas.microsoft.com/office/powerpoint/2010/main" val="2590242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Think of a time when diligently seeking truth has led you to receive revelation by the power of the Holy Ghost. Revelation can include receiving guidance when making a decision, gaining increased understanding, receiving comfort, or receiving an assurance that something is true.</a:t>
            </a:r>
          </a:p>
        </p:txBody>
      </p:sp>
      <p:sp>
        <p:nvSpPr>
          <p:cNvPr id="3" name="Title 2"/>
          <p:cNvSpPr>
            <a:spLocks noGrp="1"/>
          </p:cNvSpPr>
          <p:nvPr>
            <p:ph type="title"/>
          </p:nvPr>
        </p:nvSpPr>
        <p:spPr/>
        <p:txBody>
          <a:bodyPr/>
          <a:lstStyle/>
          <a:p>
            <a:r>
              <a:rPr lang="en-US" dirty="0"/>
              <a:t>Revelation</a:t>
            </a:r>
          </a:p>
        </p:txBody>
      </p:sp>
    </p:spTree>
    <p:extLst>
      <p:ext uri="{BB962C8B-B14F-4D97-AF65-F5344CB8AC3E}">
        <p14:creationId xmlns:p14="http://schemas.microsoft.com/office/powerpoint/2010/main" val="904328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Think of a time when diligently seeking truth has led you to receive revelation by the power of the Holy Ghost. Revelation can include receiving guidance when making a decision, gaining increased understanding, receiving comfort, or receiving an assurance that something is true.</a:t>
            </a:r>
          </a:p>
          <a:p>
            <a:r>
              <a:rPr lang="en-US" dirty="0"/>
              <a:t>What will you do to diligently seek truth so you can receive revelation by the power of the Holy Ghost?</a:t>
            </a:r>
          </a:p>
          <a:p>
            <a:endParaRPr lang="en-US" dirty="0"/>
          </a:p>
        </p:txBody>
      </p:sp>
      <p:sp>
        <p:nvSpPr>
          <p:cNvPr id="3" name="Title 2"/>
          <p:cNvSpPr>
            <a:spLocks noGrp="1"/>
          </p:cNvSpPr>
          <p:nvPr>
            <p:ph type="title"/>
          </p:nvPr>
        </p:nvSpPr>
        <p:spPr/>
        <p:txBody>
          <a:bodyPr/>
          <a:lstStyle/>
          <a:p>
            <a:r>
              <a:rPr lang="en-US" dirty="0"/>
              <a:t>Revelation</a:t>
            </a:r>
          </a:p>
        </p:txBody>
      </p:sp>
    </p:spTree>
    <p:extLst>
      <p:ext uri="{BB962C8B-B14F-4D97-AF65-F5344CB8AC3E}">
        <p14:creationId xmlns:p14="http://schemas.microsoft.com/office/powerpoint/2010/main" val="428451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11:2–6 and look for questions the Spirit asked Nephi while the Spirit and Nephi were on the mountain.</a:t>
            </a:r>
          </a:p>
          <a:p>
            <a:endParaRPr lang="en-US" dirty="0"/>
          </a:p>
        </p:txBody>
      </p:sp>
      <p:sp>
        <p:nvSpPr>
          <p:cNvPr id="3" name="Title 2"/>
          <p:cNvSpPr>
            <a:spLocks noGrp="1"/>
          </p:cNvSpPr>
          <p:nvPr>
            <p:ph type="title"/>
          </p:nvPr>
        </p:nvSpPr>
        <p:spPr/>
        <p:txBody>
          <a:bodyPr/>
          <a:lstStyle/>
          <a:p>
            <a:r>
              <a:rPr lang="en-US" dirty="0"/>
              <a:t>The Questions of the Spirit</a:t>
            </a:r>
          </a:p>
        </p:txBody>
      </p:sp>
    </p:spTree>
    <p:extLst>
      <p:ext uri="{BB962C8B-B14F-4D97-AF65-F5344CB8AC3E}">
        <p14:creationId xmlns:p14="http://schemas.microsoft.com/office/powerpoint/2010/main" val="1754307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11:2–6 and look for questions the Spirit asked Nephi while the Spirit and Nephi were on the mountain.</a:t>
            </a:r>
          </a:p>
          <a:p>
            <a:r>
              <a:rPr lang="en-US" dirty="0"/>
              <a:t>What did the Spirit promise Nephi? (See verse 6.)</a:t>
            </a:r>
          </a:p>
          <a:p>
            <a:endParaRPr lang="en-US" dirty="0"/>
          </a:p>
        </p:txBody>
      </p:sp>
      <p:sp>
        <p:nvSpPr>
          <p:cNvPr id="3" name="Title 2"/>
          <p:cNvSpPr>
            <a:spLocks noGrp="1"/>
          </p:cNvSpPr>
          <p:nvPr>
            <p:ph type="title"/>
          </p:nvPr>
        </p:nvSpPr>
        <p:spPr/>
        <p:txBody>
          <a:bodyPr/>
          <a:lstStyle/>
          <a:p>
            <a:r>
              <a:rPr lang="en-US" dirty="0"/>
              <a:t>The Questions of the Spirit</a:t>
            </a:r>
          </a:p>
        </p:txBody>
      </p:sp>
    </p:spTree>
    <p:extLst>
      <p:ext uri="{BB962C8B-B14F-4D97-AF65-F5344CB8AC3E}">
        <p14:creationId xmlns:p14="http://schemas.microsoft.com/office/powerpoint/2010/main" val="1273515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Tree of Life</a:t>
            </a:r>
          </a:p>
        </p:txBody>
      </p:sp>
      <p:sp>
        <p:nvSpPr>
          <p:cNvPr id="2" name="Content Placeholder 1"/>
          <p:cNvSpPr>
            <a:spLocks noGrp="1"/>
          </p:cNvSpPr>
          <p:nvPr>
            <p:ph sz="quarter" idx="4"/>
          </p:nvPr>
        </p:nvSpPr>
        <p:spPr/>
        <p:txBody>
          <a:bodyPr/>
          <a:lstStyle/>
          <a:p>
            <a:r>
              <a:rPr lang="en-US" i="0" dirty="0"/>
              <a:t>In 1 Nephi 11:7–15 Nephi was shown the tree of life. He described it as “the tree which is precious above all” (verse 9) and asked to know what it meant. Nephi was then shown a vision of an “exceedingly fair” virgin in the city of Nazareth (verse 13), after which an angel appeared to him.</a:t>
            </a:r>
          </a:p>
        </p:txBody>
      </p:sp>
      <p:pic>
        <p:nvPicPr>
          <p:cNvPr id="5" name="Picture Placeholder 4"/>
          <p:cNvPicPr>
            <a:picLocks noGrp="1" noChangeAspect="1"/>
          </p:cNvPicPr>
          <p:nvPr>
            <p:ph type="pic" sz="quarter" idx="10"/>
          </p:nvPr>
        </p:nvPicPr>
        <p:blipFill>
          <a:blip r:embed="rId2"/>
          <a:srcRect l="25771" r="25771"/>
          <a:stretch>
            <a:fillRect/>
          </a:stretch>
        </p:blipFill>
        <p:spPr/>
      </p:pic>
    </p:spTree>
    <p:extLst>
      <p:ext uri="{BB962C8B-B14F-4D97-AF65-F5344CB8AC3E}">
        <p14:creationId xmlns:p14="http://schemas.microsoft.com/office/powerpoint/2010/main" val="1388452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Devotional</a:t>
            </a:r>
          </a:p>
        </p:txBody>
      </p:sp>
      <p:sp>
        <p:nvSpPr>
          <p:cNvPr id="3" name="Content Placeholder 2"/>
          <p:cNvSpPr>
            <a:spLocks noGrp="1"/>
          </p:cNvSpPr>
          <p:nvPr>
            <p:ph sz="quarter" idx="4"/>
          </p:nvPr>
        </p:nvSpPr>
        <p:spPr/>
        <p:txBody>
          <a:bodyPr/>
          <a:lstStyle/>
          <a:p>
            <a:pPr marL="0" indent="0">
              <a:buNone/>
            </a:pPr>
            <a:r>
              <a:rPr lang="en-US" dirty="0"/>
              <a:t>Hymn:</a:t>
            </a:r>
          </a:p>
          <a:p>
            <a:pPr marL="0" indent="0">
              <a:buNone/>
            </a:pPr>
            <a:r>
              <a:rPr lang="en-US" dirty="0"/>
              <a:t>Prayer:</a:t>
            </a:r>
          </a:p>
          <a:p>
            <a:pPr marL="0" indent="0">
              <a:buNone/>
            </a:pPr>
            <a:r>
              <a:rPr lang="en-US" dirty="0"/>
              <a:t>Thought:</a:t>
            </a:r>
          </a:p>
        </p:txBody>
      </p:sp>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5621" b="5621"/>
          <a:stretch>
            <a:fillRect/>
          </a:stretch>
        </p:blipFill>
        <p:spPr/>
      </p:pic>
    </p:spTree>
    <p:extLst>
      <p:ext uri="{BB962C8B-B14F-4D97-AF65-F5344CB8AC3E}">
        <p14:creationId xmlns:p14="http://schemas.microsoft.com/office/powerpoint/2010/main" val="1724112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11:16–17, looking for what the angel asked Nephi and how Nephi responded.</a:t>
            </a:r>
          </a:p>
          <a:p>
            <a:endParaRPr lang="en-US" dirty="0"/>
          </a:p>
        </p:txBody>
      </p:sp>
      <p:sp>
        <p:nvSpPr>
          <p:cNvPr id="3" name="Title 2"/>
          <p:cNvSpPr>
            <a:spLocks noGrp="1"/>
          </p:cNvSpPr>
          <p:nvPr>
            <p:ph type="title"/>
          </p:nvPr>
        </p:nvSpPr>
        <p:spPr/>
        <p:txBody>
          <a:bodyPr/>
          <a:lstStyle/>
          <a:p>
            <a:r>
              <a:rPr lang="en-US" dirty="0"/>
              <a:t>The Angel’s Question</a:t>
            </a:r>
          </a:p>
        </p:txBody>
      </p:sp>
    </p:spTree>
    <p:extLst>
      <p:ext uri="{BB962C8B-B14F-4D97-AF65-F5344CB8AC3E}">
        <p14:creationId xmlns:p14="http://schemas.microsoft.com/office/powerpoint/2010/main" val="4184547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11:16–17, looking for what the angel asked Nephi and how Nephi responded.</a:t>
            </a:r>
          </a:p>
          <a:p>
            <a:pPr fontAlgn="base"/>
            <a:r>
              <a:rPr lang="en-US" dirty="0"/>
              <a:t>What did Nephi know?</a:t>
            </a:r>
          </a:p>
          <a:p>
            <a:endParaRPr lang="en-US" dirty="0"/>
          </a:p>
        </p:txBody>
      </p:sp>
      <p:sp>
        <p:nvSpPr>
          <p:cNvPr id="3" name="Title 2"/>
          <p:cNvSpPr>
            <a:spLocks noGrp="1"/>
          </p:cNvSpPr>
          <p:nvPr>
            <p:ph type="title"/>
          </p:nvPr>
        </p:nvSpPr>
        <p:spPr/>
        <p:txBody>
          <a:bodyPr/>
          <a:lstStyle/>
          <a:p>
            <a:r>
              <a:rPr lang="en-US" dirty="0"/>
              <a:t>The Angel’s Question</a:t>
            </a:r>
          </a:p>
        </p:txBody>
      </p:sp>
    </p:spTree>
    <p:extLst>
      <p:ext uri="{BB962C8B-B14F-4D97-AF65-F5344CB8AC3E}">
        <p14:creationId xmlns:p14="http://schemas.microsoft.com/office/powerpoint/2010/main" val="1662472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11:16–17, looking for what the angel asked Nephi and how Nephi responded.</a:t>
            </a:r>
          </a:p>
          <a:p>
            <a:pPr fontAlgn="base"/>
            <a:r>
              <a:rPr lang="en-US" dirty="0"/>
              <a:t>What did Nephi know?</a:t>
            </a:r>
          </a:p>
          <a:p>
            <a:pPr fontAlgn="base"/>
            <a:r>
              <a:rPr lang="en-US" dirty="0"/>
              <a:t>What didn’t he know?</a:t>
            </a:r>
          </a:p>
          <a:p>
            <a:endParaRPr lang="en-US" dirty="0"/>
          </a:p>
        </p:txBody>
      </p:sp>
      <p:sp>
        <p:nvSpPr>
          <p:cNvPr id="3" name="Title 2"/>
          <p:cNvSpPr>
            <a:spLocks noGrp="1"/>
          </p:cNvSpPr>
          <p:nvPr>
            <p:ph type="title"/>
          </p:nvPr>
        </p:nvSpPr>
        <p:spPr/>
        <p:txBody>
          <a:bodyPr/>
          <a:lstStyle/>
          <a:p>
            <a:r>
              <a:rPr lang="en-US" dirty="0"/>
              <a:t>The Angel’s Question</a:t>
            </a:r>
          </a:p>
        </p:txBody>
      </p:sp>
    </p:spTree>
    <p:extLst>
      <p:ext uri="{BB962C8B-B14F-4D97-AF65-F5344CB8AC3E}">
        <p14:creationId xmlns:p14="http://schemas.microsoft.com/office/powerpoint/2010/main" val="2221381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11:16–17, looking for what the angel asked Nephi and how Nephi responded.</a:t>
            </a:r>
          </a:p>
          <a:p>
            <a:pPr fontAlgn="base"/>
            <a:r>
              <a:rPr lang="en-US" dirty="0"/>
              <a:t>What did Nephi know?</a:t>
            </a:r>
          </a:p>
          <a:p>
            <a:pPr fontAlgn="base"/>
            <a:r>
              <a:rPr lang="en-US" dirty="0"/>
              <a:t>What didn’t he know?</a:t>
            </a:r>
          </a:p>
          <a:p>
            <a:r>
              <a:rPr lang="en-US" dirty="0"/>
              <a:t>The word </a:t>
            </a:r>
            <a:r>
              <a:rPr lang="en-US" i="1" dirty="0"/>
              <a:t>condescension</a:t>
            </a:r>
            <a:r>
              <a:rPr lang="en-US" dirty="0"/>
              <a:t> means the voluntary descent from a position of rank or dignity. The angel showed Nephi several examples of the condescension of God.</a:t>
            </a:r>
          </a:p>
        </p:txBody>
      </p:sp>
      <p:sp>
        <p:nvSpPr>
          <p:cNvPr id="3" name="Title 2"/>
          <p:cNvSpPr>
            <a:spLocks noGrp="1"/>
          </p:cNvSpPr>
          <p:nvPr>
            <p:ph type="title"/>
          </p:nvPr>
        </p:nvSpPr>
        <p:spPr/>
        <p:txBody>
          <a:bodyPr/>
          <a:lstStyle/>
          <a:p>
            <a:r>
              <a:rPr lang="en-US" dirty="0"/>
              <a:t>The Angel’s Question</a:t>
            </a:r>
          </a:p>
        </p:txBody>
      </p:sp>
    </p:spTree>
    <p:extLst>
      <p:ext uri="{BB962C8B-B14F-4D97-AF65-F5344CB8AC3E}">
        <p14:creationId xmlns:p14="http://schemas.microsoft.com/office/powerpoint/2010/main" val="3637478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11:18–23, looking for what Nephi saw.</a:t>
            </a:r>
          </a:p>
        </p:txBody>
      </p:sp>
      <p:sp>
        <p:nvSpPr>
          <p:cNvPr id="3" name="Title 2"/>
          <p:cNvSpPr>
            <a:spLocks noGrp="1"/>
          </p:cNvSpPr>
          <p:nvPr>
            <p:ph type="title"/>
          </p:nvPr>
        </p:nvSpPr>
        <p:spPr/>
        <p:txBody>
          <a:bodyPr/>
          <a:lstStyle/>
          <a:p>
            <a:r>
              <a:rPr lang="en-US" dirty="0"/>
              <a:t>What Did Nephi See?</a:t>
            </a:r>
          </a:p>
        </p:txBody>
      </p:sp>
    </p:spTree>
    <p:extLst>
      <p:ext uri="{BB962C8B-B14F-4D97-AF65-F5344CB8AC3E}">
        <p14:creationId xmlns:p14="http://schemas.microsoft.com/office/powerpoint/2010/main" val="1208668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Condescension of God</a:t>
            </a:r>
          </a:p>
        </p:txBody>
      </p:sp>
      <p:sp>
        <p:nvSpPr>
          <p:cNvPr id="3" name="Content Placeholder 2"/>
          <p:cNvSpPr>
            <a:spLocks noGrp="1"/>
          </p:cNvSpPr>
          <p:nvPr>
            <p:ph sz="quarter" idx="4"/>
          </p:nvPr>
        </p:nvSpPr>
        <p:spPr/>
        <p:txBody>
          <a:bodyPr/>
          <a:lstStyle/>
          <a:p>
            <a:r>
              <a:rPr lang="en-US" i="0" dirty="0"/>
              <a:t>The condescension of God refers to both God the Father and Jesus Christ.</a:t>
            </a:r>
          </a:p>
          <a:p>
            <a:endParaRPr lang="en-US" dirty="0"/>
          </a:p>
        </p:txBody>
      </p:sp>
      <p:pic>
        <p:nvPicPr>
          <p:cNvPr id="5" name="Picture Placeholder 4"/>
          <p:cNvPicPr>
            <a:picLocks noGrp="1" noChangeAspect="1"/>
          </p:cNvPicPr>
          <p:nvPr>
            <p:ph type="pic" sz="quarter" idx="10"/>
          </p:nvPr>
        </p:nvPicPr>
        <p:blipFill>
          <a:blip r:embed="rId2"/>
          <a:srcRect l="12444" r="12444"/>
          <a:stretch>
            <a:fillRect/>
          </a:stretch>
        </p:blipFill>
        <p:spPr/>
      </p:pic>
    </p:spTree>
    <p:extLst>
      <p:ext uri="{BB962C8B-B14F-4D97-AF65-F5344CB8AC3E}">
        <p14:creationId xmlns:p14="http://schemas.microsoft.com/office/powerpoint/2010/main" val="2032110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Bruce R. McConkie</a:t>
            </a:r>
          </a:p>
        </p:txBody>
      </p:sp>
      <p:sp>
        <p:nvSpPr>
          <p:cNvPr id="3" name="Content Placeholder 2"/>
          <p:cNvSpPr>
            <a:spLocks noGrp="1"/>
          </p:cNvSpPr>
          <p:nvPr>
            <p:ph sz="quarter" idx="4"/>
          </p:nvPr>
        </p:nvSpPr>
        <p:spPr/>
        <p:txBody>
          <a:bodyPr/>
          <a:lstStyle/>
          <a:p>
            <a:pPr marL="0" indent="0">
              <a:buNone/>
            </a:pPr>
            <a:r>
              <a:rPr lang="en-US" dirty="0"/>
              <a:t>“The condescension of God lies in the fact that he, an exalted Being, steps down from his eternal throne to become the Father of a mortal Son” (Bruce R. McConkie, </a:t>
            </a:r>
            <a:r>
              <a:rPr lang="en-US" i="0" dirty="0"/>
              <a:t>The Mortal Messiah</a:t>
            </a:r>
            <a:r>
              <a:rPr lang="en-US" dirty="0"/>
              <a:t> [1979], 1:314).</a:t>
            </a:r>
          </a:p>
        </p:txBody>
      </p:sp>
      <p:pic>
        <p:nvPicPr>
          <p:cNvPr id="5" name="Picture Placeholder 4"/>
          <p:cNvPicPr>
            <a:picLocks noGrp="1" noChangeAspect="1"/>
          </p:cNvPicPr>
          <p:nvPr>
            <p:ph type="pic" sz="quarter" idx="10"/>
          </p:nvPr>
        </p:nvPicPr>
        <p:blipFill>
          <a:blip r:embed="rId2"/>
          <a:srcRect t="80" b="80"/>
          <a:stretch>
            <a:fillRect/>
          </a:stretch>
        </p:blipFill>
        <p:spPr/>
      </p:pic>
    </p:spTree>
    <p:extLst>
      <p:ext uri="{BB962C8B-B14F-4D97-AF65-F5344CB8AC3E}">
        <p14:creationId xmlns:p14="http://schemas.microsoft.com/office/powerpoint/2010/main" val="1722775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Consider marking phrases in verses 18–23 of 1 Nephi 11 that indicate that God is the Father of Jesus Christ.</a:t>
            </a:r>
          </a:p>
          <a:p>
            <a:endParaRPr lang="en-US" dirty="0"/>
          </a:p>
        </p:txBody>
      </p:sp>
      <p:sp>
        <p:nvSpPr>
          <p:cNvPr id="3" name="Title 2"/>
          <p:cNvSpPr>
            <a:spLocks noGrp="1"/>
          </p:cNvSpPr>
          <p:nvPr>
            <p:ph type="title"/>
          </p:nvPr>
        </p:nvSpPr>
        <p:spPr/>
        <p:txBody>
          <a:bodyPr/>
          <a:lstStyle/>
          <a:p>
            <a:r>
              <a:rPr lang="en-US" dirty="0"/>
              <a:t>The Father of Jesus Christ</a:t>
            </a:r>
          </a:p>
        </p:txBody>
      </p:sp>
    </p:spTree>
    <p:extLst>
      <p:ext uri="{BB962C8B-B14F-4D97-AF65-F5344CB8AC3E}">
        <p14:creationId xmlns:p14="http://schemas.microsoft.com/office/powerpoint/2010/main" val="3736615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Consider marking phrases in verses 18–23 of 1 Nephi 11 that indicate that God is the Father of Jesus Christ.</a:t>
            </a:r>
          </a:p>
          <a:p>
            <a:r>
              <a:rPr lang="en-US" dirty="0"/>
              <a:t>The phrase “the condescension of God” (verse 16) also refers to the condescension of Jesus Christ.</a:t>
            </a:r>
          </a:p>
        </p:txBody>
      </p:sp>
      <p:sp>
        <p:nvSpPr>
          <p:cNvPr id="3" name="Title 2"/>
          <p:cNvSpPr>
            <a:spLocks noGrp="1"/>
          </p:cNvSpPr>
          <p:nvPr>
            <p:ph type="title"/>
          </p:nvPr>
        </p:nvSpPr>
        <p:spPr/>
        <p:txBody>
          <a:bodyPr/>
          <a:lstStyle/>
          <a:p>
            <a:r>
              <a:rPr lang="en-US" dirty="0"/>
              <a:t>The Father of Jesus Christ</a:t>
            </a:r>
          </a:p>
        </p:txBody>
      </p:sp>
    </p:spTree>
    <p:extLst>
      <p:ext uri="{BB962C8B-B14F-4D97-AF65-F5344CB8AC3E}">
        <p14:creationId xmlns:p14="http://schemas.microsoft.com/office/powerpoint/2010/main" val="1547653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Gerald N. Lund</a:t>
            </a:r>
          </a:p>
        </p:txBody>
      </p:sp>
      <p:sp>
        <p:nvSpPr>
          <p:cNvPr id="3" name="Content Placeholder 2"/>
          <p:cNvSpPr>
            <a:spLocks noGrp="1"/>
          </p:cNvSpPr>
          <p:nvPr>
            <p:ph sz="quarter" idx="4"/>
          </p:nvPr>
        </p:nvSpPr>
        <p:spPr/>
        <p:txBody>
          <a:bodyPr/>
          <a:lstStyle/>
          <a:p>
            <a:pPr marL="0" indent="0">
              <a:buNone/>
            </a:pPr>
            <a:r>
              <a:rPr lang="en-US" dirty="0"/>
              <a:t>“Here was Jesus—a member of the Godhead, the Firstborn of the Father, the Creator, Jehovah of the Old Testament—now leaving His divine and holy station; divesting Himself of all that glory and majesty and entering the body of a tiny infant; helpless, completely dependent on His mother and earthly father. </a:t>
            </a:r>
          </a:p>
          <a:p>
            <a:pPr marL="0" indent="0">
              <a:buNone/>
            </a:pPr>
            <a:r>
              <a:rPr lang="en-US" i="0" dirty="0"/>
              <a:t>Continued on next page.</a:t>
            </a:r>
          </a:p>
        </p:txBody>
      </p:sp>
      <p:pic>
        <p:nvPicPr>
          <p:cNvPr id="5" name="Picture Placeholder 4"/>
          <p:cNvPicPr>
            <a:picLocks noGrp="1" noChangeAspect="1"/>
          </p:cNvPicPr>
          <p:nvPr>
            <p:ph type="pic" sz="quarter" idx="10"/>
          </p:nvPr>
        </p:nvPicPr>
        <p:blipFill>
          <a:blip r:embed="rId2"/>
          <a:srcRect t="74" b="74"/>
          <a:stretch>
            <a:fillRect/>
          </a:stretch>
        </p:blipFill>
        <p:spPr/>
      </p:pic>
    </p:spTree>
    <p:extLst>
      <p:ext uri="{BB962C8B-B14F-4D97-AF65-F5344CB8AC3E}">
        <p14:creationId xmlns:p14="http://schemas.microsoft.com/office/powerpoint/2010/main" val="2690782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Three young men attend the same Church meeting. After returning home, one young man feels that the meeting was boring and a waste of his time. Another thinks the meeting was nice but is unaffected by it. The third returns home uplifted by the Holy Ghost and receives inspiration and direction for his life, even beyond what was taught in the meeting.</a:t>
            </a:r>
          </a:p>
          <a:p>
            <a:endParaRPr lang="en-US" dirty="0"/>
          </a:p>
        </p:txBody>
      </p:sp>
      <p:sp>
        <p:nvSpPr>
          <p:cNvPr id="3" name="Title 2"/>
          <p:cNvSpPr>
            <a:spLocks noGrp="1"/>
          </p:cNvSpPr>
          <p:nvPr>
            <p:ph type="title"/>
          </p:nvPr>
        </p:nvSpPr>
        <p:spPr/>
        <p:txBody>
          <a:bodyPr/>
          <a:lstStyle/>
          <a:p>
            <a:r>
              <a:rPr lang="en-US" dirty="0"/>
              <a:t>A Scenario</a:t>
            </a:r>
          </a:p>
        </p:txBody>
      </p:sp>
    </p:spTree>
    <p:extLst>
      <p:ext uri="{BB962C8B-B14F-4D97-AF65-F5344CB8AC3E}">
        <p14:creationId xmlns:p14="http://schemas.microsoft.com/office/powerpoint/2010/main" val="3644463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Gerald N. Lund, cont.</a:t>
            </a:r>
          </a:p>
        </p:txBody>
      </p:sp>
      <p:sp>
        <p:nvSpPr>
          <p:cNvPr id="3" name="Content Placeholder 2"/>
          <p:cNvSpPr>
            <a:spLocks noGrp="1"/>
          </p:cNvSpPr>
          <p:nvPr>
            <p:ph sz="quarter" idx="4"/>
          </p:nvPr>
        </p:nvSpPr>
        <p:spPr/>
        <p:txBody>
          <a:bodyPr/>
          <a:lstStyle/>
          <a:p>
            <a:pPr marL="0" indent="0">
              <a:buNone/>
            </a:pPr>
            <a:r>
              <a:rPr lang="en-US" dirty="0"/>
              <a:t>“That He should not come to the finest of earthly palaces and be … showered with jewels but should come to a lowly stable is astonishing. Little wonder that the angel should say to Nephi, ‘Behold the condescension of God!’ (1 Ne. 11:26.)” (Gerald N. Lund, </a:t>
            </a:r>
            <a:r>
              <a:rPr lang="en-US" i="0" dirty="0"/>
              <a:t>Jesus Christ, Key to the Plan of Salvation</a:t>
            </a:r>
            <a:r>
              <a:rPr lang="en-US" dirty="0"/>
              <a:t> [1991], 16).</a:t>
            </a:r>
          </a:p>
        </p:txBody>
      </p:sp>
      <p:pic>
        <p:nvPicPr>
          <p:cNvPr id="5" name="Picture Placeholder 4"/>
          <p:cNvPicPr>
            <a:picLocks noGrp="1" noChangeAspect="1"/>
          </p:cNvPicPr>
          <p:nvPr>
            <p:ph type="pic" sz="quarter" idx="10"/>
          </p:nvPr>
        </p:nvPicPr>
        <p:blipFill>
          <a:blip r:embed="rId2"/>
          <a:srcRect t="74" b="74"/>
          <a:stretch>
            <a:fillRect/>
          </a:stretch>
        </p:blipFill>
        <p:spPr/>
      </p:pic>
    </p:spTree>
    <p:extLst>
      <p:ext uri="{BB962C8B-B14F-4D97-AF65-F5344CB8AC3E}">
        <p14:creationId xmlns:p14="http://schemas.microsoft.com/office/powerpoint/2010/main" val="172312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11:26–27, 28, 31. What did Nephi learn about how the Savior would spend His time in mortality?</a:t>
            </a:r>
          </a:p>
        </p:txBody>
      </p:sp>
      <p:sp>
        <p:nvSpPr>
          <p:cNvPr id="3" name="Title 2"/>
          <p:cNvSpPr>
            <a:spLocks noGrp="1"/>
          </p:cNvSpPr>
          <p:nvPr>
            <p:ph type="title"/>
          </p:nvPr>
        </p:nvSpPr>
        <p:spPr/>
        <p:txBody>
          <a:bodyPr/>
          <a:lstStyle/>
          <a:p>
            <a:r>
              <a:rPr lang="en-US" dirty="0"/>
              <a:t>The Savior in Mortality</a:t>
            </a:r>
          </a:p>
        </p:txBody>
      </p:sp>
    </p:spTree>
    <p:extLst>
      <p:ext uri="{BB962C8B-B14F-4D97-AF65-F5344CB8AC3E}">
        <p14:creationId xmlns:p14="http://schemas.microsoft.com/office/powerpoint/2010/main" val="3417265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11:26–27, 28, 31. What did Nephi learn about how the Savior would spend His time in mortality?</a:t>
            </a:r>
          </a:p>
          <a:p>
            <a:pPr fontAlgn="base"/>
            <a:r>
              <a:rPr lang="en-US" dirty="0"/>
              <a:t>How do the Savior’s actions show His condescension?</a:t>
            </a:r>
          </a:p>
          <a:p>
            <a:endParaRPr lang="en-US" dirty="0"/>
          </a:p>
        </p:txBody>
      </p:sp>
      <p:sp>
        <p:nvSpPr>
          <p:cNvPr id="3" name="Title 2"/>
          <p:cNvSpPr>
            <a:spLocks noGrp="1"/>
          </p:cNvSpPr>
          <p:nvPr>
            <p:ph type="title"/>
          </p:nvPr>
        </p:nvSpPr>
        <p:spPr/>
        <p:txBody>
          <a:bodyPr/>
          <a:lstStyle/>
          <a:p>
            <a:r>
              <a:rPr lang="en-US" dirty="0"/>
              <a:t>The Savior in Mortality</a:t>
            </a:r>
          </a:p>
        </p:txBody>
      </p:sp>
    </p:spTree>
    <p:extLst>
      <p:ext uri="{BB962C8B-B14F-4D97-AF65-F5344CB8AC3E}">
        <p14:creationId xmlns:p14="http://schemas.microsoft.com/office/powerpoint/2010/main" val="1413549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Condescension of Jesus Christ</a:t>
            </a:r>
          </a:p>
        </p:txBody>
      </p:sp>
      <p:sp>
        <p:nvSpPr>
          <p:cNvPr id="3" name="Content Placeholder 2"/>
          <p:cNvSpPr>
            <a:spLocks noGrp="1"/>
          </p:cNvSpPr>
          <p:nvPr>
            <p:ph sz="quarter" idx="4"/>
          </p:nvPr>
        </p:nvSpPr>
        <p:spPr/>
        <p:txBody>
          <a:bodyPr/>
          <a:lstStyle/>
          <a:p>
            <a:r>
              <a:rPr lang="en-US" i="0" dirty="0"/>
              <a:t>Read 1 Nephi 11:32–33, looking for what these verses teach about the condescension of Jesus Christ.</a:t>
            </a:r>
          </a:p>
          <a:p>
            <a:endParaRPr lang="en-US" dirty="0"/>
          </a:p>
        </p:txBody>
      </p:sp>
      <p:pic>
        <p:nvPicPr>
          <p:cNvPr id="5" name="Picture Placeholder 5"/>
          <p:cNvPicPr>
            <a:picLocks noGrp="1" noChangeAspect="1"/>
          </p:cNvPicPr>
          <p:nvPr>
            <p:ph type="pic" sz="quarter" idx="10"/>
          </p:nvPr>
        </p:nvPicPr>
        <p:blipFill>
          <a:blip r:embed="rId2"/>
          <a:srcRect t="7321" b="7321"/>
          <a:stretch>
            <a:fillRect/>
          </a:stretch>
        </p:blipFill>
        <p:spPr/>
      </p:pic>
    </p:spTree>
    <p:extLst>
      <p:ext uri="{BB962C8B-B14F-4D97-AF65-F5344CB8AC3E}">
        <p14:creationId xmlns:p14="http://schemas.microsoft.com/office/powerpoint/2010/main" val="1955503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Condescension of Jesus Christ</a:t>
            </a:r>
          </a:p>
        </p:txBody>
      </p:sp>
      <p:sp>
        <p:nvSpPr>
          <p:cNvPr id="2" name="Content Placeholder 1"/>
          <p:cNvSpPr>
            <a:spLocks noGrp="1"/>
          </p:cNvSpPr>
          <p:nvPr>
            <p:ph sz="quarter" idx="4"/>
          </p:nvPr>
        </p:nvSpPr>
        <p:spPr/>
        <p:txBody>
          <a:bodyPr/>
          <a:lstStyle/>
          <a:p>
            <a:r>
              <a:rPr lang="en-US" i="0" dirty="0"/>
              <a:t>Read 1 Nephi 11:32–33, looking for what these verses teach about the condescension of Jesus Christ.</a:t>
            </a:r>
          </a:p>
          <a:p>
            <a:pPr fontAlgn="base"/>
            <a:r>
              <a:rPr lang="en-US" i="0" dirty="0"/>
              <a:t>In what ways might the Savior’s suffering and Crucifixion provide the ultimate example of His condescension?</a:t>
            </a:r>
          </a:p>
          <a:p>
            <a:endParaRPr lang="en-US" dirty="0"/>
          </a:p>
        </p:txBody>
      </p:sp>
      <p:pic>
        <p:nvPicPr>
          <p:cNvPr id="6" name="Picture Placeholder 5"/>
          <p:cNvPicPr>
            <a:picLocks noGrp="1" noChangeAspect="1"/>
          </p:cNvPicPr>
          <p:nvPr>
            <p:ph type="pic" sz="quarter" idx="10"/>
          </p:nvPr>
        </p:nvPicPr>
        <p:blipFill>
          <a:blip r:embed="rId2"/>
          <a:srcRect t="7321" b="7321"/>
          <a:stretch>
            <a:fillRect/>
          </a:stretch>
        </p:blipFill>
        <p:spPr/>
      </p:pic>
    </p:spTree>
    <p:extLst>
      <p:ext uri="{BB962C8B-B14F-4D97-AF65-F5344CB8AC3E}">
        <p14:creationId xmlns:p14="http://schemas.microsoft.com/office/powerpoint/2010/main" val="1835478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Condescension of Jesus Christ</a:t>
            </a:r>
          </a:p>
        </p:txBody>
      </p:sp>
      <p:sp>
        <p:nvSpPr>
          <p:cNvPr id="3" name="Content Placeholder 2"/>
          <p:cNvSpPr>
            <a:spLocks noGrp="1"/>
          </p:cNvSpPr>
          <p:nvPr>
            <p:ph sz="quarter" idx="4"/>
          </p:nvPr>
        </p:nvSpPr>
        <p:spPr/>
        <p:txBody>
          <a:bodyPr/>
          <a:lstStyle/>
          <a:p>
            <a:r>
              <a:rPr lang="en-US" i="0" dirty="0"/>
              <a:t>What does the Savior’s willingness to condescend to suffer and die for us demonstrate about His feelings for us? </a:t>
            </a:r>
          </a:p>
          <a:p>
            <a:endParaRPr lang="en-US" dirty="0"/>
          </a:p>
        </p:txBody>
      </p:sp>
      <p:pic>
        <p:nvPicPr>
          <p:cNvPr id="5" name="Picture Placeholder 5"/>
          <p:cNvPicPr>
            <a:picLocks noGrp="1" noChangeAspect="1"/>
          </p:cNvPicPr>
          <p:nvPr>
            <p:ph type="pic" sz="quarter" idx="10"/>
          </p:nvPr>
        </p:nvPicPr>
        <p:blipFill>
          <a:blip r:embed="rId2"/>
          <a:srcRect t="7321" b="7321"/>
          <a:stretch>
            <a:fillRect/>
          </a:stretch>
        </p:blipFill>
        <p:spPr/>
      </p:pic>
    </p:spTree>
    <p:extLst>
      <p:ext uri="{BB962C8B-B14F-4D97-AF65-F5344CB8AC3E}">
        <p14:creationId xmlns:p14="http://schemas.microsoft.com/office/powerpoint/2010/main" val="991142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Condescension of Jesus Christ</a:t>
            </a:r>
          </a:p>
        </p:txBody>
      </p:sp>
      <p:sp>
        <p:nvSpPr>
          <p:cNvPr id="3" name="Content Placeholder 2"/>
          <p:cNvSpPr>
            <a:spLocks noGrp="1"/>
          </p:cNvSpPr>
          <p:nvPr>
            <p:ph sz="quarter" idx="4"/>
          </p:nvPr>
        </p:nvSpPr>
        <p:spPr/>
        <p:txBody>
          <a:bodyPr/>
          <a:lstStyle/>
          <a:p>
            <a:r>
              <a:rPr lang="en-US" i="0" dirty="0"/>
              <a:t>What does the Savior’s willingness to condescend to suffer and die for us demonstrate about His feelings for us? </a:t>
            </a:r>
          </a:p>
          <a:p>
            <a:r>
              <a:rPr lang="en-US" b="1" i="0" dirty="0"/>
              <a:t>The condescension of Jesus Christ demonstrates His love for us.</a:t>
            </a:r>
            <a:r>
              <a:rPr lang="en-US" i="0" dirty="0"/>
              <a:t> </a:t>
            </a:r>
          </a:p>
          <a:p>
            <a:endParaRPr lang="en-US" dirty="0"/>
          </a:p>
        </p:txBody>
      </p:sp>
      <p:pic>
        <p:nvPicPr>
          <p:cNvPr id="5" name="Picture Placeholder 5"/>
          <p:cNvPicPr>
            <a:picLocks noGrp="1" noChangeAspect="1"/>
          </p:cNvPicPr>
          <p:nvPr>
            <p:ph type="pic" sz="quarter" idx="10"/>
          </p:nvPr>
        </p:nvPicPr>
        <p:blipFill>
          <a:blip r:embed="rId2"/>
          <a:srcRect t="7321" b="7321"/>
          <a:stretch>
            <a:fillRect/>
          </a:stretch>
        </p:blipFill>
        <p:spPr/>
      </p:pic>
    </p:spTree>
    <p:extLst>
      <p:ext uri="{BB962C8B-B14F-4D97-AF65-F5344CB8AC3E}">
        <p14:creationId xmlns:p14="http://schemas.microsoft.com/office/powerpoint/2010/main" val="1284946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How does your knowledge of the birth, mortal ministry, and Atonement of Jesus Christ help you understand the love that He and Heavenly Father have for you?</a:t>
            </a:r>
          </a:p>
        </p:txBody>
      </p:sp>
      <p:sp>
        <p:nvSpPr>
          <p:cNvPr id="3" name="Title 2"/>
          <p:cNvSpPr>
            <a:spLocks noGrp="1"/>
          </p:cNvSpPr>
          <p:nvPr>
            <p:ph type="title"/>
          </p:nvPr>
        </p:nvSpPr>
        <p:spPr/>
        <p:txBody>
          <a:bodyPr/>
          <a:lstStyle/>
          <a:p>
            <a:r>
              <a:rPr lang="en-US" dirty="0"/>
              <a:t>The Love of God</a:t>
            </a:r>
          </a:p>
        </p:txBody>
      </p:sp>
    </p:spTree>
    <p:extLst>
      <p:ext uri="{BB962C8B-B14F-4D97-AF65-F5344CB8AC3E}">
        <p14:creationId xmlns:p14="http://schemas.microsoft.com/office/powerpoint/2010/main" val="187857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How does your knowledge of the birth, mortal ministry, and Atonement of Jesus Christ help you understand the love that He and Heavenly Father have for you?</a:t>
            </a:r>
          </a:p>
          <a:p>
            <a:pPr fontAlgn="base"/>
            <a:r>
              <a:rPr lang="en-US" dirty="0"/>
              <a:t>How does knowing about the Savior’s condescension and love influence your feelings about Him?</a:t>
            </a:r>
          </a:p>
          <a:p>
            <a:endParaRPr lang="en-US" dirty="0"/>
          </a:p>
        </p:txBody>
      </p:sp>
      <p:sp>
        <p:nvSpPr>
          <p:cNvPr id="3" name="Title 2"/>
          <p:cNvSpPr>
            <a:spLocks noGrp="1"/>
          </p:cNvSpPr>
          <p:nvPr>
            <p:ph type="title"/>
          </p:nvPr>
        </p:nvSpPr>
        <p:spPr/>
        <p:txBody>
          <a:bodyPr/>
          <a:lstStyle/>
          <a:p>
            <a:r>
              <a:rPr lang="en-US"/>
              <a:t>The Love of God</a:t>
            </a:r>
            <a:endParaRPr lang="en-US" dirty="0"/>
          </a:p>
        </p:txBody>
      </p:sp>
    </p:spTree>
    <p:extLst>
      <p:ext uri="{BB962C8B-B14F-4D97-AF65-F5344CB8AC3E}">
        <p14:creationId xmlns:p14="http://schemas.microsoft.com/office/powerpoint/2010/main" val="1392906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391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Three young men attend the same Church meeting. After returning home, one young man feels that the meeting was boring and a waste of his time. Another thinks the meeting was nice but is unaffected by it. The third returns home uplifted by the Holy Ghost and receives inspiration and direction for his life, even beyond what was taught in the meeting.</a:t>
            </a:r>
          </a:p>
          <a:p>
            <a:r>
              <a:rPr lang="en-US" dirty="0"/>
              <a:t>How is it possible that the three young men could attend the same meeting but have such different experiences?</a:t>
            </a:r>
          </a:p>
          <a:p>
            <a:endParaRPr lang="en-US" dirty="0"/>
          </a:p>
        </p:txBody>
      </p:sp>
      <p:sp>
        <p:nvSpPr>
          <p:cNvPr id="3" name="Title 2"/>
          <p:cNvSpPr>
            <a:spLocks noGrp="1"/>
          </p:cNvSpPr>
          <p:nvPr>
            <p:ph type="title"/>
          </p:nvPr>
        </p:nvSpPr>
        <p:spPr/>
        <p:txBody>
          <a:bodyPr/>
          <a:lstStyle/>
          <a:p>
            <a:r>
              <a:rPr lang="en-US" dirty="0"/>
              <a:t>A Scenario</a:t>
            </a:r>
          </a:p>
        </p:txBody>
      </p:sp>
    </p:spTree>
    <p:extLst>
      <p:ext uri="{BB962C8B-B14F-4D97-AF65-F5344CB8AC3E}">
        <p14:creationId xmlns:p14="http://schemas.microsoft.com/office/powerpoint/2010/main" val="3145841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This situation is similar to the experience of Laman, Lemuel, and Nephi when they heard their father’s prophecies and the account of his vision. Laman and Lemuel did not understand their father’s words and disputed about what they heard (see 1 Nephi 15:2). Nephi, on the other hand, turned to the Lord for understanding. He provided an excellent example of how to seek and receive revelation.</a:t>
            </a:r>
          </a:p>
          <a:p>
            <a:endParaRPr lang="en-US" dirty="0"/>
          </a:p>
        </p:txBody>
      </p:sp>
      <p:sp>
        <p:nvSpPr>
          <p:cNvPr id="3" name="Title 2"/>
          <p:cNvSpPr>
            <a:spLocks noGrp="1"/>
          </p:cNvSpPr>
          <p:nvPr>
            <p:ph type="title"/>
          </p:nvPr>
        </p:nvSpPr>
        <p:spPr/>
        <p:txBody>
          <a:bodyPr/>
          <a:lstStyle/>
          <a:p>
            <a:r>
              <a:rPr lang="en-US" dirty="0"/>
              <a:t>Reaction to Lehi’s Vision</a:t>
            </a:r>
          </a:p>
        </p:txBody>
      </p:sp>
    </p:spTree>
    <p:extLst>
      <p:ext uri="{BB962C8B-B14F-4D97-AF65-F5344CB8AC3E}">
        <p14:creationId xmlns:p14="http://schemas.microsoft.com/office/powerpoint/2010/main" val="3175428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After relating his vision of the tree of life, Lehi also gave a series of prophecies. These included details of the coming of Jesus Christ to earth 600 years after Lehi left Jerusalem (see 1 Nephi 10:4), His baptism by John the Baptist (see 1 Nephi 10:7–10), His Crucifixion and Resurrection (see 1 Nephi 10:11), and the impending scattering and gathering of Israel (see 1 Nephi 10:12–14).</a:t>
            </a:r>
          </a:p>
        </p:txBody>
      </p:sp>
      <p:sp>
        <p:nvSpPr>
          <p:cNvPr id="3" name="Title 2"/>
          <p:cNvSpPr>
            <a:spLocks noGrp="1"/>
          </p:cNvSpPr>
          <p:nvPr>
            <p:ph type="title"/>
          </p:nvPr>
        </p:nvSpPr>
        <p:spPr/>
        <p:txBody>
          <a:bodyPr/>
          <a:lstStyle/>
          <a:p>
            <a:r>
              <a:rPr lang="en-US" dirty="0"/>
              <a:t>Lehi’s Prophecies</a:t>
            </a:r>
          </a:p>
        </p:txBody>
      </p:sp>
    </p:spTree>
    <p:extLst>
      <p:ext uri="{BB962C8B-B14F-4D97-AF65-F5344CB8AC3E}">
        <p14:creationId xmlns:p14="http://schemas.microsoft.com/office/powerpoint/2010/main" val="4251258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10:17–19. What did Nephi desire to see, hear, and know?</a:t>
            </a:r>
          </a:p>
          <a:p>
            <a:endParaRPr lang="en-US" dirty="0"/>
          </a:p>
        </p:txBody>
      </p:sp>
      <p:sp>
        <p:nvSpPr>
          <p:cNvPr id="3" name="Title 2"/>
          <p:cNvSpPr>
            <a:spLocks noGrp="1"/>
          </p:cNvSpPr>
          <p:nvPr>
            <p:ph type="title"/>
          </p:nvPr>
        </p:nvSpPr>
        <p:spPr/>
        <p:txBody>
          <a:bodyPr/>
          <a:lstStyle/>
          <a:p>
            <a:r>
              <a:rPr lang="en-US" dirty="0"/>
              <a:t>Nephi’s Desires</a:t>
            </a:r>
          </a:p>
        </p:txBody>
      </p:sp>
    </p:spTree>
    <p:extLst>
      <p:ext uri="{BB962C8B-B14F-4D97-AF65-F5344CB8AC3E}">
        <p14:creationId xmlns:p14="http://schemas.microsoft.com/office/powerpoint/2010/main" val="4209119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10:17–19. What did Nephi desire to see, hear, and know?</a:t>
            </a:r>
          </a:p>
          <a:p>
            <a:r>
              <a:rPr lang="en-US" dirty="0"/>
              <a:t>The phrase “mysteries of God” in verse 19 refers to “spiritual truths known only by revelation” (Guide to the Scriptures, “Mysteries of God,” scriptures.lds.org).</a:t>
            </a:r>
          </a:p>
        </p:txBody>
      </p:sp>
      <p:sp>
        <p:nvSpPr>
          <p:cNvPr id="3" name="Title 2"/>
          <p:cNvSpPr>
            <a:spLocks noGrp="1"/>
          </p:cNvSpPr>
          <p:nvPr>
            <p:ph type="title"/>
          </p:nvPr>
        </p:nvSpPr>
        <p:spPr/>
        <p:txBody>
          <a:bodyPr/>
          <a:lstStyle/>
          <a:p>
            <a:r>
              <a:rPr lang="en-US" dirty="0"/>
              <a:t>Nephi’s Desires</a:t>
            </a:r>
          </a:p>
        </p:txBody>
      </p:sp>
    </p:spTree>
    <p:extLst>
      <p:ext uri="{BB962C8B-B14F-4D97-AF65-F5344CB8AC3E}">
        <p14:creationId xmlns:p14="http://schemas.microsoft.com/office/powerpoint/2010/main" val="540381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Learning Truth</a:t>
            </a:r>
          </a:p>
        </p:txBody>
      </p:sp>
      <p:sp>
        <p:nvSpPr>
          <p:cNvPr id="2" name="Content Placeholder 1"/>
          <p:cNvSpPr>
            <a:spLocks noGrp="1"/>
          </p:cNvSpPr>
          <p:nvPr>
            <p:ph sz="quarter" idx="4"/>
          </p:nvPr>
        </p:nvSpPr>
        <p:spPr/>
        <p:txBody>
          <a:bodyPr/>
          <a:lstStyle/>
          <a:p>
            <a:r>
              <a:rPr lang="en-US" i="0" dirty="0"/>
              <a:t>What principle can we learn from 1 Nephi 10:19 about how we can learn truth by the power of the Holy Ghost? </a:t>
            </a:r>
          </a:p>
          <a:p>
            <a:endParaRPr lang="en-US" dirty="0"/>
          </a:p>
        </p:txBody>
      </p:sp>
      <p:pic>
        <p:nvPicPr>
          <p:cNvPr id="5" name="Picture Placeholder 4"/>
          <p:cNvPicPr>
            <a:picLocks noGrp="1" noChangeAspect="1"/>
          </p:cNvPicPr>
          <p:nvPr>
            <p:ph type="pic" sz="quarter" idx="10"/>
          </p:nvPr>
        </p:nvPicPr>
        <p:blipFill>
          <a:blip r:embed="rId2"/>
          <a:srcRect t="5621" b="5621"/>
          <a:stretch>
            <a:fillRect/>
          </a:stretch>
        </p:blipFill>
        <p:spPr/>
      </p:pic>
    </p:spTree>
    <p:extLst>
      <p:ext uri="{BB962C8B-B14F-4D97-AF65-F5344CB8AC3E}">
        <p14:creationId xmlns:p14="http://schemas.microsoft.com/office/powerpoint/2010/main" val="1246978813"/>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764eb9d-49e1-4eb4-965b-0d99005b74c0">
      <UserInfo>
        <DisplayName>Douglas Geilman</DisplayName>
        <AccountId>14</AccountId>
        <AccountType/>
      </UserInfo>
    </SharedWithUsers>
  </documentManagement>
</p:properties>
</file>

<file path=customXml/itemProps1.xml><?xml version="1.0" encoding="utf-8"?>
<ds:datastoreItem xmlns:ds="http://schemas.openxmlformats.org/officeDocument/2006/customXml" ds:itemID="{E37B8048-BDD9-455F-BF61-099F2D05C2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03F72DE-9424-4913-B697-7A4F6D48086C}">
  <ds:schemaRefs>
    <ds:schemaRef ds:uri="http://schemas.microsoft.com/sharepoint/v3/contenttype/forms"/>
  </ds:schemaRefs>
</ds:datastoreItem>
</file>

<file path=customXml/itemProps3.xml><?xml version="1.0" encoding="utf-8"?>
<ds:datastoreItem xmlns:ds="http://schemas.openxmlformats.org/officeDocument/2006/customXml" ds:itemID="{C48D34CA-92EB-4584-A9C4-DF51799C16D8}">
  <ds:schemaRefs>
    <ds:schemaRef ds:uri="http://schemas.openxmlformats.org/package/2006/metadata/core-properties"/>
    <ds:schemaRef ds:uri="http://purl.org/dc/terms/"/>
    <ds:schemaRef ds:uri="http://purl.org/dc/elements/1.1/"/>
    <ds:schemaRef ds:uri="http://schemas.microsoft.com/office/2006/documentManagement/types"/>
    <ds:schemaRef ds:uri="http://schemas.microsoft.com/office/infopath/2007/PartnerControls"/>
    <ds:schemaRef ds:uri="a51ac170-4e69-43ea-bbd4-5a9e3eb386dc"/>
    <ds:schemaRef ds:uri="http://purl.org/dc/dcmitype/"/>
    <ds:schemaRef ds:uri="b764eb9d-49e1-4eb4-965b-0d99005b74c0"/>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3429</TotalTime>
  <Words>1500</Words>
  <Application>Microsoft Office PowerPoint</Application>
  <PresentationFormat>On-screen Show (4:3)</PresentationFormat>
  <Paragraphs>103</Paragraphs>
  <Slides>39</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39</vt:i4>
      </vt:variant>
    </vt:vector>
  </HeadingPairs>
  <TitlesOfParts>
    <vt:vector size="48" baseType="lpstr">
      <vt:lpstr>Arial</vt:lpstr>
      <vt:lpstr>Calibri</vt:lpstr>
      <vt:lpstr>Helam Slab ldsLat Light</vt:lpstr>
      <vt:lpstr>Open Sans</vt:lpstr>
      <vt:lpstr>Old Testament</vt:lpstr>
      <vt:lpstr>1_Old Testament</vt:lpstr>
      <vt:lpstr>2_Old Testament</vt:lpstr>
      <vt:lpstr>3_Old Testament</vt:lpstr>
      <vt:lpstr>4_Old Testament</vt:lpstr>
      <vt:lpstr>1 Nephi 10–11</vt:lpstr>
      <vt:lpstr>Devotional</vt:lpstr>
      <vt:lpstr>A Scenario</vt:lpstr>
      <vt:lpstr>A Scenario</vt:lpstr>
      <vt:lpstr>Reaction to Lehi’s Vision</vt:lpstr>
      <vt:lpstr>Lehi’s Prophecies</vt:lpstr>
      <vt:lpstr>Nephi’s Desires</vt:lpstr>
      <vt:lpstr>Nephi’s Desires</vt:lpstr>
      <vt:lpstr>Learning Truth</vt:lpstr>
      <vt:lpstr>Learning Truth</vt:lpstr>
      <vt:lpstr>Seeking Truth</vt:lpstr>
      <vt:lpstr>Seeking Truth</vt:lpstr>
      <vt:lpstr>Seeking Truth</vt:lpstr>
      <vt:lpstr>Seeking Truth</vt:lpstr>
      <vt:lpstr>Revelation</vt:lpstr>
      <vt:lpstr>Revelation</vt:lpstr>
      <vt:lpstr>The Questions of the Spirit</vt:lpstr>
      <vt:lpstr>The Questions of the Spirit</vt:lpstr>
      <vt:lpstr>The Tree of Life</vt:lpstr>
      <vt:lpstr>The Angel’s Question</vt:lpstr>
      <vt:lpstr>The Angel’s Question</vt:lpstr>
      <vt:lpstr>The Angel’s Question</vt:lpstr>
      <vt:lpstr>The Angel’s Question</vt:lpstr>
      <vt:lpstr>What Did Nephi See?</vt:lpstr>
      <vt:lpstr>The Condescension of God</vt:lpstr>
      <vt:lpstr>Elder Bruce R. McConkie</vt:lpstr>
      <vt:lpstr>The Father of Jesus Christ</vt:lpstr>
      <vt:lpstr>The Father of Jesus Christ</vt:lpstr>
      <vt:lpstr>Elder Gerald N. Lund</vt:lpstr>
      <vt:lpstr>Elder Gerald N. Lund, cont.</vt:lpstr>
      <vt:lpstr>The Savior in Mortality</vt:lpstr>
      <vt:lpstr>The Savior in Mortality</vt:lpstr>
      <vt:lpstr>Condescension of Jesus Christ</vt:lpstr>
      <vt:lpstr>Condescension of Jesus Christ</vt:lpstr>
      <vt:lpstr>Condescension of Jesus Christ</vt:lpstr>
      <vt:lpstr>Condescension of Jesus Christ</vt:lpstr>
      <vt:lpstr>The Love of God</vt:lpstr>
      <vt:lpstr>The Love of God</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261</cp:revision>
  <dcterms:created xsi:type="dcterms:W3CDTF">2013-07-15T20:26:14Z</dcterms:created>
  <dcterms:modified xsi:type="dcterms:W3CDTF">2017-05-31T18:54:05Z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