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6"/>
  </p:notesMasterIdLst>
  <p:handoutMasterIdLst>
    <p:handoutMasterId r:id="rId47"/>
  </p:handoutMasterIdLst>
  <p:sldIdLst>
    <p:sldId id="258" r:id="rId9"/>
    <p:sldId id="302" r:id="rId10"/>
    <p:sldId id="305" r:id="rId11"/>
    <p:sldId id="306" r:id="rId12"/>
    <p:sldId id="307" r:id="rId13"/>
    <p:sldId id="309" r:id="rId14"/>
    <p:sldId id="310" r:id="rId15"/>
    <p:sldId id="311" r:id="rId16"/>
    <p:sldId id="308" r:id="rId17"/>
    <p:sldId id="312" r:id="rId18"/>
    <p:sldId id="314" r:id="rId19"/>
    <p:sldId id="315" r:id="rId20"/>
    <p:sldId id="316" r:id="rId21"/>
    <p:sldId id="313" r:id="rId22"/>
    <p:sldId id="317" r:id="rId23"/>
    <p:sldId id="319" r:id="rId24"/>
    <p:sldId id="320" r:id="rId25"/>
    <p:sldId id="321" r:id="rId26"/>
    <p:sldId id="318" r:id="rId27"/>
    <p:sldId id="322" r:id="rId28"/>
    <p:sldId id="343" r:id="rId29"/>
    <p:sldId id="323" r:id="rId30"/>
    <p:sldId id="337" r:id="rId31"/>
    <p:sldId id="324" r:id="rId32"/>
    <p:sldId id="327" r:id="rId33"/>
    <p:sldId id="328" r:id="rId34"/>
    <p:sldId id="326" r:id="rId35"/>
    <p:sldId id="331" r:id="rId36"/>
    <p:sldId id="329" r:id="rId37"/>
    <p:sldId id="332" r:id="rId38"/>
    <p:sldId id="330" r:id="rId39"/>
    <p:sldId id="339" r:id="rId40"/>
    <p:sldId id="340" r:id="rId41"/>
    <p:sldId id="341" r:id="rId42"/>
    <p:sldId id="335" r:id="rId43"/>
    <p:sldId id="342" r:id="rId44"/>
    <p:sldId id="303"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9" d="100"/>
          <a:sy n="69" d="100"/>
        </p:scale>
        <p:origin x="71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5/31/2017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389973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Nephi 12–13</a:t>
            </a:r>
          </a:p>
        </p:txBody>
      </p:sp>
      <p:sp>
        <p:nvSpPr>
          <p:cNvPr id="3" name="Text Placeholder 2"/>
          <p:cNvSpPr>
            <a:spLocks noGrp="1"/>
          </p:cNvSpPr>
          <p:nvPr>
            <p:ph type="body" sz="quarter" idx="11"/>
          </p:nvPr>
        </p:nvSpPr>
        <p:spPr/>
        <p:txBody>
          <a:bodyPr/>
          <a:lstStyle/>
          <a:p>
            <a:r>
              <a:rPr lang="en-US" dirty="0"/>
              <a:t>Lesson 14</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Bruce R. McConkie</a:t>
            </a:r>
          </a:p>
        </p:txBody>
      </p:sp>
      <p:sp>
        <p:nvSpPr>
          <p:cNvPr id="3" name="Content Placeholder 2"/>
          <p:cNvSpPr>
            <a:spLocks noGrp="1"/>
          </p:cNvSpPr>
          <p:nvPr>
            <p:ph sz="quarter" idx="4"/>
          </p:nvPr>
        </p:nvSpPr>
        <p:spPr/>
        <p:txBody>
          <a:bodyPr/>
          <a:lstStyle/>
          <a:p>
            <a:pPr marL="0" indent="0">
              <a:buNone/>
            </a:pPr>
            <a:r>
              <a:rPr lang="en-US" dirty="0"/>
              <a:t>“The titles </a:t>
            </a:r>
            <a:r>
              <a:rPr lang="en-US" i="0" dirty="0"/>
              <a:t>church of the devil </a:t>
            </a:r>
            <a:r>
              <a:rPr lang="en-US" dirty="0"/>
              <a:t>and </a:t>
            </a:r>
            <a:r>
              <a:rPr lang="en-US" i="0" dirty="0"/>
              <a:t>great and abominable church</a:t>
            </a:r>
            <a:r>
              <a:rPr lang="en-US" dirty="0"/>
              <a:t> are used to identify all … organizations of whatever name or nature—whether political, philosophical, educational, economic, social, fraternal, civic, or religious—which are designed to take men on a course that leads away from God and his laws and thus from salvation in the kingdom of God” (Bruce R. McConkie, </a:t>
            </a:r>
            <a:r>
              <a:rPr lang="en-US" i="0" dirty="0"/>
              <a:t>Mormon Doctrine</a:t>
            </a:r>
            <a:r>
              <a:rPr lang="en-US" dirty="0"/>
              <a:t>, 2nd ed. [1966], 137–38).</a:t>
            </a:r>
          </a:p>
        </p:txBody>
      </p:sp>
      <p:pic>
        <p:nvPicPr>
          <p:cNvPr id="5" name="Picture Placeholder 4"/>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1235491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the phrases “church of the devil” and “great and abominable church” refer to?</a:t>
            </a:r>
          </a:p>
          <a:p>
            <a:endParaRPr lang="en-US" dirty="0"/>
          </a:p>
        </p:txBody>
      </p:sp>
      <p:sp>
        <p:nvSpPr>
          <p:cNvPr id="3" name="Title 2"/>
          <p:cNvSpPr>
            <a:spLocks noGrp="1"/>
          </p:cNvSpPr>
          <p:nvPr>
            <p:ph type="title"/>
          </p:nvPr>
        </p:nvSpPr>
        <p:spPr/>
        <p:txBody>
          <a:bodyPr/>
          <a:lstStyle/>
          <a:p>
            <a:r>
              <a:rPr lang="en-US" dirty="0"/>
              <a:t>“Church of the Devil”</a:t>
            </a:r>
          </a:p>
        </p:txBody>
      </p:sp>
    </p:spTree>
    <p:extLst>
      <p:ext uri="{BB962C8B-B14F-4D97-AF65-F5344CB8AC3E}">
        <p14:creationId xmlns:p14="http://schemas.microsoft.com/office/powerpoint/2010/main" val="283644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the phrases “church of the devil” and “great and abominable church” refer to?</a:t>
            </a:r>
          </a:p>
          <a:p>
            <a:r>
              <a:rPr lang="en-US" dirty="0"/>
              <a:t>The phrase “great and abominable church” does not refer to a particular denomination or church. </a:t>
            </a:r>
          </a:p>
          <a:p>
            <a:endParaRPr lang="en-US" dirty="0"/>
          </a:p>
        </p:txBody>
      </p:sp>
      <p:sp>
        <p:nvSpPr>
          <p:cNvPr id="3" name="Title 2"/>
          <p:cNvSpPr>
            <a:spLocks noGrp="1"/>
          </p:cNvSpPr>
          <p:nvPr>
            <p:ph type="title"/>
          </p:nvPr>
        </p:nvSpPr>
        <p:spPr/>
        <p:txBody>
          <a:bodyPr/>
          <a:lstStyle/>
          <a:p>
            <a:r>
              <a:rPr lang="en-US" dirty="0"/>
              <a:t>“Church of the Devil”</a:t>
            </a:r>
          </a:p>
        </p:txBody>
      </p:sp>
    </p:spTree>
    <p:extLst>
      <p:ext uri="{BB962C8B-B14F-4D97-AF65-F5344CB8AC3E}">
        <p14:creationId xmlns:p14="http://schemas.microsoft.com/office/powerpoint/2010/main" val="92450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some examples of false ideas or practices that the great and abominable church uses to lead people away from God and His laws? </a:t>
            </a:r>
          </a:p>
          <a:p>
            <a:endParaRPr lang="en-US" dirty="0"/>
          </a:p>
        </p:txBody>
      </p:sp>
      <p:sp>
        <p:nvSpPr>
          <p:cNvPr id="3" name="Title 2"/>
          <p:cNvSpPr>
            <a:spLocks noGrp="1"/>
          </p:cNvSpPr>
          <p:nvPr>
            <p:ph type="title"/>
          </p:nvPr>
        </p:nvSpPr>
        <p:spPr/>
        <p:txBody>
          <a:bodyPr/>
          <a:lstStyle/>
          <a:p>
            <a:r>
              <a:rPr lang="en-US" dirty="0"/>
              <a:t>The Great and Abominable Church</a:t>
            </a:r>
          </a:p>
        </p:txBody>
      </p:sp>
    </p:spTree>
    <p:extLst>
      <p:ext uri="{BB962C8B-B14F-4D97-AF65-F5344CB8AC3E}">
        <p14:creationId xmlns:p14="http://schemas.microsoft.com/office/powerpoint/2010/main" val="417649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some examples of false ideas or practices that the great and abominable church uses to lead people away from God and His laws? </a:t>
            </a:r>
          </a:p>
          <a:p>
            <a:pPr fontAlgn="base"/>
            <a:r>
              <a:rPr lang="en-US" dirty="0"/>
              <a:t>How can knowing that Satan and his followers seek to destroy us and bring us into captivity help us to overcome their efforts?</a:t>
            </a:r>
          </a:p>
          <a:p>
            <a:endParaRPr lang="en-US" dirty="0"/>
          </a:p>
        </p:txBody>
      </p:sp>
      <p:sp>
        <p:nvSpPr>
          <p:cNvPr id="3" name="Title 2"/>
          <p:cNvSpPr>
            <a:spLocks noGrp="1"/>
          </p:cNvSpPr>
          <p:nvPr>
            <p:ph type="title"/>
          </p:nvPr>
        </p:nvSpPr>
        <p:spPr/>
        <p:txBody>
          <a:bodyPr/>
          <a:lstStyle/>
          <a:p>
            <a:r>
              <a:rPr lang="en-US" dirty="0"/>
              <a:t>The Great and Abominable Church</a:t>
            </a:r>
          </a:p>
        </p:txBody>
      </p:sp>
    </p:spTree>
    <p:extLst>
      <p:ext uri="{BB962C8B-B14F-4D97-AF65-F5344CB8AC3E}">
        <p14:creationId xmlns:p14="http://schemas.microsoft.com/office/powerpoint/2010/main" val="233081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1 Nephi 13:10–19 we read Nephi’s words describing his vision of individuals who would go forth “out of captivity,” or religious persecution, from the nations of Europe and settle in North America, where they would be “delivered by the power of God out of the hands of all other nations” (1 Nephi 13:19). Latter-day prophets have taught that these individuals were inspired to help prepare and establish a nation with religious freedom—the United States of America—in which the gospel could be restored.</a:t>
            </a:r>
          </a:p>
        </p:txBody>
      </p:sp>
      <p:sp>
        <p:nvSpPr>
          <p:cNvPr id="3" name="Title 2"/>
          <p:cNvSpPr>
            <a:spLocks noGrp="1"/>
          </p:cNvSpPr>
          <p:nvPr>
            <p:ph type="title"/>
          </p:nvPr>
        </p:nvSpPr>
        <p:spPr/>
        <p:txBody>
          <a:bodyPr/>
          <a:lstStyle/>
          <a:p>
            <a:r>
              <a:rPr lang="en-US" dirty="0"/>
              <a:t>1 Nephi 13:10–19</a:t>
            </a:r>
          </a:p>
        </p:txBody>
      </p:sp>
    </p:spTree>
    <p:extLst>
      <p:ext uri="{BB962C8B-B14F-4D97-AF65-F5344CB8AC3E}">
        <p14:creationId xmlns:p14="http://schemas.microsoft.com/office/powerpoint/2010/main" val="399928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13:20–23, looking for the object that Nephi saw early American colonists “[carrying] forth among them” (verse 20).</a:t>
            </a:r>
          </a:p>
          <a:p>
            <a:endParaRPr lang="en-US" dirty="0"/>
          </a:p>
        </p:txBody>
      </p:sp>
      <p:sp>
        <p:nvSpPr>
          <p:cNvPr id="3" name="Title 2"/>
          <p:cNvSpPr>
            <a:spLocks noGrp="1"/>
          </p:cNvSpPr>
          <p:nvPr>
            <p:ph type="title"/>
          </p:nvPr>
        </p:nvSpPr>
        <p:spPr/>
        <p:txBody>
          <a:bodyPr/>
          <a:lstStyle/>
          <a:p>
            <a:r>
              <a:rPr lang="en-US" dirty="0"/>
              <a:t>Early American Colonists</a:t>
            </a:r>
          </a:p>
        </p:txBody>
      </p:sp>
    </p:spTree>
    <p:extLst>
      <p:ext uri="{BB962C8B-B14F-4D97-AF65-F5344CB8AC3E}">
        <p14:creationId xmlns:p14="http://schemas.microsoft.com/office/powerpoint/2010/main" val="927976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13:20–23, looking for the object that Nephi saw early American colonists “[carrying] forth among them” (verse 20).</a:t>
            </a:r>
          </a:p>
          <a:p>
            <a:r>
              <a:rPr lang="en-US" dirty="0"/>
              <a:t>What book was Nephi referring to? </a:t>
            </a:r>
          </a:p>
          <a:p>
            <a:endParaRPr lang="en-US" dirty="0"/>
          </a:p>
        </p:txBody>
      </p:sp>
      <p:sp>
        <p:nvSpPr>
          <p:cNvPr id="3" name="Title 2"/>
          <p:cNvSpPr>
            <a:spLocks noGrp="1"/>
          </p:cNvSpPr>
          <p:nvPr>
            <p:ph type="title"/>
          </p:nvPr>
        </p:nvSpPr>
        <p:spPr/>
        <p:txBody>
          <a:bodyPr/>
          <a:lstStyle/>
          <a:p>
            <a:r>
              <a:rPr lang="en-US" dirty="0"/>
              <a:t>Early American Colonists</a:t>
            </a:r>
          </a:p>
        </p:txBody>
      </p:sp>
    </p:spTree>
    <p:extLst>
      <p:ext uri="{BB962C8B-B14F-4D97-AF65-F5344CB8AC3E}">
        <p14:creationId xmlns:p14="http://schemas.microsoft.com/office/powerpoint/2010/main" val="504054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13:24–28, looking for what the great and abominable church did to the Bible.</a:t>
            </a:r>
          </a:p>
          <a:p>
            <a:endParaRPr lang="en-US" dirty="0"/>
          </a:p>
        </p:txBody>
      </p:sp>
      <p:sp>
        <p:nvSpPr>
          <p:cNvPr id="3" name="Title 2"/>
          <p:cNvSpPr>
            <a:spLocks noGrp="1"/>
          </p:cNvSpPr>
          <p:nvPr>
            <p:ph type="title"/>
          </p:nvPr>
        </p:nvSpPr>
        <p:spPr/>
        <p:txBody>
          <a:bodyPr/>
          <a:lstStyle/>
          <a:p>
            <a:r>
              <a:rPr lang="en-US" dirty="0"/>
              <a:t>The Bible</a:t>
            </a:r>
          </a:p>
        </p:txBody>
      </p:sp>
    </p:spTree>
    <p:extLst>
      <p:ext uri="{BB962C8B-B14F-4D97-AF65-F5344CB8AC3E}">
        <p14:creationId xmlns:p14="http://schemas.microsoft.com/office/powerpoint/2010/main" val="98701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13:24–28, looking for what the great and abominable church did to the Bible.</a:t>
            </a:r>
          </a:p>
          <a:p>
            <a:r>
              <a:rPr lang="en-US" dirty="0"/>
              <a:t>According to verse 27, why were these things removed?</a:t>
            </a:r>
          </a:p>
        </p:txBody>
      </p:sp>
      <p:sp>
        <p:nvSpPr>
          <p:cNvPr id="3" name="Title 2"/>
          <p:cNvSpPr>
            <a:spLocks noGrp="1"/>
          </p:cNvSpPr>
          <p:nvPr>
            <p:ph type="title"/>
          </p:nvPr>
        </p:nvSpPr>
        <p:spPr/>
        <p:txBody>
          <a:bodyPr/>
          <a:lstStyle/>
          <a:p>
            <a:r>
              <a:rPr lang="en-US" dirty="0"/>
              <a:t>The Bible</a:t>
            </a:r>
          </a:p>
        </p:txBody>
      </p:sp>
    </p:spTree>
    <p:extLst>
      <p:ext uri="{BB962C8B-B14F-4D97-AF65-F5344CB8AC3E}">
        <p14:creationId xmlns:p14="http://schemas.microsoft.com/office/powerpoint/2010/main" val="1220509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Truths Removed</a:t>
            </a:r>
          </a:p>
        </p:txBody>
      </p:sp>
      <p:sp>
        <p:nvSpPr>
          <p:cNvPr id="2" name="Content Placeholder 1"/>
          <p:cNvSpPr>
            <a:spLocks noGrp="1"/>
          </p:cNvSpPr>
          <p:nvPr>
            <p:ph sz="quarter" idx="4"/>
          </p:nvPr>
        </p:nvSpPr>
        <p:spPr/>
        <p:txBody>
          <a:bodyPr/>
          <a:lstStyle/>
          <a:p>
            <a:r>
              <a:rPr lang="en-US" i="0" dirty="0"/>
              <a:t>Read 1 Nephi 13:29, looking for what happened because many plain and precious truths and covenants were removed from the Bible.</a:t>
            </a:r>
          </a:p>
        </p:txBody>
      </p:sp>
      <p:pic>
        <p:nvPicPr>
          <p:cNvPr id="5" name="Picture Placeholder 4"/>
          <p:cNvPicPr>
            <a:picLocks noGrp="1" noChangeAspect="1"/>
          </p:cNvPicPr>
          <p:nvPr>
            <p:ph type="pic" sz="quarter" idx="10"/>
          </p:nvPr>
        </p:nvPicPr>
        <p:blipFill>
          <a:blip r:embed="rId2"/>
          <a:srcRect l="12444" r="12444"/>
          <a:stretch>
            <a:fillRect/>
          </a:stretch>
        </p:blipFill>
        <p:spPr/>
      </p:pic>
    </p:spTree>
    <p:extLst>
      <p:ext uri="{BB962C8B-B14F-4D97-AF65-F5344CB8AC3E}">
        <p14:creationId xmlns:p14="http://schemas.microsoft.com/office/powerpoint/2010/main" val="3292189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Truths Removed</a:t>
            </a:r>
          </a:p>
        </p:txBody>
      </p:sp>
      <p:sp>
        <p:nvSpPr>
          <p:cNvPr id="2" name="Content Placeholder 1"/>
          <p:cNvSpPr>
            <a:spLocks noGrp="1"/>
          </p:cNvSpPr>
          <p:nvPr>
            <p:ph sz="quarter" idx="4"/>
          </p:nvPr>
        </p:nvSpPr>
        <p:spPr/>
        <p:txBody>
          <a:bodyPr/>
          <a:lstStyle/>
          <a:p>
            <a:r>
              <a:rPr lang="en-US" i="0" dirty="0"/>
              <a:t>Read 1 Nephi 13:29, looking for what happened because many plain and precious truths and covenants were removed from the Bible.</a:t>
            </a:r>
          </a:p>
          <a:p>
            <a:r>
              <a:rPr lang="en-US" i="0" dirty="0"/>
              <a:t>What are some examples of plain and precious truths and covenants that are not taught clearly in the Bible or are not contained in it? </a:t>
            </a:r>
          </a:p>
        </p:txBody>
      </p:sp>
      <p:pic>
        <p:nvPicPr>
          <p:cNvPr id="5" name="Picture Placeholder 4"/>
          <p:cNvPicPr>
            <a:picLocks noGrp="1" noChangeAspect="1"/>
          </p:cNvPicPr>
          <p:nvPr>
            <p:ph type="pic" sz="quarter" idx="10"/>
          </p:nvPr>
        </p:nvPicPr>
        <p:blipFill>
          <a:blip r:embed="rId2"/>
          <a:srcRect l="12444" r="12444"/>
          <a:stretch>
            <a:fillRect/>
          </a:stretch>
        </p:blipFill>
        <p:spPr/>
      </p:pic>
    </p:spTree>
    <p:extLst>
      <p:ext uri="{BB962C8B-B14F-4D97-AF65-F5344CB8AC3E}">
        <p14:creationId xmlns:p14="http://schemas.microsoft.com/office/powerpoint/2010/main" val="2241415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Examples of truths that are not taught clearly in the Bible or are not contained in it are premortal life, the need for baptism by immersion, eternal marriage, sealing of children to their parents, the spirit world, baptisms for the dead, and the three kingdoms of glory.</a:t>
            </a:r>
          </a:p>
        </p:txBody>
      </p:sp>
      <p:sp>
        <p:nvSpPr>
          <p:cNvPr id="3" name="Title 2"/>
          <p:cNvSpPr>
            <a:spLocks noGrp="1"/>
          </p:cNvSpPr>
          <p:nvPr>
            <p:ph type="title"/>
          </p:nvPr>
        </p:nvSpPr>
        <p:spPr/>
        <p:txBody>
          <a:bodyPr/>
          <a:lstStyle/>
          <a:p>
            <a:r>
              <a:rPr lang="en-US" dirty="0"/>
              <a:t>Truths Removed from the Bible</a:t>
            </a:r>
          </a:p>
        </p:txBody>
      </p:sp>
    </p:spTree>
    <p:extLst>
      <p:ext uri="{BB962C8B-B14F-4D97-AF65-F5344CB8AC3E}">
        <p14:creationId xmlns:p14="http://schemas.microsoft.com/office/powerpoint/2010/main" val="286223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Examples of truths that are not taught clearly in the Bible or are not contained in it are premortal life, the need for baptism by immersion, eternal marriage, sealing of children to their parents, the spirit world, baptisms for the dead, and the three kingdoms of glory.</a:t>
            </a:r>
          </a:p>
          <a:p>
            <a:r>
              <a:rPr lang="en-US" dirty="0"/>
              <a:t>How might misunderstanding these truths or having no knowledge of them cause a person to stumble spiritually?</a:t>
            </a:r>
          </a:p>
        </p:txBody>
      </p:sp>
      <p:sp>
        <p:nvSpPr>
          <p:cNvPr id="3" name="Title 2"/>
          <p:cNvSpPr>
            <a:spLocks noGrp="1"/>
          </p:cNvSpPr>
          <p:nvPr>
            <p:ph type="title"/>
          </p:nvPr>
        </p:nvSpPr>
        <p:spPr/>
        <p:txBody>
          <a:bodyPr/>
          <a:lstStyle/>
          <a:p>
            <a:r>
              <a:rPr lang="en-US" dirty="0"/>
              <a:t>Truths Removed from the Bible</a:t>
            </a:r>
          </a:p>
        </p:txBody>
      </p:sp>
    </p:spTree>
    <p:extLst>
      <p:ext uri="{BB962C8B-B14F-4D97-AF65-F5344CB8AC3E}">
        <p14:creationId xmlns:p14="http://schemas.microsoft.com/office/powerpoint/2010/main" val="69891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Tampering with the Bible</a:t>
            </a:r>
          </a:p>
        </p:txBody>
      </p:sp>
      <p:sp>
        <p:nvSpPr>
          <p:cNvPr id="2" name="Content Placeholder 1"/>
          <p:cNvSpPr>
            <a:spLocks noGrp="1"/>
          </p:cNvSpPr>
          <p:nvPr>
            <p:ph sz="quarter" idx="4"/>
          </p:nvPr>
        </p:nvSpPr>
        <p:spPr/>
        <p:txBody>
          <a:bodyPr/>
          <a:lstStyle/>
          <a:p>
            <a:r>
              <a:rPr lang="en-US" i="0" dirty="0"/>
              <a:t>In what ways might the great and abominable church’s tampering with the Bible be compared to someone’s efforts to deliberately remove essential parts from another person’s bicycle?</a:t>
            </a:r>
          </a:p>
        </p:txBody>
      </p:sp>
      <p:pic>
        <p:nvPicPr>
          <p:cNvPr id="6" name="Picture Placeholder 5"/>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1211041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13:32, 34–36, looking for what the Lord would do to help people overcome the efforts of the great and abominable church.</a:t>
            </a:r>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3703693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13:32, 34–36, looking for what the Lord would do to help people overcome the efforts of the great and abominable church.</a:t>
            </a:r>
          </a:p>
          <a:p>
            <a:r>
              <a:rPr lang="en-US" dirty="0"/>
              <a:t>According to 1 Nephi 13:34, what will the Lord bring forth because of His mercy?</a:t>
            </a:r>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252874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13:32, 34–36, looking for what the Lord would do to help people overcome the efforts of the great and abominable church.</a:t>
            </a:r>
          </a:p>
          <a:p>
            <a:r>
              <a:rPr lang="en-US" dirty="0"/>
              <a:t>According to 1 Nephi 13:34, what will the Lord bring forth because of His mercy?</a:t>
            </a:r>
          </a:p>
          <a:p>
            <a:r>
              <a:rPr lang="en-US" dirty="0"/>
              <a:t>According to 1 Nephi 13:35–36, what would be “hid up” to come forth unto the Gentiles? </a:t>
            </a:r>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2414955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Latter-day Restoration</a:t>
            </a:r>
          </a:p>
        </p:txBody>
      </p:sp>
      <p:sp>
        <p:nvSpPr>
          <p:cNvPr id="2" name="Content Placeholder 1"/>
          <p:cNvSpPr>
            <a:spLocks noGrp="1"/>
          </p:cNvSpPr>
          <p:nvPr>
            <p:ph sz="quarter" idx="4"/>
          </p:nvPr>
        </p:nvSpPr>
        <p:spPr/>
        <p:txBody>
          <a:bodyPr/>
          <a:lstStyle/>
          <a:p>
            <a:r>
              <a:rPr lang="en-US" i="0" dirty="0"/>
              <a:t>Read 1 Nephi 13:39, looking for what else the Lord would bring forth as part of the latter-day Restoration of His gospel.</a:t>
            </a:r>
          </a:p>
        </p:txBody>
      </p:sp>
      <p:pic>
        <p:nvPicPr>
          <p:cNvPr id="5" name="Picture Placeholder 4"/>
          <p:cNvPicPr>
            <a:picLocks noGrp="1" noChangeAspect="1"/>
          </p:cNvPicPr>
          <p:nvPr>
            <p:ph type="pic" sz="quarter" idx="10"/>
          </p:nvPr>
        </p:nvPicPr>
        <p:blipFill>
          <a:blip r:embed="rId2"/>
          <a:srcRect l="23175" r="23175"/>
          <a:stretch>
            <a:fillRect/>
          </a:stretch>
        </p:blipFill>
        <p:spPr/>
      </p:pic>
    </p:spTree>
    <p:extLst>
      <p:ext uri="{BB962C8B-B14F-4D97-AF65-F5344CB8AC3E}">
        <p14:creationId xmlns:p14="http://schemas.microsoft.com/office/powerpoint/2010/main" val="1036127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Latter-day Restoration</a:t>
            </a:r>
          </a:p>
        </p:txBody>
      </p:sp>
      <p:sp>
        <p:nvSpPr>
          <p:cNvPr id="2" name="Content Placeholder 1"/>
          <p:cNvSpPr>
            <a:spLocks noGrp="1"/>
          </p:cNvSpPr>
          <p:nvPr>
            <p:ph sz="quarter" idx="4"/>
          </p:nvPr>
        </p:nvSpPr>
        <p:spPr/>
        <p:txBody>
          <a:bodyPr/>
          <a:lstStyle/>
          <a:p>
            <a:r>
              <a:rPr lang="en-US" i="0" dirty="0"/>
              <a:t>Read 1 Nephi 13:39, looking for what else the Lord would bring forth as part of the latter-day Restoration of His gospel.</a:t>
            </a:r>
          </a:p>
          <a:p>
            <a:r>
              <a:rPr lang="en-US" i="0" dirty="0"/>
              <a:t>What “other books” has the Lord brought forth as part of the Restoration? </a:t>
            </a:r>
          </a:p>
        </p:txBody>
      </p:sp>
      <p:pic>
        <p:nvPicPr>
          <p:cNvPr id="5" name="Picture Placeholder 4"/>
          <p:cNvPicPr>
            <a:picLocks noGrp="1" noChangeAspect="1"/>
          </p:cNvPicPr>
          <p:nvPr>
            <p:ph type="pic" sz="quarter" idx="10"/>
          </p:nvPr>
        </p:nvPicPr>
        <p:blipFill>
          <a:blip r:embed="rId2"/>
          <a:srcRect l="23175" r="23175"/>
          <a:stretch>
            <a:fillRect/>
          </a:stretch>
        </p:blipFill>
        <p:spPr/>
      </p:pic>
    </p:spTree>
    <p:extLst>
      <p:ext uri="{BB962C8B-B14F-4D97-AF65-F5344CB8AC3E}">
        <p14:creationId xmlns:p14="http://schemas.microsoft.com/office/powerpoint/2010/main" val="141497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Bicycle</a:t>
            </a:r>
          </a:p>
        </p:txBody>
      </p:sp>
      <p:sp>
        <p:nvSpPr>
          <p:cNvPr id="3" name="Content Placeholder 2"/>
          <p:cNvSpPr>
            <a:spLocks noGrp="1"/>
          </p:cNvSpPr>
          <p:nvPr>
            <p:ph sz="quarter" idx="4"/>
          </p:nvPr>
        </p:nvSpPr>
        <p:spPr/>
        <p:txBody>
          <a:bodyPr/>
          <a:lstStyle/>
          <a:p>
            <a:r>
              <a:rPr lang="en-US" i="0" dirty="0"/>
              <a:t>What are some parts of a bicycle that, if removed, would make it unsafe to ride? Why?</a:t>
            </a:r>
          </a:p>
          <a:p>
            <a:endParaRPr lang="en-US" dirty="0"/>
          </a:p>
        </p:txBody>
      </p:sp>
      <p:pic>
        <p:nvPicPr>
          <p:cNvPr id="5" name="Picture Placeholder 4"/>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2926249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13:40–41, looking for a description of what the scriptures of the Restoration will make known unto all people.</a:t>
            </a:r>
          </a:p>
          <a:p>
            <a:endParaRPr lang="en-US" dirty="0"/>
          </a:p>
        </p:txBody>
      </p:sp>
      <p:sp>
        <p:nvSpPr>
          <p:cNvPr id="3" name="Title 2"/>
          <p:cNvSpPr>
            <a:spLocks noGrp="1"/>
          </p:cNvSpPr>
          <p:nvPr>
            <p:ph type="title"/>
          </p:nvPr>
        </p:nvSpPr>
        <p:spPr/>
        <p:txBody>
          <a:bodyPr/>
          <a:lstStyle/>
          <a:p>
            <a:r>
              <a:rPr lang="en-US" dirty="0"/>
              <a:t>The Scriptures of the Restoration</a:t>
            </a:r>
          </a:p>
        </p:txBody>
      </p:sp>
    </p:spTree>
    <p:extLst>
      <p:ext uri="{BB962C8B-B14F-4D97-AF65-F5344CB8AC3E}">
        <p14:creationId xmlns:p14="http://schemas.microsoft.com/office/powerpoint/2010/main" val="356286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13:40–41, looking for a description of what the scriptures of the Restoration will make known unto all people.</a:t>
            </a:r>
          </a:p>
          <a:p>
            <a:r>
              <a:rPr lang="en-US" b="1" dirty="0"/>
              <a:t>The Book of Mormon and other latter-day scriptures restore plain and precious truths that help us know that Jesus Christ is the Son of God and that we must come unto Him to be saved.</a:t>
            </a:r>
            <a:endParaRPr lang="en-US" dirty="0"/>
          </a:p>
        </p:txBody>
      </p:sp>
      <p:sp>
        <p:nvSpPr>
          <p:cNvPr id="3" name="Title 2"/>
          <p:cNvSpPr>
            <a:spLocks noGrp="1"/>
          </p:cNvSpPr>
          <p:nvPr>
            <p:ph type="title"/>
          </p:nvPr>
        </p:nvSpPr>
        <p:spPr/>
        <p:txBody>
          <a:bodyPr/>
          <a:lstStyle/>
          <a:p>
            <a:r>
              <a:rPr lang="en-US" dirty="0"/>
              <a:t>The Scriptures of the Restoration</a:t>
            </a:r>
          </a:p>
        </p:txBody>
      </p:sp>
    </p:spTree>
    <p:extLst>
      <p:ext uri="{BB962C8B-B14F-4D97-AF65-F5344CB8AC3E}">
        <p14:creationId xmlns:p14="http://schemas.microsoft.com/office/powerpoint/2010/main" val="1425473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Choose one of these truths: premortal life, the need for baptism by immersion, eternal marriage, sealing of children to their parents, the spirit world, baptisms for the dead, or the three kingdoms of glory.</a:t>
            </a:r>
          </a:p>
        </p:txBody>
      </p:sp>
      <p:sp>
        <p:nvSpPr>
          <p:cNvPr id="3" name="Title 2"/>
          <p:cNvSpPr>
            <a:spLocks noGrp="1"/>
          </p:cNvSpPr>
          <p:nvPr>
            <p:ph type="title"/>
          </p:nvPr>
        </p:nvSpPr>
        <p:spPr/>
        <p:txBody>
          <a:bodyPr/>
          <a:lstStyle/>
          <a:p>
            <a:r>
              <a:rPr lang="en-US" dirty="0"/>
              <a:t>Class Activity</a:t>
            </a:r>
          </a:p>
        </p:txBody>
      </p:sp>
    </p:spTree>
    <p:extLst>
      <p:ext uri="{BB962C8B-B14F-4D97-AF65-F5344CB8AC3E}">
        <p14:creationId xmlns:p14="http://schemas.microsoft.com/office/powerpoint/2010/main" val="170919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Choose one of these truths: premortal life, the need for baptism by immersion, eternal marriage, sealing of children to their parents, the spirit world, baptisms for the dead, or the three kingdoms of glory.</a:t>
            </a:r>
          </a:p>
          <a:p>
            <a:r>
              <a:rPr lang="en-US" dirty="0"/>
              <a:t>Use the index to the triple combination, the Topical Guide, or the Bible Dictionary to locate a scripture passage in the Book of Mormon, Doctrine and Covenants, or Pearl of Great Price that could help someone understand the truth you chose.</a:t>
            </a:r>
          </a:p>
        </p:txBody>
      </p:sp>
      <p:sp>
        <p:nvSpPr>
          <p:cNvPr id="3" name="Title 2"/>
          <p:cNvSpPr>
            <a:spLocks noGrp="1"/>
          </p:cNvSpPr>
          <p:nvPr>
            <p:ph type="title"/>
          </p:nvPr>
        </p:nvSpPr>
        <p:spPr/>
        <p:txBody>
          <a:bodyPr/>
          <a:lstStyle/>
          <a:p>
            <a:r>
              <a:rPr lang="en-US" dirty="0"/>
              <a:t>Class Activity</a:t>
            </a:r>
          </a:p>
        </p:txBody>
      </p:sp>
    </p:spTree>
    <p:extLst>
      <p:ext uri="{BB962C8B-B14F-4D97-AF65-F5344CB8AC3E}">
        <p14:creationId xmlns:p14="http://schemas.microsoft.com/office/powerpoint/2010/main" val="1054033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the scripture passage you located and explain how the passage could help someone understand the particular truth you were assigned. Share your testimony of that truth.</a:t>
            </a:r>
          </a:p>
        </p:txBody>
      </p:sp>
      <p:sp>
        <p:nvSpPr>
          <p:cNvPr id="3" name="Title 2"/>
          <p:cNvSpPr>
            <a:spLocks noGrp="1"/>
          </p:cNvSpPr>
          <p:nvPr>
            <p:ph type="title"/>
          </p:nvPr>
        </p:nvSpPr>
        <p:spPr/>
        <p:txBody>
          <a:bodyPr/>
          <a:lstStyle/>
          <a:p>
            <a:r>
              <a:rPr lang="en-US" dirty="0"/>
              <a:t>Class Activity</a:t>
            </a:r>
          </a:p>
        </p:txBody>
      </p:sp>
    </p:spTree>
    <p:extLst>
      <p:ext uri="{BB962C8B-B14F-4D97-AF65-F5344CB8AC3E}">
        <p14:creationId xmlns:p14="http://schemas.microsoft.com/office/powerpoint/2010/main" val="1766356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Bible testifies that Jesus Christ suffered and died for our sins, but the Book of Mormon provides a fuller description of what the Savior experienced as part of His Atonement. </a:t>
            </a:r>
          </a:p>
          <a:p>
            <a:endParaRPr lang="en-US" dirty="0"/>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718974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Bible testifies that Jesus Christ suffered and died for our sins, but the Book of Mormon provides a fuller description of what the Savior experienced as part of His Atonement. </a:t>
            </a:r>
          </a:p>
          <a:p>
            <a:r>
              <a:rPr lang="en-US" dirty="0"/>
              <a:t>Read Alma 7:11–13 and share your testimony of how knowing this scripture passage has helped you come unto Jesus Christ.</a:t>
            </a:r>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1623656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9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Bicycle</a:t>
            </a:r>
          </a:p>
        </p:txBody>
      </p:sp>
      <p:sp>
        <p:nvSpPr>
          <p:cNvPr id="3" name="Content Placeholder 2"/>
          <p:cNvSpPr>
            <a:spLocks noGrp="1"/>
          </p:cNvSpPr>
          <p:nvPr>
            <p:ph sz="quarter" idx="4"/>
          </p:nvPr>
        </p:nvSpPr>
        <p:spPr/>
        <p:txBody>
          <a:bodyPr/>
          <a:lstStyle/>
          <a:p>
            <a:pPr fontAlgn="base"/>
            <a:r>
              <a:rPr lang="en-US" i="0" dirty="0"/>
              <a:t>What are some parts of a bicycle that, if removed, would make it unsafe to ride? Why?</a:t>
            </a:r>
          </a:p>
          <a:p>
            <a:pPr fontAlgn="base"/>
            <a:r>
              <a:rPr lang="en-US" i="0" dirty="0"/>
              <a:t>Imagine that this is your bicycle and that someone deliberately removed the parts we’ve discussed. What might those actions indicate about their feelings toward you?</a:t>
            </a:r>
          </a:p>
          <a:p>
            <a:endParaRPr lang="en-US" dirty="0"/>
          </a:p>
        </p:txBody>
      </p:sp>
      <p:pic>
        <p:nvPicPr>
          <p:cNvPr id="5" name="Picture Placeholder 4"/>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348745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1 Nephi 12 is a continuation of Nephi’s vision. In it, the angel showed Nephi how the symbols in the vision of the tree of life would apply to his posterity. He was shown that some of his descendants would receive all the blessings of the Atonement of Jesus Christ. However, Nephi also saw that his descendants would eventually be destroyed by his brothers’ posterity (the Lamanites).</a:t>
            </a:r>
          </a:p>
        </p:txBody>
      </p:sp>
      <p:sp>
        <p:nvSpPr>
          <p:cNvPr id="3" name="Title 2"/>
          <p:cNvSpPr>
            <a:spLocks noGrp="1"/>
          </p:cNvSpPr>
          <p:nvPr>
            <p:ph type="title"/>
          </p:nvPr>
        </p:nvSpPr>
        <p:spPr/>
        <p:txBody>
          <a:bodyPr/>
          <a:lstStyle/>
          <a:p>
            <a:r>
              <a:rPr lang="en-US" dirty="0"/>
              <a:t>1 Nephi 12</a:t>
            </a:r>
          </a:p>
        </p:txBody>
      </p:sp>
    </p:spTree>
    <p:extLst>
      <p:ext uri="{BB962C8B-B14F-4D97-AF65-F5344CB8AC3E}">
        <p14:creationId xmlns:p14="http://schemas.microsoft.com/office/powerpoint/2010/main" val="523052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13:1–4, 6, looking for what Nephi saw forming among the Gentiles.</a:t>
            </a:r>
          </a:p>
          <a:p>
            <a:endParaRPr lang="en-US" dirty="0"/>
          </a:p>
        </p:txBody>
      </p:sp>
      <p:sp>
        <p:nvSpPr>
          <p:cNvPr id="3" name="Title 2"/>
          <p:cNvSpPr>
            <a:spLocks noGrp="1"/>
          </p:cNvSpPr>
          <p:nvPr>
            <p:ph type="title"/>
          </p:nvPr>
        </p:nvSpPr>
        <p:spPr/>
        <p:txBody>
          <a:bodyPr/>
          <a:lstStyle/>
          <a:p>
            <a:r>
              <a:rPr lang="en-US" dirty="0"/>
              <a:t>What Nephi Saw</a:t>
            </a:r>
          </a:p>
        </p:txBody>
      </p:sp>
    </p:spTree>
    <p:extLst>
      <p:ext uri="{BB962C8B-B14F-4D97-AF65-F5344CB8AC3E}">
        <p14:creationId xmlns:p14="http://schemas.microsoft.com/office/powerpoint/2010/main" val="3847905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13:1–4, 6, looking for what Nephi saw forming among the Gentiles.</a:t>
            </a:r>
          </a:p>
          <a:p>
            <a:r>
              <a:rPr lang="en-US" dirty="0"/>
              <a:t>Read 1 Nephi 13:5, 7–9, looking for what those in the great and abominable church desire and seek to accomplish.</a:t>
            </a:r>
          </a:p>
          <a:p>
            <a:endParaRPr lang="en-US" dirty="0"/>
          </a:p>
        </p:txBody>
      </p:sp>
      <p:sp>
        <p:nvSpPr>
          <p:cNvPr id="3" name="Title 2"/>
          <p:cNvSpPr>
            <a:spLocks noGrp="1"/>
          </p:cNvSpPr>
          <p:nvPr>
            <p:ph type="title"/>
          </p:nvPr>
        </p:nvSpPr>
        <p:spPr/>
        <p:txBody>
          <a:bodyPr/>
          <a:lstStyle/>
          <a:p>
            <a:r>
              <a:rPr lang="en-US" dirty="0"/>
              <a:t>What Nephi Saw</a:t>
            </a:r>
          </a:p>
        </p:txBody>
      </p:sp>
    </p:spTree>
    <p:extLst>
      <p:ext uri="{BB962C8B-B14F-4D97-AF65-F5344CB8AC3E}">
        <p14:creationId xmlns:p14="http://schemas.microsoft.com/office/powerpoint/2010/main" val="354931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13:1–4, 6, looking for what Nephi saw forming among the Gentiles.</a:t>
            </a:r>
          </a:p>
          <a:p>
            <a:r>
              <a:rPr lang="en-US" dirty="0"/>
              <a:t>Read 1 Nephi 13:5, 7–9, looking for what those in the great and abominable church desire and seek to accomplish.</a:t>
            </a:r>
          </a:p>
          <a:p>
            <a:r>
              <a:rPr lang="en-US" dirty="0"/>
              <a:t>According to verses 5 and 9, what do those of the great and abominable church seek to accomplish? </a:t>
            </a:r>
          </a:p>
          <a:p>
            <a:endParaRPr lang="en-US" dirty="0"/>
          </a:p>
        </p:txBody>
      </p:sp>
      <p:sp>
        <p:nvSpPr>
          <p:cNvPr id="3" name="Title 2"/>
          <p:cNvSpPr>
            <a:spLocks noGrp="1"/>
          </p:cNvSpPr>
          <p:nvPr>
            <p:ph type="title"/>
          </p:nvPr>
        </p:nvSpPr>
        <p:spPr/>
        <p:txBody>
          <a:bodyPr/>
          <a:lstStyle/>
          <a:p>
            <a:r>
              <a:rPr lang="en-US" dirty="0"/>
              <a:t>What Nephi Saw</a:t>
            </a:r>
          </a:p>
        </p:txBody>
      </p:sp>
    </p:spTree>
    <p:extLst>
      <p:ext uri="{BB962C8B-B14F-4D97-AF65-F5344CB8AC3E}">
        <p14:creationId xmlns:p14="http://schemas.microsoft.com/office/powerpoint/2010/main" val="88879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13:1–4, 6, looking for what Nephi saw forming among the Gentiles.</a:t>
            </a:r>
          </a:p>
          <a:p>
            <a:r>
              <a:rPr lang="en-US" dirty="0"/>
              <a:t>Read 1 Nephi 13:5, 7–9, looking for what those in the great and abominable church desire and seek to accomplish.</a:t>
            </a:r>
          </a:p>
          <a:p>
            <a:r>
              <a:rPr lang="en-US" dirty="0"/>
              <a:t>According to verses 5 and 9, what do those of the great and abominable church seek to accomplish? </a:t>
            </a:r>
          </a:p>
          <a:p>
            <a:r>
              <a:rPr lang="en-US" b="1" dirty="0"/>
              <a:t>Satan and his followers want to destroy the Saints of God and bring them into captivity.</a:t>
            </a:r>
          </a:p>
        </p:txBody>
      </p:sp>
      <p:sp>
        <p:nvSpPr>
          <p:cNvPr id="3" name="Title 2"/>
          <p:cNvSpPr>
            <a:spLocks noGrp="1"/>
          </p:cNvSpPr>
          <p:nvPr>
            <p:ph type="title"/>
          </p:nvPr>
        </p:nvSpPr>
        <p:spPr/>
        <p:txBody>
          <a:bodyPr/>
          <a:lstStyle/>
          <a:p>
            <a:r>
              <a:rPr lang="en-US" dirty="0"/>
              <a:t>What Nephi Saw</a:t>
            </a:r>
          </a:p>
        </p:txBody>
      </p:sp>
    </p:spTree>
    <p:extLst>
      <p:ext uri="{BB962C8B-B14F-4D97-AF65-F5344CB8AC3E}">
        <p14:creationId xmlns:p14="http://schemas.microsoft.com/office/powerpoint/2010/main" val="4157022238"/>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Douglas Geilman</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8D34CA-92EB-4584-A9C4-DF51799C16D8}">
  <ds:schemaRefs>
    <ds:schemaRef ds:uri="a51ac170-4e69-43ea-bbd4-5a9e3eb386dc"/>
    <ds:schemaRef ds:uri="http://purl.org/dc/dcmitype/"/>
    <ds:schemaRef ds:uri="http://purl.org/dc/terms/"/>
    <ds:schemaRef ds:uri="http://schemas.microsoft.com/office/2006/documentManagement/types"/>
    <ds:schemaRef ds:uri="http://www.w3.org/XML/1998/namespace"/>
    <ds:schemaRef ds:uri="b764eb9d-49e1-4eb4-965b-0d99005b74c0"/>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03F72DE-9424-4913-B697-7A4F6D48086C}">
  <ds:schemaRefs>
    <ds:schemaRef ds:uri="http://schemas.microsoft.com/sharepoint/v3/contenttype/forms"/>
  </ds:schemaRefs>
</ds:datastoreItem>
</file>

<file path=customXml/itemProps3.xml><?xml version="1.0" encoding="utf-8"?>
<ds:datastoreItem xmlns:ds="http://schemas.openxmlformats.org/officeDocument/2006/customXml" ds:itemID="{F96CE717-0015-4ABD-B57B-8E6CF318C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3821</TotalTime>
  <Words>1647</Words>
  <Application>Microsoft Office PowerPoint</Application>
  <PresentationFormat>On-screen Show (4:3)</PresentationFormat>
  <Paragraphs>96</Paragraphs>
  <Slides>37</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37</vt:i4>
      </vt:variant>
    </vt:vector>
  </HeadingPairs>
  <TitlesOfParts>
    <vt:vector size="46"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12–13</vt:lpstr>
      <vt:lpstr>Devotional</vt:lpstr>
      <vt:lpstr>Parts of a Bicycle</vt:lpstr>
      <vt:lpstr>Parts of a Bicycle</vt:lpstr>
      <vt:lpstr>1 Nephi 12</vt:lpstr>
      <vt:lpstr>What Nephi Saw</vt:lpstr>
      <vt:lpstr>What Nephi Saw</vt:lpstr>
      <vt:lpstr>What Nephi Saw</vt:lpstr>
      <vt:lpstr>What Nephi Saw</vt:lpstr>
      <vt:lpstr>Elder Bruce R. McConkie</vt:lpstr>
      <vt:lpstr>“Church of the Devil”</vt:lpstr>
      <vt:lpstr>“Church of the Devil”</vt:lpstr>
      <vt:lpstr>The Great and Abominable Church</vt:lpstr>
      <vt:lpstr>The Great and Abominable Church</vt:lpstr>
      <vt:lpstr>1 Nephi 13:10–19</vt:lpstr>
      <vt:lpstr>Early American Colonists</vt:lpstr>
      <vt:lpstr>Early American Colonists</vt:lpstr>
      <vt:lpstr>The Bible</vt:lpstr>
      <vt:lpstr>The Bible</vt:lpstr>
      <vt:lpstr>Truths Removed</vt:lpstr>
      <vt:lpstr>Truths Removed</vt:lpstr>
      <vt:lpstr>Truths Removed from the Bible</vt:lpstr>
      <vt:lpstr>Truths Removed from the Bible</vt:lpstr>
      <vt:lpstr>Tampering with the Bible</vt:lpstr>
      <vt:lpstr>The Lord’s Help</vt:lpstr>
      <vt:lpstr>The Lord’s Help</vt:lpstr>
      <vt:lpstr>The Lord’s Help</vt:lpstr>
      <vt:lpstr>The Latter-day Restoration</vt:lpstr>
      <vt:lpstr>The Latter-day Restoration</vt:lpstr>
      <vt:lpstr>The Scriptures of the Restoration</vt:lpstr>
      <vt:lpstr>The Scriptures of the Restoration</vt:lpstr>
      <vt:lpstr>Class Activity</vt:lpstr>
      <vt:lpstr>Class Activity</vt:lpstr>
      <vt:lpstr>Class Activity</vt:lpstr>
      <vt:lpstr>The Atonement of Jesus Christ</vt:lpstr>
      <vt:lpstr>The Atonement of Jesus Christ</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271</cp:revision>
  <dcterms:created xsi:type="dcterms:W3CDTF">2013-07-15T20:26:14Z</dcterms:created>
  <dcterms:modified xsi:type="dcterms:W3CDTF">2017-05-31T18:53:02Z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