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7"/>
  </p:notesMasterIdLst>
  <p:handoutMasterIdLst>
    <p:handoutMasterId r:id="rId48"/>
  </p:handoutMasterIdLst>
  <p:sldIdLst>
    <p:sldId id="258" r:id="rId9"/>
    <p:sldId id="302" r:id="rId10"/>
    <p:sldId id="304" r:id="rId11"/>
    <p:sldId id="306" r:id="rId12"/>
    <p:sldId id="305" r:id="rId13"/>
    <p:sldId id="307" r:id="rId14"/>
    <p:sldId id="310" r:id="rId15"/>
    <p:sldId id="311" r:id="rId16"/>
    <p:sldId id="309" r:id="rId17"/>
    <p:sldId id="313" r:id="rId18"/>
    <p:sldId id="314" r:id="rId19"/>
    <p:sldId id="312" r:id="rId20"/>
    <p:sldId id="316" r:id="rId21"/>
    <p:sldId id="315" r:id="rId22"/>
    <p:sldId id="318" r:id="rId23"/>
    <p:sldId id="319" r:id="rId24"/>
    <p:sldId id="317" r:id="rId25"/>
    <p:sldId id="321" r:id="rId26"/>
    <p:sldId id="322" r:id="rId27"/>
    <p:sldId id="320" r:id="rId28"/>
    <p:sldId id="325" r:id="rId29"/>
    <p:sldId id="323" r:id="rId30"/>
    <p:sldId id="327" r:id="rId31"/>
    <p:sldId id="329" r:id="rId32"/>
    <p:sldId id="330" r:id="rId33"/>
    <p:sldId id="328" r:id="rId34"/>
    <p:sldId id="333" r:id="rId35"/>
    <p:sldId id="343" r:id="rId36"/>
    <p:sldId id="344" r:id="rId37"/>
    <p:sldId id="337" r:id="rId38"/>
    <p:sldId id="335" r:id="rId39"/>
    <p:sldId id="338" r:id="rId40"/>
    <p:sldId id="336" r:id="rId41"/>
    <p:sldId id="340" r:id="rId42"/>
    <p:sldId id="339" r:id="rId43"/>
    <p:sldId id="341" r:id="rId44"/>
    <p:sldId id="342" r:id="rId45"/>
    <p:sldId id="30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9" autoAdjust="0"/>
    <p:restoredTop sz="94405" autoAdjust="0"/>
  </p:normalViewPr>
  <p:slideViewPr>
    <p:cSldViewPr snapToGrid="0" snapToObjects="1">
      <p:cViewPr varScale="1">
        <p:scale>
          <a:sx n="74" d="100"/>
          <a:sy n="74" d="100"/>
        </p:scale>
        <p:origin x="6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5/31/2017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D8916-60E1-495E-A8FB-1AEB11CB6A02}" type="datetimeFigureOut">
              <a:rPr lang="en-US" smtClean="0"/>
              <a:t>5/31/2017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9D8A-4B46-49FF-8E2D-57A671DAAA74}" type="slidenum">
              <a:rPr lang="en-US" smtClean="0"/>
              <a:t>‹#›</a:t>
            </a:fld>
            <a:endParaRPr lang="en-US"/>
          </a:p>
        </p:txBody>
      </p:sp>
    </p:spTree>
    <p:extLst>
      <p:ext uri="{BB962C8B-B14F-4D97-AF65-F5344CB8AC3E}">
        <p14:creationId xmlns:p14="http://schemas.microsoft.com/office/powerpoint/2010/main" val="389973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738194</a:t>
            </a:r>
          </a:p>
        </p:txBody>
      </p:sp>
      <p:sp>
        <p:nvSpPr>
          <p:cNvPr id="4" name="Slide Number Placeholder 3"/>
          <p:cNvSpPr>
            <a:spLocks noGrp="1"/>
          </p:cNvSpPr>
          <p:nvPr>
            <p:ph type="sldNum" sz="quarter" idx="10"/>
          </p:nvPr>
        </p:nvSpPr>
        <p:spPr/>
        <p:txBody>
          <a:bodyPr/>
          <a:lstStyle/>
          <a:p>
            <a:fld id="{F8D10A5B-8CAA-4FE1-A0C2-54BBAF14A407}" type="slidenum">
              <a:rPr lang="en-US" smtClean="0"/>
              <a:t>2</a:t>
            </a:fld>
            <a:endParaRPr lang="en-US"/>
          </a:p>
        </p:txBody>
      </p:sp>
    </p:spTree>
    <p:extLst>
      <p:ext uri="{BB962C8B-B14F-4D97-AF65-F5344CB8AC3E}">
        <p14:creationId xmlns:p14="http://schemas.microsoft.com/office/powerpoint/2010/main" val="578124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Nephi 14</a:t>
            </a:r>
          </a:p>
        </p:txBody>
      </p:sp>
      <p:sp>
        <p:nvSpPr>
          <p:cNvPr id="3" name="Text Placeholder 2"/>
          <p:cNvSpPr>
            <a:spLocks noGrp="1"/>
          </p:cNvSpPr>
          <p:nvPr>
            <p:ph type="body" sz="quarter" idx="11"/>
          </p:nvPr>
        </p:nvSpPr>
        <p:spPr/>
        <p:txBody>
          <a:bodyPr/>
          <a:lstStyle/>
          <a:p>
            <a:r>
              <a:rPr lang="en-US" dirty="0"/>
              <a:t>Lesson 15</a:t>
            </a:r>
          </a:p>
        </p:txBody>
      </p:sp>
    </p:spTree>
    <p:extLst>
      <p:ext uri="{BB962C8B-B14F-4D97-AF65-F5344CB8AC3E}">
        <p14:creationId xmlns:p14="http://schemas.microsoft.com/office/powerpoint/2010/main" val="145408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14:5–6, looking for additional choices that the Gentiles could make, as well as the consequences of those choices. </a:t>
            </a:r>
          </a:p>
          <a:p>
            <a:endParaRPr lang="en-US" dirty="0"/>
          </a:p>
        </p:txBody>
      </p:sp>
      <p:sp>
        <p:nvSpPr>
          <p:cNvPr id="3" name="Title 2"/>
          <p:cNvSpPr>
            <a:spLocks noGrp="1"/>
          </p:cNvSpPr>
          <p:nvPr>
            <p:ph type="title"/>
          </p:nvPr>
        </p:nvSpPr>
        <p:spPr/>
        <p:txBody>
          <a:bodyPr/>
          <a:lstStyle/>
          <a:p>
            <a:r>
              <a:rPr lang="en-US" dirty="0"/>
              <a:t>Choices and Consequences</a:t>
            </a:r>
          </a:p>
        </p:txBody>
      </p:sp>
    </p:spTree>
    <p:extLst>
      <p:ext uri="{BB962C8B-B14F-4D97-AF65-F5344CB8AC3E}">
        <p14:creationId xmlns:p14="http://schemas.microsoft.com/office/powerpoint/2010/main" val="3377140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14:5–6, looking for additional choices that the Gentiles could make, as well as the consequences of those choices. </a:t>
            </a:r>
          </a:p>
          <a:p>
            <a:r>
              <a:rPr lang="en-US" dirty="0"/>
              <a:t>Read 1 Nephi 14:7, looking for additional consequences that come to those who repent and to those who choose not to repent.</a:t>
            </a:r>
          </a:p>
          <a:p>
            <a:endParaRPr lang="en-US" dirty="0"/>
          </a:p>
        </p:txBody>
      </p:sp>
      <p:sp>
        <p:nvSpPr>
          <p:cNvPr id="3" name="Title 2"/>
          <p:cNvSpPr>
            <a:spLocks noGrp="1"/>
          </p:cNvSpPr>
          <p:nvPr>
            <p:ph type="title"/>
          </p:nvPr>
        </p:nvSpPr>
        <p:spPr/>
        <p:txBody>
          <a:bodyPr/>
          <a:lstStyle/>
          <a:p>
            <a:r>
              <a:rPr lang="en-US" dirty="0"/>
              <a:t>Choices and Consequences</a:t>
            </a:r>
          </a:p>
        </p:txBody>
      </p:sp>
    </p:spTree>
    <p:extLst>
      <p:ext uri="{BB962C8B-B14F-4D97-AF65-F5344CB8AC3E}">
        <p14:creationId xmlns:p14="http://schemas.microsoft.com/office/powerpoint/2010/main" val="153071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14:5–6, looking for additional choices that the Gentiles could make, as well as the consequences of those choices. </a:t>
            </a:r>
          </a:p>
          <a:p>
            <a:r>
              <a:rPr lang="en-US" dirty="0"/>
              <a:t>Read 1 Nephi 14:7, looking for additional consequences that come to those who repent and to those who choose not to repent.</a:t>
            </a:r>
          </a:p>
          <a:p>
            <a:r>
              <a:rPr lang="en-US" dirty="0"/>
              <a:t>The “great and marvelous work” mentioned in 1 Nephi 14:7 refers to the Restoration of the gospel and the Lord’s Church in the latter days.</a:t>
            </a:r>
          </a:p>
        </p:txBody>
      </p:sp>
      <p:sp>
        <p:nvSpPr>
          <p:cNvPr id="3" name="Title 2"/>
          <p:cNvSpPr>
            <a:spLocks noGrp="1"/>
          </p:cNvSpPr>
          <p:nvPr>
            <p:ph type="title"/>
          </p:nvPr>
        </p:nvSpPr>
        <p:spPr/>
        <p:txBody>
          <a:bodyPr/>
          <a:lstStyle/>
          <a:p>
            <a:r>
              <a:rPr lang="en-US" dirty="0"/>
              <a:t>Choices and Consequences</a:t>
            </a:r>
          </a:p>
        </p:txBody>
      </p:sp>
    </p:spTree>
    <p:extLst>
      <p:ext uri="{BB962C8B-B14F-4D97-AF65-F5344CB8AC3E}">
        <p14:creationId xmlns:p14="http://schemas.microsoft.com/office/powerpoint/2010/main" val="2868155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blessings will come to those who repent and do not harden their hearts against the Lord and His work?</a:t>
            </a:r>
          </a:p>
          <a:p>
            <a:endParaRPr lang="en-US" dirty="0"/>
          </a:p>
        </p:txBody>
      </p:sp>
      <p:sp>
        <p:nvSpPr>
          <p:cNvPr id="3" name="Title 2"/>
          <p:cNvSpPr>
            <a:spLocks noGrp="1"/>
          </p:cNvSpPr>
          <p:nvPr>
            <p:ph type="title"/>
          </p:nvPr>
        </p:nvSpPr>
        <p:spPr/>
        <p:txBody>
          <a:bodyPr/>
          <a:lstStyle/>
          <a:p>
            <a:r>
              <a:rPr lang="en-US" dirty="0"/>
              <a:t>Blessings of Repentance</a:t>
            </a:r>
          </a:p>
        </p:txBody>
      </p:sp>
    </p:spTree>
    <p:extLst>
      <p:ext uri="{BB962C8B-B14F-4D97-AF65-F5344CB8AC3E}">
        <p14:creationId xmlns:p14="http://schemas.microsoft.com/office/powerpoint/2010/main" val="3655952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blessings will come to those who repent and do not harden their hearts against the Lord and His work?</a:t>
            </a:r>
          </a:p>
          <a:p>
            <a:r>
              <a:rPr lang="en-US" b="1" dirty="0"/>
              <a:t>If we repent and do not harden our hearts against the Lord and His work, then we will receive peace and eternal life.</a:t>
            </a:r>
            <a:endParaRPr lang="en-US" dirty="0"/>
          </a:p>
        </p:txBody>
      </p:sp>
      <p:sp>
        <p:nvSpPr>
          <p:cNvPr id="3" name="Title 2"/>
          <p:cNvSpPr>
            <a:spLocks noGrp="1"/>
          </p:cNvSpPr>
          <p:nvPr>
            <p:ph type="title"/>
          </p:nvPr>
        </p:nvSpPr>
        <p:spPr/>
        <p:txBody>
          <a:bodyPr/>
          <a:lstStyle/>
          <a:p>
            <a:r>
              <a:rPr lang="en-US" dirty="0"/>
              <a:t>Blessings of Repentance</a:t>
            </a:r>
          </a:p>
        </p:txBody>
      </p:sp>
    </p:spTree>
    <p:extLst>
      <p:ext uri="{BB962C8B-B14F-4D97-AF65-F5344CB8AC3E}">
        <p14:creationId xmlns:p14="http://schemas.microsoft.com/office/powerpoint/2010/main" val="213630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will happen to those who respond to the gospel by hardening their hearts and choosing not to repent?</a:t>
            </a:r>
          </a:p>
          <a:p>
            <a:endParaRPr lang="en-US" dirty="0"/>
          </a:p>
        </p:txBody>
      </p:sp>
      <p:sp>
        <p:nvSpPr>
          <p:cNvPr id="3" name="Title 2"/>
          <p:cNvSpPr>
            <a:spLocks noGrp="1"/>
          </p:cNvSpPr>
          <p:nvPr>
            <p:ph type="title"/>
          </p:nvPr>
        </p:nvSpPr>
        <p:spPr/>
        <p:txBody>
          <a:bodyPr/>
          <a:lstStyle/>
          <a:p>
            <a:r>
              <a:rPr lang="en-US" dirty="0"/>
              <a:t>Choosing Not to Repent</a:t>
            </a:r>
          </a:p>
        </p:txBody>
      </p:sp>
    </p:spTree>
    <p:extLst>
      <p:ext uri="{BB962C8B-B14F-4D97-AF65-F5344CB8AC3E}">
        <p14:creationId xmlns:p14="http://schemas.microsoft.com/office/powerpoint/2010/main" val="2871972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will happen to those who respond to the gospel by hardening their hearts and choosing not to repent?</a:t>
            </a:r>
          </a:p>
          <a:p>
            <a:r>
              <a:rPr lang="en-US" b="1" dirty="0"/>
              <a:t>If we do not repent but harden our hearts against the Lord and His work, we will eventually be brought down into captivity and destruction.</a:t>
            </a:r>
          </a:p>
          <a:p>
            <a:endParaRPr lang="en-US" dirty="0"/>
          </a:p>
        </p:txBody>
      </p:sp>
      <p:sp>
        <p:nvSpPr>
          <p:cNvPr id="3" name="Title 2"/>
          <p:cNvSpPr>
            <a:spLocks noGrp="1"/>
          </p:cNvSpPr>
          <p:nvPr>
            <p:ph type="title"/>
          </p:nvPr>
        </p:nvSpPr>
        <p:spPr/>
        <p:txBody>
          <a:bodyPr/>
          <a:lstStyle/>
          <a:p>
            <a:r>
              <a:rPr lang="en-US" dirty="0"/>
              <a:t>Choosing Not to Repent</a:t>
            </a:r>
          </a:p>
        </p:txBody>
      </p:sp>
    </p:spTree>
    <p:extLst>
      <p:ext uri="{BB962C8B-B14F-4D97-AF65-F5344CB8AC3E}">
        <p14:creationId xmlns:p14="http://schemas.microsoft.com/office/powerpoint/2010/main" val="769475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will happen to those who respond to the gospel by hardening their hearts and choosing not to repent?</a:t>
            </a:r>
          </a:p>
          <a:p>
            <a:r>
              <a:rPr lang="en-US" b="1" dirty="0"/>
              <a:t>If we do not repent but harden our hearts against the Lord and His work, we will eventually be brought down into captivity and destruction.</a:t>
            </a:r>
          </a:p>
          <a:p>
            <a:r>
              <a:rPr lang="en-US" dirty="0"/>
              <a:t>What are some examples of captivity and destruction that may come to those who choose not to repent?</a:t>
            </a:r>
          </a:p>
          <a:p>
            <a:endParaRPr lang="en-US" dirty="0"/>
          </a:p>
        </p:txBody>
      </p:sp>
      <p:sp>
        <p:nvSpPr>
          <p:cNvPr id="3" name="Title 2"/>
          <p:cNvSpPr>
            <a:spLocks noGrp="1"/>
          </p:cNvSpPr>
          <p:nvPr>
            <p:ph type="title"/>
          </p:nvPr>
        </p:nvSpPr>
        <p:spPr/>
        <p:txBody>
          <a:bodyPr/>
          <a:lstStyle/>
          <a:p>
            <a:r>
              <a:rPr lang="en-US" dirty="0"/>
              <a:t>Choosing Not to Repent</a:t>
            </a:r>
          </a:p>
        </p:txBody>
      </p:sp>
    </p:spTree>
    <p:extLst>
      <p:ext uri="{BB962C8B-B14F-4D97-AF65-F5344CB8AC3E}">
        <p14:creationId xmlns:p14="http://schemas.microsoft.com/office/powerpoint/2010/main" val="2610042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Responding to the Gospel</a:t>
            </a:r>
          </a:p>
        </p:txBody>
      </p:sp>
      <p:sp>
        <p:nvSpPr>
          <p:cNvPr id="2" name="Content Placeholder 1"/>
          <p:cNvSpPr>
            <a:spLocks noGrp="1"/>
          </p:cNvSpPr>
          <p:nvPr>
            <p:ph sz="quarter" idx="4"/>
          </p:nvPr>
        </p:nvSpPr>
        <p:spPr/>
        <p:txBody>
          <a:bodyPr/>
          <a:lstStyle/>
          <a:p>
            <a:r>
              <a:rPr lang="en-US" i="0" dirty="0"/>
              <a:t>What are some different ways people may respond when they learn about the restored gospel of Jesus Christ?</a:t>
            </a:r>
          </a:p>
          <a:p>
            <a:endParaRPr lang="en-US" dirty="0"/>
          </a:p>
        </p:txBody>
      </p:sp>
      <p:pic>
        <p:nvPicPr>
          <p:cNvPr id="5" name="Picture Placeholder 4"/>
          <p:cNvPicPr>
            <a:picLocks noGrp="1" noChangeAspect="1"/>
          </p:cNvPicPr>
          <p:nvPr>
            <p:ph type="pic" sz="quarter" idx="10"/>
          </p:nvPr>
        </p:nvPicPr>
        <p:blipFill>
          <a:blip r:embed="rId2"/>
          <a:srcRect l="19657" r="19657"/>
          <a:stretch>
            <a:fillRect/>
          </a:stretch>
        </p:blipFill>
        <p:spPr/>
      </p:pic>
    </p:spTree>
    <p:extLst>
      <p:ext uri="{BB962C8B-B14F-4D97-AF65-F5344CB8AC3E}">
        <p14:creationId xmlns:p14="http://schemas.microsoft.com/office/powerpoint/2010/main" val="2734292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Responding to the Gospel</a:t>
            </a:r>
          </a:p>
        </p:txBody>
      </p:sp>
      <p:sp>
        <p:nvSpPr>
          <p:cNvPr id="2" name="Content Placeholder 1"/>
          <p:cNvSpPr>
            <a:spLocks noGrp="1"/>
          </p:cNvSpPr>
          <p:nvPr>
            <p:ph sz="quarter" idx="4"/>
          </p:nvPr>
        </p:nvSpPr>
        <p:spPr/>
        <p:txBody>
          <a:bodyPr/>
          <a:lstStyle/>
          <a:p>
            <a:r>
              <a:rPr lang="en-US" i="0" dirty="0"/>
              <a:t>What are some different ways people may respond when they learn about the restored gospel of Jesus Christ?</a:t>
            </a:r>
          </a:p>
          <a:p>
            <a:pPr fontAlgn="base"/>
            <a:r>
              <a:rPr lang="en-US" i="0" dirty="0"/>
              <a:t>Why do you think people can have such different responses when they learn about the restored gospel?</a:t>
            </a:r>
          </a:p>
          <a:p>
            <a:endParaRPr lang="en-US" dirty="0"/>
          </a:p>
        </p:txBody>
      </p:sp>
      <p:pic>
        <p:nvPicPr>
          <p:cNvPr id="5" name="Picture Placeholder 4"/>
          <p:cNvPicPr>
            <a:picLocks noGrp="1" noChangeAspect="1"/>
          </p:cNvPicPr>
          <p:nvPr>
            <p:ph type="pic" sz="quarter" idx="10"/>
          </p:nvPr>
        </p:nvPicPr>
        <p:blipFill>
          <a:blip r:embed="rId2"/>
          <a:srcRect l="19657" r="19657"/>
          <a:stretch>
            <a:fillRect/>
          </a:stretch>
        </p:blipFill>
        <p:spPr/>
      </p:pic>
    </p:spTree>
    <p:extLst>
      <p:ext uri="{BB962C8B-B14F-4D97-AF65-F5344CB8AC3E}">
        <p14:creationId xmlns:p14="http://schemas.microsoft.com/office/powerpoint/2010/main" val="75520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pPr marL="0" indent="0">
              <a:buNone/>
            </a:pPr>
            <a:r>
              <a:rPr lang="en-US" dirty="0"/>
              <a:t>Hymn:</a:t>
            </a:r>
          </a:p>
          <a:p>
            <a:pPr marL="0" indent="0">
              <a:buNone/>
            </a:pPr>
            <a:r>
              <a:rPr lang="en-US" dirty="0"/>
              <a:t>Prayer:</a:t>
            </a:r>
          </a:p>
          <a:p>
            <a:pPr marL="0" indent="0">
              <a:buNone/>
            </a:pPr>
            <a:r>
              <a:rPr lang="en-US" dirty="0"/>
              <a:t>Thought:</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172411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Responding to the Gospel</a:t>
            </a:r>
          </a:p>
        </p:txBody>
      </p:sp>
      <p:sp>
        <p:nvSpPr>
          <p:cNvPr id="2" name="Content Placeholder 1"/>
          <p:cNvSpPr>
            <a:spLocks noGrp="1"/>
          </p:cNvSpPr>
          <p:nvPr>
            <p:ph sz="quarter" idx="4"/>
          </p:nvPr>
        </p:nvSpPr>
        <p:spPr/>
        <p:txBody>
          <a:bodyPr/>
          <a:lstStyle/>
          <a:p>
            <a:r>
              <a:rPr lang="en-US" i="0" dirty="0"/>
              <a:t>What are some different ways people may respond when they learn about the restored gospel of Jesus Christ?</a:t>
            </a:r>
          </a:p>
          <a:p>
            <a:pPr fontAlgn="base"/>
            <a:r>
              <a:rPr lang="en-US" i="0" dirty="0"/>
              <a:t>Why do you think people can have such different responses when they learn about the restored gospel?</a:t>
            </a:r>
          </a:p>
          <a:p>
            <a:pPr fontAlgn="base"/>
            <a:r>
              <a:rPr lang="en-US" i="0" dirty="0"/>
              <a:t>What differences have you seen in the lives of those who embrace the gospel compared to those who harden their hearts against the Lord and His work? </a:t>
            </a:r>
          </a:p>
          <a:p>
            <a:endParaRPr lang="en-US" dirty="0"/>
          </a:p>
        </p:txBody>
      </p:sp>
      <p:pic>
        <p:nvPicPr>
          <p:cNvPr id="5" name="Picture Placeholder 4"/>
          <p:cNvPicPr>
            <a:picLocks noGrp="1" noChangeAspect="1"/>
          </p:cNvPicPr>
          <p:nvPr>
            <p:ph type="pic" sz="quarter" idx="10"/>
          </p:nvPr>
        </p:nvPicPr>
        <p:blipFill>
          <a:blip r:embed="rId2"/>
          <a:srcRect l="19657" r="19657"/>
          <a:stretch>
            <a:fillRect/>
          </a:stretch>
        </p:blipFill>
        <p:spPr/>
      </p:pic>
    </p:spTree>
    <p:extLst>
      <p:ext uri="{BB962C8B-B14F-4D97-AF65-F5344CB8AC3E}">
        <p14:creationId xmlns:p14="http://schemas.microsoft.com/office/powerpoint/2010/main" val="919297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14:9–10, looking for what the angel called the two churches.</a:t>
            </a:r>
          </a:p>
          <a:p>
            <a:endParaRPr lang="en-US" dirty="0"/>
          </a:p>
        </p:txBody>
      </p:sp>
      <p:sp>
        <p:nvSpPr>
          <p:cNvPr id="3" name="Title 2"/>
          <p:cNvSpPr>
            <a:spLocks noGrp="1"/>
          </p:cNvSpPr>
          <p:nvPr>
            <p:ph type="title"/>
          </p:nvPr>
        </p:nvSpPr>
        <p:spPr/>
        <p:txBody>
          <a:bodyPr/>
          <a:lstStyle/>
          <a:p>
            <a:r>
              <a:rPr lang="en-US" dirty="0"/>
              <a:t>Two Churches</a:t>
            </a:r>
          </a:p>
        </p:txBody>
      </p:sp>
    </p:spTree>
    <p:extLst>
      <p:ext uri="{BB962C8B-B14F-4D97-AF65-F5344CB8AC3E}">
        <p14:creationId xmlns:p14="http://schemas.microsoft.com/office/powerpoint/2010/main" val="3703300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14:9–10, looking for what the angel called the two churches.</a:t>
            </a:r>
          </a:p>
          <a:p>
            <a:r>
              <a:rPr lang="en-US" dirty="0"/>
              <a:t>The church of the Lamb of God is the authorized Church of Jesus Christ, and the church of the devil (also called the great and abominable church) refers to any organization that strives to lead people away from God and His laws.</a:t>
            </a:r>
          </a:p>
        </p:txBody>
      </p:sp>
      <p:sp>
        <p:nvSpPr>
          <p:cNvPr id="3" name="Title 2"/>
          <p:cNvSpPr>
            <a:spLocks noGrp="1"/>
          </p:cNvSpPr>
          <p:nvPr>
            <p:ph type="title"/>
          </p:nvPr>
        </p:nvSpPr>
        <p:spPr/>
        <p:txBody>
          <a:bodyPr/>
          <a:lstStyle/>
          <a:p>
            <a:r>
              <a:rPr lang="en-US" dirty="0"/>
              <a:t>Two Churches</a:t>
            </a:r>
          </a:p>
        </p:txBody>
      </p:sp>
    </p:spTree>
    <p:extLst>
      <p:ext uri="{BB962C8B-B14F-4D97-AF65-F5344CB8AC3E}">
        <p14:creationId xmlns:p14="http://schemas.microsoft.com/office/powerpoint/2010/main" val="4284212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a:t>“As this work progresses in its onward course, and becomes more and more an object of political and religious interest and excitement, no king, ruler, or subject, no community or individual, will stand neutral. All will at length be influenced by one spirit or the other; and will take sides either for or against the kingdom of God” (in James R. Clark, comp., </a:t>
            </a:r>
            <a:r>
              <a:rPr lang="en-US" dirty="0"/>
              <a:t>Messages of the First Presidency of The Church of Jesus Christ of Latter-day Saints</a:t>
            </a:r>
            <a:r>
              <a:rPr lang="en-US" i="1" dirty="0"/>
              <a:t> [1965], 1:257).</a:t>
            </a:r>
          </a:p>
        </p:txBody>
      </p:sp>
      <p:sp>
        <p:nvSpPr>
          <p:cNvPr id="3" name="Title 2"/>
          <p:cNvSpPr>
            <a:spLocks noGrp="1"/>
          </p:cNvSpPr>
          <p:nvPr>
            <p:ph type="title"/>
          </p:nvPr>
        </p:nvSpPr>
        <p:spPr/>
        <p:txBody>
          <a:bodyPr/>
          <a:lstStyle/>
          <a:p>
            <a:r>
              <a:rPr lang="en-US" dirty="0"/>
              <a:t>First Presidency Message</a:t>
            </a:r>
          </a:p>
        </p:txBody>
      </p:sp>
    </p:spTree>
    <p:extLst>
      <p:ext uri="{BB962C8B-B14F-4D97-AF65-F5344CB8AC3E}">
        <p14:creationId xmlns:p14="http://schemas.microsoft.com/office/powerpoint/2010/main" val="3903529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14:11–12, looking for which church will have more people and why.</a:t>
            </a:r>
          </a:p>
          <a:p>
            <a:endParaRPr lang="en-US" dirty="0"/>
          </a:p>
        </p:txBody>
      </p:sp>
      <p:sp>
        <p:nvSpPr>
          <p:cNvPr id="3" name="Title 2"/>
          <p:cNvSpPr>
            <a:spLocks noGrp="1"/>
          </p:cNvSpPr>
          <p:nvPr>
            <p:ph type="title"/>
          </p:nvPr>
        </p:nvSpPr>
        <p:spPr/>
        <p:txBody>
          <a:bodyPr/>
          <a:lstStyle/>
          <a:p>
            <a:r>
              <a:rPr lang="en-US" dirty="0"/>
              <a:t>The Church with More People</a:t>
            </a:r>
          </a:p>
        </p:txBody>
      </p:sp>
    </p:spTree>
    <p:extLst>
      <p:ext uri="{BB962C8B-B14F-4D97-AF65-F5344CB8AC3E}">
        <p14:creationId xmlns:p14="http://schemas.microsoft.com/office/powerpoint/2010/main" val="2282492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14:11–12, looking for which church will have more people and why.</a:t>
            </a:r>
          </a:p>
          <a:p>
            <a:pPr fontAlgn="base"/>
            <a:r>
              <a:rPr lang="en-US" dirty="0"/>
              <a:t>Why will the church of the Lamb of God have fewer people than the great and abominable church?</a:t>
            </a:r>
          </a:p>
          <a:p>
            <a:endParaRPr lang="en-US" dirty="0"/>
          </a:p>
        </p:txBody>
      </p:sp>
      <p:sp>
        <p:nvSpPr>
          <p:cNvPr id="3" name="Title 2"/>
          <p:cNvSpPr>
            <a:spLocks noGrp="1"/>
          </p:cNvSpPr>
          <p:nvPr>
            <p:ph type="title"/>
          </p:nvPr>
        </p:nvSpPr>
        <p:spPr/>
        <p:txBody>
          <a:bodyPr/>
          <a:lstStyle/>
          <a:p>
            <a:r>
              <a:rPr lang="en-US" dirty="0"/>
              <a:t>The Church with More People</a:t>
            </a:r>
          </a:p>
        </p:txBody>
      </p:sp>
    </p:spTree>
    <p:extLst>
      <p:ext uri="{BB962C8B-B14F-4D97-AF65-F5344CB8AC3E}">
        <p14:creationId xmlns:p14="http://schemas.microsoft.com/office/powerpoint/2010/main" val="2825761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14:11–12, looking for which church will have more people and why.</a:t>
            </a:r>
          </a:p>
          <a:p>
            <a:pPr fontAlgn="base"/>
            <a:r>
              <a:rPr lang="en-US" dirty="0"/>
              <a:t>Why will the church of the Lamb of God have fewer people than the great and abominable church?</a:t>
            </a:r>
          </a:p>
          <a:p>
            <a:pPr fontAlgn="base"/>
            <a:r>
              <a:rPr lang="en-US" dirty="0"/>
              <a:t>Where did Nephi say the members of the church of the Lamb of God will be located? </a:t>
            </a:r>
          </a:p>
        </p:txBody>
      </p:sp>
      <p:sp>
        <p:nvSpPr>
          <p:cNvPr id="3" name="Title 2"/>
          <p:cNvSpPr>
            <a:spLocks noGrp="1"/>
          </p:cNvSpPr>
          <p:nvPr>
            <p:ph type="title"/>
          </p:nvPr>
        </p:nvSpPr>
        <p:spPr/>
        <p:txBody>
          <a:bodyPr/>
          <a:lstStyle/>
          <a:p>
            <a:r>
              <a:rPr lang="en-US" dirty="0"/>
              <a:t>The Church with More People</a:t>
            </a:r>
          </a:p>
        </p:txBody>
      </p:sp>
    </p:spTree>
    <p:extLst>
      <p:ext uri="{BB962C8B-B14F-4D97-AF65-F5344CB8AC3E}">
        <p14:creationId xmlns:p14="http://schemas.microsoft.com/office/powerpoint/2010/main" val="3058584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14:13, looking for what purpose the great and abominable church will gather together multitudes.</a:t>
            </a:r>
          </a:p>
          <a:p>
            <a:endParaRPr lang="en-US" dirty="0"/>
          </a:p>
          <a:p>
            <a:endParaRPr lang="en-US" dirty="0"/>
          </a:p>
        </p:txBody>
      </p:sp>
      <p:sp>
        <p:nvSpPr>
          <p:cNvPr id="3" name="Title 2"/>
          <p:cNvSpPr>
            <a:spLocks noGrp="1"/>
          </p:cNvSpPr>
          <p:nvPr>
            <p:ph type="title"/>
          </p:nvPr>
        </p:nvSpPr>
        <p:spPr/>
        <p:txBody>
          <a:bodyPr/>
          <a:lstStyle/>
          <a:p>
            <a:r>
              <a:rPr lang="en-US" dirty="0"/>
              <a:t>The Great and Abominable Church</a:t>
            </a:r>
          </a:p>
        </p:txBody>
      </p:sp>
    </p:spTree>
    <p:extLst>
      <p:ext uri="{BB962C8B-B14F-4D97-AF65-F5344CB8AC3E}">
        <p14:creationId xmlns:p14="http://schemas.microsoft.com/office/powerpoint/2010/main" val="2996613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14:13, looking for what purpose the great and abominable church will gather together multitudes.</a:t>
            </a:r>
          </a:p>
          <a:p>
            <a:r>
              <a:rPr lang="en-US" dirty="0"/>
              <a:t>What are some ways that you have seen individuals or organizations fight against the Savior and His work?</a:t>
            </a:r>
          </a:p>
          <a:p>
            <a:endParaRPr lang="en-US" dirty="0"/>
          </a:p>
          <a:p>
            <a:endParaRPr lang="en-US" dirty="0"/>
          </a:p>
        </p:txBody>
      </p:sp>
      <p:sp>
        <p:nvSpPr>
          <p:cNvPr id="3" name="Title 2"/>
          <p:cNvSpPr>
            <a:spLocks noGrp="1"/>
          </p:cNvSpPr>
          <p:nvPr>
            <p:ph type="title"/>
          </p:nvPr>
        </p:nvSpPr>
        <p:spPr/>
        <p:txBody>
          <a:bodyPr/>
          <a:lstStyle/>
          <a:p>
            <a:r>
              <a:rPr lang="en-US" dirty="0"/>
              <a:t>The Great and Abominable Church</a:t>
            </a:r>
          </a:p>
        </p:txBody>
      </p:sp>
    </p:spTree>
    <p:extLst>
      <p:ext uri="{BB962C8B-B14F-4D97-AF65-F5344CB8AC3E}">
        <p14:creationId xmlns:p14="http://schemas.microsoft.com/office/powerpoint/2010/main" val="724826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14:13, looking for what purpose the great and abominable church will gather together multitudes.</a:t>
            </a:r>
          </a:p>
          <a:p>
            <a:r>
              <a:rPr lang="en-US" dirty="0"/>
              <a:t>What are some ways that you have seen individuals or organizations fight against the Savior and His work?</a:t>
            </a:r>
          </a:p>
          <a:p>
            <a:r>
              <a:rPr lang="en-US" dirty="0"/>
              <a:t>When have you experienced opposition because of your beliefs or standards as a member of The Church of Jesus Christ of Latter-day Saints?</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The Great and Abominable Church</a:t>
            </a:r>
          </a:p>
        </p:txBody>
      </p:sp>
    </p:spTree>
    <p:extLst>
      <p:ext uri="{BB962C8B-B14F-4D97-AF65-F5344CB8AC3E}">
        <p14:creationId xmlns:p14="http://schemas.microsoft.com/office/powerpoint/2010/main" val="162962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r>
              <a:rPr lang="en-US" dirty="0"/>
              <a:t>When a person arrives at a fork in a road, he or she must choose between two possible directions. Similarly, at times we must make important decisions about which direction to take in life. </a:t>
            </a:r>
          </a:p>
        </p:txBody>
      </p:sp>
      <p:sp>
        <p:nvSpPr>
          <p:cNvPr id="6" name="Title 5"/>
          <p:cNvSpPr>
            <a:spLocks noGrp="1"/>
          </p:cNvSpPr>
          <p:nvPr>
            <p:ph type="title"/>
          </p:nvPr>
        </p:nvSpPr>
        <p:spPr/>
        <p:txBody>
          <a:bodyPr/>
          <a:lstStyle/>
          <a:p>
            <a:r>
              <a:rPr lang="en-US" dirty="0"/>
              <a:t>A Fork in the Road</a:t>
            </a:r>
          </a:p>
        </p:txBody>
      </p:sp>
      <p:pic>
        <p:nvPicPr>
          <p:cNvPr id="9" name="Picture Placeholder 8"/>
          <p:cNvPicPr>
            <a:picLocks noGrp="1" noChangeAspect="1"/>
          </p:cNvPicPr>
          <p:nvPr>
            <p:ph type="pic" sz="quarter" idx="10"/>
          </p:nvPr>
        </p:nvPicPr>
        <p:blipFill>
          <a:blip r:embed="rId2"/>
          <a:srcRect t="7990" b="7990"/>
          <a:stretch>
            <a:fillRect/>
          </a:stretch>
        </p:blipFill>
        <p:spPr/>
      </p:pic>
    </p:spTree>
    <p:extLst>
      <p:ext uri="{BB962C8B-B14F-4D97-AF65-F5344CB8AC3E}">
        <p14:creationId xmlns:p14="http://schemas.microsoft.com/office/powerpoint/2010/main" val="2141230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14:14, looking for how the Lord will help His covenant people as they face opposition from the church of the devil.</a:t>
            </a:r>
          </a:p>
          <a:p>
            <a:endParaRPr lang="en-US" dirty="0"/>
          </a:p>
        </p:txBody>
      </p:sp>
      <p:sp>
        <p:nvSpPr>
          <p:cNvPr id="3" name="Title 2"/>
          <p:cNvSpPr>
            <a:spLocks noGrp="1"/>
          </p:cNvSpPr>
          <p:nvPr>
            <p:ph type="title"/>
          </p:nvPr>
        </p:nvSpPr>
        <p:spPr/>
        <p:txBody>
          <a:bodyPr/>
          <a:lstStyle/>
          <a:p>
            <a:r>
              <a:rPr lang="en-US" dirty="0"/>
              <a:t>Facing Opposition</a:t>
            </a:r>
          </a:p>
        </p:txBody>
      </p:sp>
    </p:spTree>
    <p:extLst>
      <p:ext uri="{BB962C8B-B14F-4D97-AF65-F5344CB8AC3E}">
        <p14:creationId xmlns:p14="http://schemas.microsoft.com/office/powerpoint/2010/main" val="2202869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14:14, looking for how the Lord will help His covenant people as they face opposition from the church of the devil.</a:t>
            </a:r>
          </a:p>
          <a:p>
            <a:r>
              <a:rPr lang="en-US" b="1" dirty="0"/>
              <a:t>If we keep our covenants, we will be armed with righteousness and with the power of God.</a:t>
            </a:r>
            <a:endParaRPr lang="en-US" dirty="0"/>
          </a:p>
          <a:p>
            <a:endParaRPr lang="en-US" b="1" dirty="0"/>
          </a:p>
          <a:p>
            <a:endParaRPr lang="en-US" dirty="0"/>
          </a:p>
        </p:txBody>
      </p:sp>
      <p:sp>
        <p:nvSpPr>
          <p:cNvPr id="3" name="Title 2"/>
          <p:cNvSpPr>
            <a:spLocks noGrp="1"/>
          </p:cNvSpPr>
          <p:nvPr>
            <p:ph type="title"/>
          </p:nvPr>
        </p:nvSpPr>
        <p:spPr/>
        <p:txBody>
          <a:bodyPr/>
          <a:lstStyle/>
          <a:p>
            <a:r>
              <a:rPr lang="en-US" dirty="0"/>
              <a:t>Facing Opposition</a:t>
            </a:r>
          </a:p>
        </p:txBody>
      </p:sp>
    </p:spTree>
    <p:extLst>
      <p:ext uri="{BB962C8B-B14F-4D97-AF65-F5344CB8AC3E}">
        <p14:creationId xmlns:p14="http://schemas.microsoft.com/office/powerpoint/2010/main" val="1568864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does the phrase “armed with righteousness and with the power of God” mean to you?</a:t>
            </a:r>
          </a:p>
          <a:p>
            <a:endParaRPr lang="en-US" dirty="0"/>
          </a:p>
        </p:txBody>
      </p:sp>
      <p:sp>
        <p:nvSpPr>
          <p:cNvPr id="3" name="Title 2"/>
          <p:cNvSpPr>
            <a:spLocks noGrp="1"/>
          </p:cNvSpPr>
          <p:nvPr>
            <p:ph type="title"/>
          </p:nvPr>
        </p:nvSpPr>
        <p:spPr/>
        <p:txBody>
          <a:bodyPr/>
          <a:lstStyle/>
          <a:p>
            <a:r>
              <a:rPr lang="en-US" dirty="0"/>
              <a:t>Armed with Righteousness</a:t>
            </a:r>
          </a:p>
        </p:txBody>
      </p:sp>
    </p:spTree>
    <p:extLst>
      <p:ext uri="{BB962C8B-B14F-4D97-AF65-F5344CB8AC3E}">
        <p14:creationId xmlns:p14="http://schemas.microsoft.com/office/powerpoint/2010/main" val="2119976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does the phrase “armed with righteousness and with the power of God” mean to you?</a:t>
            </a:r>
          </a:p>
          <a:p>
            <a:pPr fontAlgn="base"/>
            <a:r>
              <a:rPr lang="en-US" dirty="0"/>
              <a:t>When have you felt that you were “armed with righteousness and with the power of God”? What did you do that helped you feel God’s power or protection?</a:t>
            </a:r>
          </a:p>
          <a:p>
            <a:endParaRPr lang="en-US" dirty="0"/>
          </a:p>
        </p:txBody>
      </p:sp>
      <p:sp>
        <p:nvSpPr>
          <p:cNvPr id="3" name="Title 2"/>
          <p:cNvSpPr>
            <a:spLocks noGrp="1"/>
          </p:cNvSpPr>
          <p:nvPr>
            <p:ph type="title"/>
          </p:nvPr>
        </p:nvSpPr>
        <p:spPr/>
        <p:txBody>
          <a:bodyPr/>
          <a:lstStyle/>
          <a:p>
            <a:r>
              <a:rPr lang="en-US" dirty="0"/>
              <a:t>Armed with Righteousness</a:t>
            </a:r>
          </a:p>
        </p:txBody>
      </p:sp>
    </p:spTree>
    <p:extLst>
      <p:ext uri="{BB962C8B-B14F-4D97-AF65-F5344CB8AC3E}">
        <p14:creationId xmlns:p14="http://schemas.microsoft.com/office/powerpoint/2010/main" val="1200679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14:3–4, 15–17, looking for what will happen to the great and abominable church.</a:t>
            </a:r>
          </a:p>
          <a:p>
            <a:endParaRPr lang="en-US" dirty="0"/>
          </a:p>
        </p:txBody>
      </p:sp>
      <p:sp>
        <p:nvSpPr>
          <p:cNvPr id="3" name="Title 2"/>
          <p:cNvSpPr>
            <a:spLocks noGrp="1"/>
          </p:cNvSpPr>
          <p:nvPr>
            <p:ph type="title"/>
          </p:nvPr>
        </p:nvSpPr>
        <p:spPr/>
        <p:txBody>
          <a:bodyPr/>
          <a:lstStyle/>
          <a:p>
            <a:r>
              <a:rPr lang="en-US" dirty="0"/>
              <a:t>What Will Happen?</a:t>
            </a:r>
          </a:p>
        </p:txBody>
      </p:sp>
    </p:spTree>
    <p:extLst>
      <p:ext uri="{BB962C8B-B14F-4D97-AF65-F5344CB8AC3E}">
        <p14:creationId xmlns:p14="http://schemas.microsoft.com/office/powerpoint/2010/main" val="99874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14:3–4, 15–17, looking for what will happen to the great and abominable church.</a:t>
            </a:r>
          </a:p>
          <a:p>
            <a:r>
              <a:rPr lang="en-US" dirty="0"/>
              <a:t>How can knowing what will happen to the great and abominable church help us to have hope as members of the much smaller church of the Lamb of God?</a:t>
            </a:r>
          </a:p>
          <a:p>
            <a:endParaRPr lang="en-US" dirty="0"/>
          </a:p>
        </p:txBody>
      </p:sp>
      <p:sp>
        <p:nvSpPr>
          <p:cNvPr id="3" name="Title 2"/>
          <p:cNvSpPr>
            <a:spLocks noGrp="1"/>
          </p:cNvSpPr>
          <p:nvPr>
            <p:ph type="title"/>
          </p:nvPr>
        </p:nvSpPr>
        <p:spPr/>
        <p:txBody>
          <a:bodyPr/>
          <a:lstStyle/>
          <a:p>
            <a:r>
              <a:rPr lang="en-US" dirty="0"/>
              <a:t>What Will Happen?</a:t>
            </a:r>
          </a:p>
        </p:txBody>
      </p:sp>
    </p:spTree>
    <p:extLst>
      <p:ext uri="{BB962C8B-B14F-4D97-AF65-F5344CB8AC3E}">
        <p14:creationId xmlns:p14="http://schemas.microsoft.com/office/powerpoint/2010/main" val="3422974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Evaluate your life and consider what you might do to be better armed with righteousness. Act on any promptings you receive. As you remain faithful, you will have the opportunity to enter into sacred temples and make additional covenants with the Lord. The promises and covenants you make there will bring great power and protection into your life as you keep those promises and covenants.</a:t>
            </a:r>
          </a:p>
        </p:txBody>
      </p:sp>
      <p:sp>
        <p:nvSpPr>
          <p:cNvPr id="3" name="Title 2"/>
          <p:cNvSpPr>
            <a:spLocks noGrp="1"/>
          </p:cNvSpPr>
          <p:nvPr>
            <p:ph type="title"/>
          </p:nvPr>
        </p:nvSpPr>
        <p:spPr/>
        <p:txBody>
          <a:bodyPr/>
          <a:lstStyle/>
          <a:p>
            <a:r>
              <a:rPr lang="en-US" dirty="0"/>
              <a:t>Armed with Righteousness</a:t>
            </a:r>
          </a:p>
        </p:txBody>
      </p:sp>
    </p:spTree>
    <p:extLst>
      <p:ext uri="{BB962C8B-B14F-4D97-AF65-F5344CB8AC3E}">
        <p14:creationId xmlns:p14="http://schemas.microsoft.com/office/powerpoint/2010/main" val="680495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 Nephi 14:18–28</a:t>
            </a:r>
          </a:p>
        </p:txBody>
      </p:sp>
      <p:sp>
        <p:nvSpPr>
          <p:cNvPr id="2" name="Content Placeholder 1"/>
          <p:cNvSpPr>
            <a:spLocks noGrp="1"/>
          </p:cNvSpPr>
          <p:nvPr>
            <p:ph sz="quarter" idx="4"/>
          </p:nvPr>
        </p:nvSpPr>
        <p:spPr/>
        <p:txBody>
          <a:bodyPr/>
          <a:lstStyle/>
          <a:p>
            <a:r>
              <a:rPr lang="en-US" i="0" dirty="0"/>
              <a:t>In 1 Nephi 14:18–28 the angel showed Nephi a vision of the Apostle John and informed Nephi that he would be shown the same things that John would be shown, including the end of the world. The angel commanded Nephi not to write the rest of his vision because John was appointed to record the remainder of it. These verses refer at least in part to John’s writings in the book of Revelation.</a:t>
            </a:r>
          </a:p>
        </p:txBody>
      </p:sp>
      <p:pic>
        <p:nvPicPr>
          <p:cNvPr id="5" name="Picture Placeholder 4"/>
          <p:cNvPicPr>
            <a:picLocks noGrp="1" noChangeAspect="1"/>
          </p:cNvPicPr>
          <p:nvPr>
            <p:ph type="pic" sz="quarter" idx="10"/>
          </p:nvPr>
        </p:nvPicPr>
        <p:blipFill>
          <a:blip r:embed="rId2"/>
          <a:srcRect t="1546" b="1546"/>
          <a:stretch>
            <a:fillRect/>
          </a:stretch>
        </p:blipFill>
        <p:spPr/>
      </p:pic>
    </p:spTree>
    <p:extLst>
      <p:ext uri="{BB962C8B-B14F-4D97-AF65-F5344CB8AC3E}">
        <p14:creationId xmlns:p14="http://schemas.microsoft.com/office/powerpoint/2010/main" val="906301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9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Think about a time when you or someone you know has had to make a choice about a direction to take in life.</a:t>
            </a:r>
          </a:p>
          <a:p>
            <a:endParaRPr lang="en-US" dirty="0"/>
          </a:p>
        </p:txBody>
      </p:sp>
      <p:sp>
        <p:nvSpPr>
          <p:cNvPr id="3" name="Title 2"/>
          <p:cNvSpPr>
            <a:spLocks noGrp="1"/>
          </p:cNvSpPr>
          <p:nvPr>
            <p:ph type="title"/>
          </p:nvPr>
        </p:nvSpPr>
        <p:spPr/>
        <p:txBody>
          <a:bodyPr/>
          <a:lstStyle/>
          <a:p>
            <a:r>
              <a:rPr lang="en-US" dirty="0"/>
              <a:t>Choose a Direction</a:t>
            </a:r>
          </a:p>
        </p:txBody>
      </p:sp>
      <p:pic>
        <p:nvPicPr>
          <p:cNvPr id="5" name="Picture Placeholder 4"/>
          <p:cNvPicPr>
            <a:picLocks noGrp="1" noChangeAspect="1"/>
          </p:cNvPicPr>
          <p:nvPr>
            <p:ph type="pic" sz="quarter" idx="10"/>
          </p:nvPr>
        </p:nvPicPr>
        <p:blipFill>
          <a:blip r:embed="rId2"/>
          <a:srcRect t="7990" b="7990"/>
          <a:stretch>
            <a:fillRect/>
          </a:stretch>
        </p:blipFill>
        <p:spPr/>
      </p:pic>
    </p:spTree>
    <p:extLst>
      <p:ext uri="{BB962C8B-B14F-4D97-AF65-F5344CB8AC3E}">
        <p14:creationId xmlns:p14="http://schemas.microsoft.com/office/powerpoint/2010/main" val="1906042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Think about a time when you or someone you know has had to make a choice about a direction to take in life.</a:t>
            </a:r>
          </a:p>
          <a:p>
            <a:r>
              <a:rPr lang="en-US" dirty="0"/>
              <a:t>How did you or the person you know decide which choice to make?</a:t>
            </a:r>
          </a:p>
          <a:p>
            <a:endParaRPr lang="en-US" dirty="0"/>
          </a:p>
        </p:txBody>
      </p:sp>
      <p:sp>
        <p:nvSpPr>
          <p:cNvPr id="3" name="Title 2"/>
          <p:cNvSpPr>
            <a:spLocks noGrp="1"/>
          </p:cNvSpPr>
          <p:nvPr>
            <p:ph type="title"/>
          </p:nvPr>
        </p:nvSpPr>
        <p:spPr/>
        <p:txBody>
          <a:bodyPr/>
          <a:lstStyle/>
          <a:p>
            <a:r>
              <a:rPr lang="en-US" dirty="0"/>
              <a:t>Choose a Direction</a:t>
            </a:r>
          </a:p>
        </p:txBody>
      </p:sp>
      <p:pic>
        <p:nvPicPr>
          <p:cNvPr id="5" name="Picture Placeholder 8"/>
          <p:cNvPicPr>
            <a:picLocks noGrp="1" noChangeAspect="1"/>
          </p:cNvPicPr>
          <p:nvPr>
            <p:ph type="pic" sz="quarter" idx="10"/>
          </p:nvPr>
        </p:nvPicPr>
        <p:blipFill>
          <a:blip r:embed="rId2"/>
          <a:srcRect t="7990" b="7990"/>
          <a:stretch>
            <a:fillRect/>
          </a:stretch>
        </p:blipFill>
        <p:spPr/>
      </p:pic>
    </p:spTree>
    <p:extLst>
      <p:ext uri="{BB962C8B-B14F-4D97-AF65-F5344CB8AC3E}">
        <p14:creationId xmlns:p14="http://schemas.microsoft.com/office/powerpoint/2010/main" val="40088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14:1–2, looking for the choices Nephi indicated the Gentiles could make once they learned about the gospel and the blessings that would come to them if they made those choices.</a:t>
            </a:r>
          </a:p>
        </p:txBody>
      </p:sp>
      <p:sp>
        <p:nvSpPr>
          <p:cNvPr id="3" name="Title 2"/>
          <p:cNvSpPr>
            <a:spLocks noGrp="1"/>
          </p:cNvSpPr>
          <p:nvPr>
            <p:ph type="title"/>
          </p:nvPr>
        </p:nvSpPr>
        <p:spPr/>
        <p:txBody>
          <a:bodyPr/>
          <a:lstStyle/>
          <a:p>
            <a:r>
              <a:rPr lang="en-US" dirty="0"/>
              <a:t>Making Choices</a:t>
            </a:r>
          </a:p>
        </p:txBody>
      </p:sp>
    </p:spTree>
    <p:extLst>
      <p:ext uri="{BB962C8B-B14F-4D97-AF65-F5344CB8AC3E}">
        <p14:creationId xmlns:p14="http://schemas.microsoft.com/office/powerpoint/2010/main" val="3645663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will some Gentiles respond to the gospel? </a:t>
            </a:r>
          </a:p>
          <a:p>
            <a:endParaRPr lang="en-US" dirty="0"/>
          </a:p>
        </p:txBody>
      </p:sp>
      <p:sp>
        <p:nvSpPr>
          <p:cNvPr id="3" name="Title 2"/>
          <p:cNvSpPr>
            <a:spLocks noGrp="1"/>
          </p:cNvSpPr>
          <p:nvPr>
            <p:ph type="title"/>
          </p:nvPr>
        </p:nvSpPr>
        <p:spPr/>
        <p:txBody>
          <a:bodyPr/>
          <a:lstStyle/>
          <a:p>
            <a:r>
              <a:rPr lang="en-US" dirty="0"/>
              <a:t>Responding to the Gospel</a:t>
            </a:r>
          </a:p>
        </p:txBody>
      </p:sp>
    </p:spTree>
    <p:extLst>
      <p:ext uri="{BB962C8B-B14F-4D97-AF65-F5344CB8AC3E}">
        <p14:creationId xmlns:p14="http://schemas.microsoft.com/office/powerpoint/2010/main" val="6874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will some Gentiles respond to the gospel? </a:t>
            </a:r>
          </a:p>
          <a:p>
            <a:r>
              <a:rPr lang="en-US" dirty="0"/>
              <a:t>What blessings did Nephi see would come to those who hearkened unto the Lamb of God?</a:t>
            </a:r>
          </a:p>
          <a:p>
            <a:endParaRPr lang="en-US" dirty="0"/>
          </a:p>
        </p:txBody>
      </p:sp>
      <p:sp>
        <p:nvSpPr>
          <p:cNvPr id="3" name="Title 2"/>
          <p:cNvSpPr>
            <a:spLocks noGrp="1"/>
          </p:cNvSpPr>
          <p:nvPr>
            <p:ph type="title"/>
          </p:nvPr>
        </p:nvSpPr>
        <p:spPr/>
        <p:txBody>
          <a:bodyPr/>
          <a:lstStyle/>
          <a:p>
            <a:r>
              <a:rPr lang="en-US" dirty="0"/>
              <a:t>Responding to the Gospel</a:t>
            </a:r>
          </a:p>
        </p:txBody>
      </p:sp>
    </p:spTree>
    <p:extLst>
      <p:ext uri="{BB962C8B-B14F-4D97-AF65-F5344CB8AC3E}">
        <p14:creationId xmlns:p14="http://schemas.microsoft.com/office/powerpoint/2010/main" val="4059839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will some Gentiles respond to the gospel? </a:t>
            </a:r>
          </a:p>
          <a:p>
            <a:r>
              <a:rPr lang="en-US" dirty="0"/>
              <a:t>What blessings did Nephi see would come to those who hearkened unto the Lamb of God?</a:t>
            </a:r>
          </a:p>
          <a:p>
            <a:r>
              <a:rPr lang="en-US" dirty="0"/>
              <a:t>The phrase “stumbling blocks” (1 Nephi 14:1) often refers to obstacles that keep people from following the Lord. To be “numbered among the house of Israel” (1 Nephi 14:2) means to be counted among the Lord’s covenant people.</a:t>
            </a:r>
          </a:p>
        </p:txBody>
      </p:sp>
      <p:sp>
        <p:nvSpPr>
          <p:cNvPr id="3" name="Title 2"/>
          <p:cNvSpPr>
            <a:spLocks noGrp="1"/>
          </p:cNvSpPr>
          <p:nvPr>
            <p:ph type="title"/>
          </p:nvPr>
        </p:nvSpPr>
        <p:spPr/>
        <p:txBody>
          <a:bodyPr/>
          <a:lstStyle/>
          <a:p>
            <a:r>
              <a:rPr lang="en-US" dirty="0"/>
              <a:t>Responding to the Gospel</a:t>
            </a:r>
          </a:p>
        </p:txBody>
      </p:sp>
    </p:spTree>
    <p:extLst>
      <p:ext uri="{BB962C8B-B14F-4D97-AF65-F5344CB8AC3E}">
        <p14:creationId xmlns:p14="http://schemas.microsoft.com/office/powerpoint/2010/main" val="2085249072"/>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764eb9d-49e1-4eb4-965b-0d99005b74c0">
      <UserInfo>
        <DisplayName>Douglas Geilman</DisplayName>
        <AccountId>14</AccountId>
        <AccountType/>
      </UserInfo>
    </SharedWithUsers>
  </documentManagement>
</p:properties>
</file>

<file path=customXml/itemProps1.xml><?xml version="1.0" encoding="utf-8"?>
<ds:datastoreItem xmlns:ds="http://schemas.openxmlformats.org/officeDocument/2006/customXml" ds:itemID="{E03F72DE-9424-4913-B697-7A4F6D48086C}">
  <ds:schemaRefs>
    <ds:schemaRef ds:uri="http://schemas.microsoft.com/sharepoint/v3/contenttype/forms"/>
  </ds:schemaRefs>
</ds:datastoreItem>
</file>

<file path=customXml/itemProps2.xml><?xml version="1.0" encoding="utf-8"?>
<ds:datastoreItem xmlns:ds="http://schemas.openxmlformats.org/officeDocument/2006/customXml" ds:itemID="{DDA1B7A9-5FA0-4485-A76C-CA22B0B99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8D34CA-92EB-4584-A9C4-DF51799C16D8}">
  <ds:schemaRefs>
    <ds:schemaRef ds:uri="http://schemas.microsoft.com/office/2006/documentManagement/types"/>
    <ds:schemaRef ds:uri="http://purl.org/dc/terms/"/>
    <ds:schemaRef ds:uri="http://schemas.openxmlformats.org/package/2006/metadata/core-properties"/>
    <ds:schemaRef ds:uri="a51ac170-4e69-43ea-bbd4-5a9e3eb386dc"/>
    <ds:schemaRef ds:uri="http://schemas.microsoft.com/office/infopath/2007/PartnerControls"/>
    <ds:schemaRef ds:uri="http://purl.org/dc/elements/1.1/"/>
    <ds:schemaRef ds:uri="http://www.w3.org/XML/1998/namespace"/>
    <ds:schemaRef ds:uri="b764eb9d-49e1-4eb4-965b-0d99005b74c0"/>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3933</TotalTime>
  <Words>1546</Words>
  <Application>Microsoft Office PowerPoint</Application>
  <PresentationFormat>On-screen Show (4:3)</PresentationFormat>
  <Paragraphs>103</Paragraphs>
  <Slides>38</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14</vt:lpstr>
      <vt:lpstr>Devotional</vt:lpstr>
      <vt:lpstr>A Fork in the Road</vt:lpstr>
      <vt:lpstr>Choose a Direction</vt:lpstr>
      <vt:lpstr>Choose a Direction</vt:lpstr>
      <vt:lpstr>Making Choices</vt:lpstr>
      <vt:lpstr>Responding to the Gospel</vt:lpstr>
      <vt:lpstr>Responding to the Gospel</vt:lpstr>
      <vt:lpstr>Responding to the Gospel</vt:lpstr>
      <vt:lpstr>Choices and Consequences</vt:lpstr>
      <vt:lpstr>Choices and Consequences</vt:lpstr>
      <vt:lpstr>Choices and Consequences</vt:lpstr>
      <vt:lpstr>Blessings of Repentance</vt:lpstr>
      <vt:lpstr>Blessings of Repentance</vt:lpstr>
      <vt:lpstr>Choosing Not to Repent</vt:lpstr>
      <vt:lpstr>Choosing Not to Repent</vt:lpstr>
      <vt:lpstr>Choosing Not to Repent</vt:lpstr>
      <vt:lpstr>Responding to the Gospel</vt:lpstr>
      <vt:lpstr>Responding to the Gospel</vt:lpstr>
      <vt:lpstr>Responding to the Gospel</vt:lpstr>
      <vt:lpstr>Two Churches</vt:lpstr>
      <vt:lpstr>Two Churches</vt:lpstr>
      <vt:lpstr>First Presidency Message</vt:lpstr>
      <vt:lpstr>The Church with More People</vt:lpstr>
      <vt:lpstr>The Church with More People</vt:lpstr>
      <vt:lpstr>The Church with More People</vt:lpstr>
      <vt:lpstr>The Great and Abominable Church</vt:lpstr>
      <vt:lpstr>The Great and Abominable Church</vt:lpstr>
      <vt:lpstr>The Great and Abominable Church</vt:lpstr>
      <vt:lpstr>Facing Opposition</vt:lpstr>
      <vt:lpstr>Facing Opposition</vt:lpstr>
      <vt:lpstr>Armed with Righteousness</vt:lpstr>
      <vt:lpstr>Armed with Righteousness</vt:lpstr>
      <vt:lpstr>What Will Happen?</vt:lpstr>
      <vt:lpstr>What Will Happen?</vt:lpstr>
      <vt:lpstr>Armed with Righteousness</vt:lpstr>
      <vt:lpstr>1 Nephi 14:18–28</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284</cp:revision>
  <dcterms:created xsi:type="dcterms:W3CDTF">2013-07-15T20:26:14Z</dcterms:created>
  <dcterms:modified xsi:type="dcterms:W3CDTF">2017-05-31T18:50:08Z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