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51"/>
  </p:notesMasterIdLst>
  <p:handoutMasterIdLst>
    <p:handoutMasterId r:id="rId52"/>
  </p:handoutMasterIdLst>
  <p:sldIdLst>
    <p:sldId id="302" r:id="rId9"/>
    <p:sldId id="353" r:id="rId10"/>
    <p:sldId id="313" r:id="rId11"/>
    <p:sldId id="311" r:id="rId12"/>
    <p:sldId id="351" r:id="rId13"/>
    <p:sldId id="315" r:id="rId14"/>
    <p:sldId id="316" r:id="rId15"/>
    <p:sldId id="312" r:id="rId16"/>
    <p:sldId id="317" r:id="rId17"/>
    <p:sldId id="318" r:id="rId18"/>
    <p:sldId id="319" r:id="rId19"/>
    <p:sldId id="321" r:id="rId20"/>
    <p:sldId id="322" r:id="rId21"/>
    <p:sldId id="320" r:id="rId22"/>
    <p:sldId id="324" r:id="rId23"/>
    <p:sldId id="325" r:id="rId24"/>
    <p:sldId id="323" r:id="rId25"/>
    <p:sldId id="327" r:id="rId26"/>
    <p:sldId id="328" r:id="rId27"/>
    <p:sldId id="329" r:id="rId28"/>
    <p:sldId id="330" r:id="rId29"/>
    <p:sldId id="331" r:id="rId30"/>
    <p:sldId id="332" r:id="rId31"/>
    <p:sldId id="334" r:id="rId32"/>
    <p:sldId id="333" r:id="rId33"/>
    <p:sldId id="337" r:id="rId34"/>
    <p:sldId id="335" r:id="rId35"/>
    <p:sldId id="338" r:id="rId36"/>
    <p:sldId id="336" r:id="rId37"/>
    <p:sldId id="340" r:id="rId38"/>
    <p:sldId id="341" r:id="rId39"/>
    <p:sldId id="342" r:id="rId40"/>
    <p:sldId id="339" r:id="rId41"/>
    <p:sldId id="344" r:id="rId42"/>
    <p:sldId id="343" r:id="rId43"/>
    <p:sldId id="346" r:id="rId44"/>
    <p:sldId id="347" r:id="rId45"/>
    <p:sldId id="348" r:id="rId46"/>
    <p:sldId id="345" r:id="rId47"/>
    <p:sldId id="349" r:id="rId48"/>
    <p:sldId id="352" r:id="rId49"/>
    <p:sldId id="310"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1238"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6/5/2017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3C62B2-3272-554E-BB96-055A63A5C3C6}" type="datetimeFigureOut">
              <a:rPr lang="en-US" smtClean="0"/>
              <a:t>6/5/2017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CBDECF-57FF-4C4A-9419-428C1457B1C4}"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CBDECF-57FF-4C4A-9419-428C1457B1C4}" type="slidenum">
              <a:rPr lang="en-US" smtClean="0"/>
              <a:t>2</a:t>
            </a:fld>
            <a:endParaRPr lang="en-US"/>
          </a:p>
        </p:txBody>
      </p:sp>
    </p:spTree>
    <p:extLst>
      <p:ext uri="{BB962C8B-B14F-4D97-AF65-F5344CB8AC3E}">
        <p14:creationId xmlns:p14="http://schemas.microsoft.com/office/powerpoint/2010/main" val="1439592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a:t>Book of Mormon</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a:t>Lesson 00</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a:t>Click to edit Master title </a:t>
            </a:r>
            <a:r>
              <a:rPr lang="en-US" err="1"/>
              <a:t>stylet</a:t>
            </a:r>
            <a:endParaRPr lang="en-US"/>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a:solidFill>
                <a:srgbClr val="FFFFFF"/>
              </a:solidFill>
              <a:latin typeface="Open Sans"/>
              <a:cs typeface="Open Sans"/>
            </a:endParaRPr>
          </a:p>
          <a:p>
            <a:pPr algn="ctr">
              <a:lnSpc>
                <a:spcPct val="120000"/>
              </a:lnSpc>
            </a:pPr>
            <a:r>
              <a:rPr lang="en-US" sz="700">
                <a:solidFill>
                  <a:srgbClr val="FFFFFF"/>
                </a:solidFill>
                <a:latin typeface="Open Sans"/>
                <a:cs typeface="Open Sans"/>
              </a:rPr>
              <a:t>© 2017 by Intellectual Reserve, Inc.</a:t>
            </a:r>
            <a:r>
              <a:rPr lang="en-US" sz="700" baseline="0">
                <a:solidFill>
                  <a:srgbClr val="FFFFFF"/>
                </a:solidFill>
                <a:latin typeface="Open Sans"/>
                <a:cs typeface="Open Sans"/>
              </a:rPr>
              <a:t> </a:t>
            </a:r>
            <a:r>
              <a:rPr lang="en-US" sz="700">
                <a:solidFill>
                  <a:srgbClr val="FFFFFF"/>
                </a:solidFill>
                <a:latin typeface="Open Sans"/>
                <a:cs typeface="Open Sans"/>
              </a:rPr>
              <a:t>All rights reserved.</a:t>
            </a:r>
            <a:r>
              <a:rPr lang="en-US" sz="700" baseline="0">
                <a:solidFill>
                  <a:srgbClr val="FFFFFF"/>
                </a:solidFill>
                <a:latin typeface="Open Sans"/>
                <a:cs typeface="Open Sans"/>
              </a:rPr>
              <a:t> </a:t>
            </a:r>
            <a:r>
              <a:rPr lang="en-US" sz="700">
                <a:solidFill>
                  <a:srgbClr val="FFFFFF"/>
                </a:solidFill>
                <a:latin typeface="Open Sans"/>
                <a:cs typeface="Open Sans"/>
              </a:rPr>
              <a:t>English approval: 5/15. PD50041081</a:t>
            </a:r>
          </a:p>
          <a:p>
            <a:pPr algn="ctr">
              <a:lnSpc>
                <a:spcPct val="120000"/>
              </a:lnSpc>
            </a:pPr>
            <a:r>
              <a:rPr lang="en-US" sz="700">
                <a:solidFill>
                  <a:srgbClr val="FFFFFF"/>
                </a:solidFill>
                <a:latin typeface="Open Sans"/>
                <a:cs typeface="Open Sans"/>
              </a:rPr>
              <a:t> </a:t>
            </a:r>
          </a:p>
          <a:p>
            <a:pPr algn="ctr">
              <a:lnSpc>
                <a:spcPct val="120000"/>
              </a:lnSpc>
            </a:pPr>
            <a:endParaRPr lang="en-US" sz="70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a:t>Book of Mormon</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a:solidFill>
                <a:srgbClr val="FFFFFF"/>
              </a:solidFill>
              <a:latin typeface="Open Sans"/>
              <a:cs typeface="Open Sans"/>
            </a:endParaRPr>
          </a:p>
          <a:p>
            <a:pPr algn="ctr">
              <a:lnSpc>
                <a:spcPct val="120000"/>
              </a:lnSpc>
            </a:pPr>
            <a:r>
              <a:rPr lang="en-US" sz="700">
                <a:solidFill>
                  <a:srgbClr val="FFFFFF"/>
                </a:solidFill>
                <a:latin typeface="Open Sans"/>
                <a:cs typeface="Open Sans"/>
              </a:rPr>
              <a:t>© 2017 by Intellectual Reserve, Inc.</a:t>
            </a:r>
            <a:r>
              <a:rPr lang="en-US" sz="700" baseline="0">
                <a:solidFill>
                  <a:srgbClr val="FFFFFF"/>
                </a:solidFill>
                <a:latin typeface="Open Sans"/>
                <a:cs typeface="Open Sans"/>
              </a:rPr>
              <a:t> </a:t>
            </a:r>
            <a:r>
              <a:rPr lang="en-US" sz="700">
                <a:solidFill>
                  <a:srgbClr val="FFFFFF"/>
                </a:solidFill>
                <a:latin typeface="Open Sans"/>
                <a:cs typeface="Open Sans"/>
              </a:rPr>
              <a:t>All rights reserved.</a:t>
            </a:r>
            <a:r>
              <a:rPr lang="en-US" sz="700" baseline="0">
                <a:solidFill>
                  <a:srgbClr val="FFFFFF"/>
                </a:solidFill>
                <a:latin typeface="Open Sans"/>
                <a:cs typeface="Open Sans"/>
              </a:rPr>
              <a:t> </a:t>
            </a:r>
            <a:r>
              <a:rPr lang="en-US" sz="700">
                <a:solidFill>
                  <a:srgbClr val="FFFFFF"/>
                </a:solidFill>
                <a:latin typeface="Open Sans"/>
                <a:cs typeface="Open Sans"/>
              </a:rPr>
              <a:t>English approval: 5/15. PD50041081</a:t>
            </a:r>
          </a:p>
          <a:p>
            <a:pPr algn="ctr">
              <a:lnSpc>
                <a:spcPct val="120000"/>
              </a:lnSpc>
            </a:pPr>
            <a:r>
              <a:rPr lang="en-US" sz="700">
                <a:solidFill>
                  <a:srgbClr val="FFFFFF"/>
                </a:solidFill>
                <a:latin typeface="Open Sans"/>
                <a:cs typeface="Open Sans"/>
              </a:rPr>
              <a:t> </a:t>
            </a:r>
          </a:p>
          <a:p>
            <a:pPr algn="ctr">
              <a:lnSpc>
                <a:spcPct val="120000"/>
              </a:lnSpc>
            </a:pPr>
            <a:endParaRPr lang="en-US" sz="70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a:solidFill>
                <a:srgbClr val="FFFFFF"/>
              </a:solidFill>
              <a:latin typeface="Open Sans"/>
              <a:cs typeface="Open Sans"/>
            </a:endParaRPr>
          </a:p>
          <a:p>
            <a:pPr algn="ctr">
              <a:lnSpc>
                <a:spcPct val="120000"/>
              </a:lnSpc>
            </a:pPr>
            <a:r>
              <a:rPr lang="en-US" sz="700">
                <a:solidFill>
                  <a:srgbClr val="FFFFFF"/>
                </a:solidFill>
                <a:latin typeface="Open Sans"/>
                <a:cs typeface="Open Sans"/>
              </a:rPr>
              <a:t>© 2017 by Intellectual Reserve, Inc.</a:t>
            </a:r>
            <a:r>
              <a:rPr lang="en-US" sz="700" baseline="0">
                <a:solidFill>
                  <a:srgbClr val="FFFFFF"/>
                </a:solidFill>
                <a:latin typeface="Open Sans"/>
                <a:cs typeface="Open Sans"/>
              </a:rPr>
              <a:t> </a:t>
            </a:r>
            <a:r>
              <a:rPr lang="en-US" sz="700">
                <a:solidFill>
                  <a:srgbClr val="FFFFFF"/>
                </a:solidFill>
                <a:latin typeface="Open Sans"/>
                <a:cs typeface="Open Sans"/>
              </a:rPr>
              <a:t>All rights reserved.</a:t>
            </a:r>
            <a:r>
              <a:rPr lang="en-US" sz="700" baseline="0">
                <a:solidFill>
                  <a:srgbClr val="FFFFFF"/>
                </a:solidFill>
                <a:latin typeface="Open Sans"/>
                <a:cs typeface="Open Sans"/>
              </a:rPr>
              <a:t> </a:t>
            </a:r>
            <a:r>
              <a:rPr lang="en-US" sz="700">
                <a:solidFill>
                  <a:srgbClr val="FFFFFF"/>
                </a:solidFill>
                <a:latin typeface="Open Sans"/>
                <a:cs typeface="Open Sans"/>
              </a:rPr>
              <a:t>English approval: 5/15. PD50041081</a:t>
            </a:r>
          </a:p>
          <a:p>
            <a:pPr algn="ctr">
              <a:lnSpc>
                <a:spcPct val="120000"/>
              </a:lnSpc>
            </a:pPr>
            <a:r>
              <a:rPr lang="en-US" sz="700">
                <a:solidFill>
                  <a:srgbClr val="FFFFFF"/>
                </a:solidFill>
                <a:latin typeface="Open Sans"/>
                <a:cs typeface="Open Sans"/>
              </a:rPr>
              <a:t> </a:t>
            </a:r>
          </a:p>
          <a:p>
            <a:pPr algn="ctr">
              <a:lnSpc>
                <a:spcPct val="120000"/>
              </a:lnSpc>
            </a:pPr>
            <a:endParaRPr lang="en-US" sz="70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a:solidFill>
                <a:srgbClr val="FFFFFF"/>
              </a:solidFill>
              <a:latin typeface="Open Sans"/>
              <a:cs typeface="Open Sans"/>
            </a:endParaRPr>
          </a:p>
          <a:p>
            <a:pPr algn="ctr">
              <a:lnSpc>
                <a:spcPct val="120000"/>
              </a:lnSpc>
            </a:pPr>
            <a:r>
              <a:rPr lang="en-US" sz="700">
                <a:solidFill>
                  <a:srgbClr val="FFFFFF"/>
                </a:solidFill>
                <a:latin typeface="Open Sans"/>
                <a:cs typeface="Open Sans"/>
              </a:rPr>
              <a:t>© 2017 by Intellectual Reserve, Inc.</a:t>
            </a:r>
            <a:r>
              <a:rPr lang="en-US" sz="700" baseline="0">
                <a:solidFill>
                  <a:srgbClr val="FFFFFF"/>
                </a:solidFill>
                <a:latin typeface="Open Sans"/>
                <a:cs typeface="Open Sans"/>
              </a:rPr>
              <a:t> </a:t>
            </a:r>
            <a:r>
              <a:rPr lang="en-US" sz="700">
                <a:solidFill>
                  <a:srgbClr val="FFFFFF"/>
                </a:solidFill>
                <a:latin typeface="Open Sans"/>
                <a:cs typeface="Open Sans"/>
              </a:rPr>
              <a:t>All rights reserved.</a:t>
            </a:r>
            <a:r>
              <a:rPr lang="en-US" sz="700" baseline="0">
                <a:solidFill>
                  <a:srgbClr val="FFFFFF"/>
                </a:solidFill>
                <a:latin typeface="Open Sans"/>
                <a:cs typeface="Open Sans"/>
              </a:rPr>
              <a:t> </a:t>
            </a:r>
            <a:r>
              <a:rPr lang="en-US" sz="700">
                <a:solidFill>
                  <a:srgbClr val="FFFFFF"/>
                </a:solidFill>
                <a:latin typeface="Open Sans"/>
                <a:cs typeface="Open Sans"/>
              </a:rPr>
              <a:t>English approval: 5/15. PD50041081</a:t>
            </a:r>
          </a:p>
          <a:p>
            <a:pPr algn="ctr">
              <a:lnSpc>
                <a:spcPct val="120000"/>
              </a:lnSpc>
            </a:pPr>
            <a:r>
              <a:rPr lang="en-US" sz="700">
                <a:solidFill>
                  <a:srgbClr val="FFFFFF"/>
                </a:solidFill>
                <a:latin typeface="Open Sans"/>
                <a:cs typeface="Open Sans"/>
              </a:rPr>
              <a:t> </a:t>
            </a:r>
          </a:p>
          <a:p>
            <a:pPr algn="ctr">
              <a:lnSpc>
                <a:spcPct val="120000"/>
              </a:lnSpc>
            </a:pPr>
            <a:endParaRPr lang="en-US" sz="70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a:solidFill>
                <a:srgbClr val="FFFFFF"/>
              </a:solidFill>
              <a:latin typeface="Open Sans"/>
              <a:cs typeface="Open Sans"/>
            </a:endParaRPr>
          </a:p>
          <a:p>
            <a:pPr algn="ctr">
              <a:lnSpc>
                <a:spcPct val="120000"/>
              </a:lnSpc>
            </a:pPr>
            <a:r>
              <a:rPr lang="en-US" sz="700">
                <a:solidFill>
                  <a:srgbClr val="FFFFFF"/>
                </a:solidFill>
                <a:latin typeface="Open Sans"/>
                <a:cs typeface="Open Sans"/>
              </a:rPr>
              <a:t>© 2017 by Intellectual Reserve, Inc.</a:t>
            </a:r>
            <a:r>
              <a:rPr lang="en-US" sz="700" baseline="0">
                <a:solidFill>
                  <a:srgbClr val="FFFFFF"/>
                </a:solidFill>
                <a:latin typeface="Open Sans"/>
                <a:cs typeface="Open Sans"/>
              </a:rPr>
              <a:t> </a:t>
            </a:r>
            <a:r>
              <a:rPr lang="en-US" sz="700">
                <a:solidFill>
                  <a:srgbClr val="FFFFFF"/>
                </a:solidFill>
                <a:latin typeface="Open Sans"/>
                <a:cs typeface="Open Sans"/>
              </a:rPr>
              <a:t>All rights reserved.</a:t>
            </a:r>
            <a:r>
              <a:rPr lang="en-US" sz="700" baseline="0">
                <a:solidFill>
                  <a:srgbClr val="FFFFFF"/>
                </a:solidFill>
                <a:latin typeface="Open Sans"/>
                <a:cs typeface="Open Sans"/>
              </a:rPr>
              <a:t> </a:t>
            </a:r>
            <a:r>
              <a:rPr lang="en-US" sz="700">
                <a:solidFill>
                  <a:srgbClr val="FFFFFF"/>
                </a:solidFill>
                <a:latin typeface="Open Sans"/>
                <a:cs typeface="Open Sans"/>
              </a:rPr>
              <a:t>English approval: 5/15. PD50041081</a:t>
            </a:r>
          </a:p>
          <a:p>
            <a:pPr algn="ctr">
              <a:lnSpc>
                <a:spcPct val="120000"/>
              </a:lnSpc>
            </a:pPr>
            <a:r>
              <a:rPr lang="en-US" sz="700">
                <a:solidFill>
                  <a:srgbClr val="FFFFFF"/>
                </a:solidFill>
                <a:latin typeface="Open Sans"/>
                <a:cs typeface="Open Sans"/>
              </a:rPr>
              <a:t> </a:t>
            </a:r>
          </a:p>
          <a:p>
            <a:pPr algn="ctr">
              <a:lnSpc>
                <a:spcPct val="120000"/>
              </a:lnSpc>
            </a:pPr>
            <a:endParaRPr lang="en-US" sz="70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9598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a:solidFill>
                <a:srgbClr val="FFFFFF"/>
              </a:solidFill>
              <a:latin typeface="Open Sans"/>
              <a:cs typeface="Open Sans"/>
            </a:endParaRPr>
          </a:p>
          <a:p>
            <a:pPr algn="ctr">
              <a:lnSpc>
                <a:spcPct val="120000"/>
              </a:lnSpc>
            </a:pPr>
            <a:r>
              <a:rPr lang="en-US" sz="700">
                <a:solidFill>
                  <a:srgbClr val="FFFFFF"/>
                </a:solidFill>
                <a:latin typeface="Open Sans"/>
                <a:cs typeface="Open Sans"/>
              </a:rPr>
              <a:t>© 2017 by Intellectual Reserve, Inc.</a:t>
            </a:r>
            <a:r>
              <a:rPr lang="en-US" sz="700" baseline="0">
                <a:solidFill>
                  <a:srgbClr val="FFFFFF"/>
                </a:solidFill>
                <a:latin typeface="Open Sans"/>
                <a:cs typeface="Open Sans"/>
              </a:rPr>
              <a:t> </a:t>
            </a:r>
            <a:r>
              <a:rPr lang="en-US" sz="700">
                <a:solidFill>
                  <a:srgbClr val="FFFFFF"/>
                </a:solidFill>
                <a:latin typeface="Open Sans"/>
                <a:cs typeface="Open Sans"/>
              </a:rPr>
              <a:t>All rights reserved.</a:t>
            </a:r>
            <a:r>
              <a:rPr lang="en-US" sz="700" baseline="0">
                <a:solidFill>
                  <a:srgbClr val="FFFFFF"/>
                </a:solidFill>
                <a:latin typeface="Open Sans"/>
                <a:cs typeface="Open Sans"/>
              </a:rPr>
              <a:t> </a:t>
            </a:r>
            <a:r>
              <a:rPr lang="en-US" sz="700">
                <a:solidFill>
                  <a:srgbClr val="FFFFFF"/>
                </a:solidFill>
                <a:latin typeface="Open Sans"/>
                <a:cs typeface="Open Sans"/>
              </a:rPr>
              <a:t>English approval: 5/15. PD50041081</a:t>
            </a:r>
          </a:p>
          <a:p>
            <a:pPr algn="ctr">
              <a:lnSpc>
                <a:spcPct val="120000"/>
              </a:lnSpc>
            </a:pPr>
            <a:r>
              <a:rPr lang="en-US" sz="700">
                <a:solidFill>
                  <a:srgbClr val="FFFFFF"/>
                </a:solidFill>
                <a:latin typeface="Open Sans"/>
                <a:cs typeface="Open Sans"/>
              </a:rPr>
              <a:t> </a:t>
            </a:r>
          </a:p>
          <a:p>
            <a:pPr algn="ctr">
              <a:lnSpc>
                <a:spcPct val="120000"/>
              </a:lnSpc>
            </a:pPr>
            <a:endParaRPr lang="en-US" sz="70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9.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 id="2147483733" r:id="rId10"/>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1 Nephi 15</a:t>
            </a:r>
          </a:p>
        </p:txBody>
      </p:sp>
      <p:sp>
        <p:nvSpPr>
          <p:cNvPr id="3" name="Text Placeholder 2"/>
          <p:cNvSpPr>
            <a:spLocks noGrp="1"/>
          </p:cNvSpPr>
          <p:nvPr>
            <p:ph type="body" sz="quarter" idx="11"/>
          </p:nvPr>
        </p:nvSpPr>
        <p:spPr/>
        <p:txBody>
          <a:bodyPr/>
          <a:lstStyle/>
          <a:p>
            <a:r>
              <a:rPr lang="en-US"/>
              <a:t>Lesson 16</a:t>
            </a:r>
          </a:p>
        </p:txBody>
      </p:sp>
    </p:spTree>
    <p:extLst>
      <p:ext uri="{BB962C8B-B14F-4D97-AF65-F5344CB8AC3E}">
        <p14:creationId xmlns:p14="http://schemas.microsoft.com/office/powerpoint/2010/main" val="13608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In our day, where might individuals who are struggling to understand spiritual truth choose to turn rather than looking to the Lord?</a:t>
            </a:r>
          </a:p>
          <a:p>
            <a:r>
              <a:rPr lang="en-US"/>
              <a:t>When struggling to understand spiritual truth, why do you think it is important to look to the Lord to help us understand spiritual truth?</a:t>
            </a:r>
          </a:p>
          <a:p>
            <a:endParaRPr lang="en-US"/>
          </a:p>
        </p:txBody>
      </p:sp>
      <p:sp>
        <p:nvSpPr>
          <p:cNvPr id="3" name="Title 2"/>
          <p:cNvSpPr>
            <a:spLocks noGrp="1"/>
          </p:cNvSpPr>
          <p:nvPr>
            <p:ph type="title"/>
          </p:nvPr>
        </p:nvSpPr>
        <p:spPr/>
        <p:txBody>
          <a:bodyPr/>
          <a:lstStyle/>
          <a:p>
            <a:r>
              <a:rPr lang="en-US"/>
              <a:t>Where to Turn</a:t>
            </a:r>
          </a:p>
        </p:txBody>
      </p:sp>
    </p:spTree>
    <p:extLst>
      <p:ext uri="{BB962C8B-B14F-4D97-AF65-F5344CB8AC3E}">
        <p14:creationId xmlns:p14="http://schemas.microsoft.com/office/powerpoint/2010/main" val="494133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Nephi was overcome with grief because of the hard-heartedness of his brethren and because of the destruction of his people that he had seen in his vision. When Nephi regained his strength, he asked his brethren why they were arguing. They responded that they could not understand what Lehi had taught about the house of Israel and the Gentiles.</a:t>
            </a:r>
          </a:p>
        </p:txBody>
      </p:sp>
      <p:sp>
        <p:nvSpPr>
          <p:cNvPr id="3" name="Title 2"/>
          <p:cNvSpPr>
            <a:spLocks noGrp="1"/>
          </p:cNvSpPr>
          <p:nvPr>
            <p:ph type="title"/>
          </p:nvPr>
        </p:nvSpPr>
        <p:spPr/>
        <p:txBody>
          <a:bodyPr/>
          <a:lstStyle/>
          <a:p>
            <a:r>
              <a:rPr lang="en-US"/>
              <a:t>1 Nephi 15:4–7</a:t>
            </a:r>
          </a:p>
        </p:txBody>
      </p:sp>
    </p:spTree>
    <p:extLst>
      <p:ext uri="{BB962C8B-B14F-4D97-AF65-F5344CB8AC3E}">
        <p14:creationId xmlns:p14="http://schemas.microsoft.com/office/powerpoint/2010/main" val="509291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Read 1 Nephi 15:8–9, looking for the question Nephi asked his brethren and how they responded.</a:t>
            </a:r>
          </a:p>
          <a:p>
            <a:endParaRPr lang="en-US"/>
          </a:p>
        </p:txBody>
      </p:sp>
      <p:sp>
        <p:nvSpPr>
          <p:cNvPr id="3" name="Title 2"/>
          <p:cNvSpPr>
            <a:spLocks noGrp="1"/>
          </p:cNvSpPr>
          <p:nvPr>
            <p:ph type="title"/>
          </p:nvPr>
        </p:nvSpPr>
        <p:spPr/>
        <p:txBody>
          <a:bodyPr/>
          <a:lstStyle/>
          <a:p>
            <a:r>
              <a:rPr lang="en-US"/>
              <a:t>Nephi’s Question</a:t>
            </a:r>
          </a:p>
        </p:txBody>
      </p:sp>
    </p:spTree>
    <p:extLst>
      <p:ext uri="{BB962C8B-B14F-4D97-AF65-F5344CB8AC3E}">
        <p14:creationId xmlns:p14="http://schemas.microsoft.com/office/powerpoint/2010/main" val="3093098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Read 1 Nephi 15:8–9, looking for the question Nephi asked his brethren and how they responded.</a:t>
            </a:r>
          </a:p>
          <a:p>
            <a:r>
              <a:rPr lang="en-US"/>
              <a:t>What was the reason his brethren gave for not turning to the Lord for answers?</a:t>
            </a:r>
          </a:p>
          <a:p>
            <a:endParaRPr lang="en-US"/>
          </a:p>
        </p:txBody>
      </p:sp>
      <p:sp>
        <p:nvSpPr>
          <p:cNvPr id="3" name="Title 2"/>
          <p:cNvSpPr>
            <a:spLocks noGrp="1"/>
          </p:cNvSpPr>
          <p:nvPr>
            <p:ph type="title"/>
          </p:nvPr>
        </p:nvSpPr>
        <p:spPr/>
        <p:txBody>
          <a:bodyPr/>
          <a:lstStyle/>
          <a:p>
            <a:r>
              <a:rPr lang="en-US"/>
              <a:t>Nephi’s Question</a:t>
            </a:r>
          </a:p>
        </p:txBody>
      </p:sp>
    </p:spTree>
    <p:extLst>
      <p:ext uri="{BB962C8B-B14F-4D97-AF65-F5344CB8AC3E}">
        <p14:creationId xmlns:p14="http://schemas.microsoft.com/office/powerpoint/2010/main" val="3796008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Read 1 Nephi 15:8–9, looking for the question Nephi asked his brethren and how they responded.</a:t>
            </a:r>
          </a:p>
          <a:p>
            <a:r>
              <a:rPr lang="en-US"/>
              <a:t>What was the reason his brethren gave for not turning to the Lord for answers?</a:t>
            </a:r>
          </a:p>
          <a:p>
            <a:r>
              <a:rPr lang="en-US"/>
              <a:t>Based on their response to Nephi’s question, what do you think Nephi’s brethren failed to understand?</a:t>
            </a:r>
          </a:p>
        </p:txBody>
      </p:sp>
      <p:sp>
        <p:nvSpPr>
          <p:cNvPr id="3" name="Title 2"/>
          <p:cNvSpPr>
            <a:spLocks noGrp="1"/>
          </p:cNvSpPr>
          <p:nvPr>
            <p:ph type="title"/>
          </p:nvPr>
        </p:nvSpPr>
        <p:spPr/>
        <p:txBody>
          <a:bodyPr/>
          <a:lstStyle/>
          <a:p>
            <a:r>
              <a:rPr lang="en-US"/>
              <a:t>Nephi’s Question</a:t>
            </a:r>
          </a:p>
        </p:txBody>
      </p:sp>
    </p:spTree>
    <p:extLst>
      <p:ext uri="{BB962C8B-B14F-4D97-AF65-F5344CB8AC3E}">
        <p14:creationId xmlns:p14="http://schemas.microsoft.com/office/powerpoint/2010/main" val="3313511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Read 1 Nephi 15:10–11, looking for a principle Nephi taught his brethren to help them learn how to obtain answers from God.</a:t>
            </a:r>
          </a:p>
          <a:p>
            <a:endParaRPr lang="en-US"/>
          </a:p>
        </p:txBody>
      </p:sp>
      <p:sp>
        <p:nvSpPr>
          <p:cNvPr id="3" name="Title 2"/>
          <p:cNvSpPr>
            <a:spLocks noGrp="1"/>
          </p:cNvSpPr>
          <p:nvPr>
            <p:ph type="title"/>
          </p:nvPr>
        </p:nvSpPr>
        <p:spPr/>
        <p:txBody>
          <a:bodyPr/>
          <a:lstStyle/>
          <a:p>
            <a:r>
              <a:rPr lang="en-US"/>
              <a:t>How to Obtain Answers</a:t>
            </a:r>
          </a:p>
        </p:txBody>
      </p:sp>
    </p:spTree>
    <p:extLst>
      <p:ext uri="{BB962C8B-B14F-4D97-AF65-F5344CB8AC3E}">
        <p14:creationId xmlns:p14="http://schemas.microsoft.com/office/powerpoint/2010/main" val="968948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Read 1 Nephi 15:10–11, looking for a principle Nephi taught his brethren to help them learn how to obtain answers from God.</a:t>
            </a:r>
          </a:p>
          <a:p>
            <a:r>
              <a:rPr lang="en-US" b="1"/>
              <a:t>If we do not harden our hearts and we ask the Lord in faith and keep His commandments, then we will receive answers and understanding from Him.</a:t>
            </a:r>
          </a:p>
          <a:p>
            <a:endParaRPr lang="en-US"/>
          </a:p>
        </p:txBody>
      </p:sp>
      <p:sp>
        <p:nvSpPr>
          <p:cNvPr id="3" name="Title 2"/>
          <p:cNvSpPr>
            <a:spLocks noGrp="1"/>
          </p:cNvSpPr>
          <p:nvPr>
            <p:ph type="title"/>
          </p:nvPr>
        </p:nvSpPr>
        <p:spPr/>
        <p:txBody>
          <a:bodyPr/>
          <a:lstStyle/>
          <a:p>
            <a:r>
              <a:rPr lang="en-US"/>
              <a:t>How to Obtain Answers</a:t>
            </a:r>
          </a:p>
        </p:txBody>
      </p:sp>
    </p:spTree>
    <p:extLst>
      <p:ext uri="{BB962C8B-B14F-4D97-AF65-F5344CB8AC3E}">
        <p14:creationId xmlns:p14="http://schemas.microsoft.com/office/powerpoint/2010/main" val="1635672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Read 1 Nephi 15:10–11, looking for a principle Nephi taught his brethren to help them learn how to obtain answers from God.</a:t>
            </a:r>
          </a:p>
          <a:p>
            <a:r>
              <a:rPr lang="en-US" b="1"/>
              <a:t>If we do not harden our hearts and we ask the Lord in faith and keep His commandments, then we will receive answers and understanding from Him.</a:t>
            </a:r>
          </a:p>
          <a:p>
            <a:r>
              <a:rPr lang="en-US"/>
              <a:t>Why do you think it is necessary to ask in faith and keep God’s commandments in order to receive answers and understanding from Him?</a:t>
            </a:r>
          </a:p>
        </p:txBody>
      </p:sp>
      <p:sp>
        <p:nvSpPr>
          <p:cNvPr id="3" name="Title 2"/>
          <p:cNvSpPr>
            <a:spLocks noGrp="1"/>
          </p:cNvSpPr>
          <p:nvPr>
            <p:ph type="title"/>
          </p:nvPr>
        </p:nvSpPr>
        <p:spPr/>
        <p:txBody>
          <a:bodyPr/>
          <a:lstStyle/>
          <a:p>
            <a:r>
              <a:rPr lang="en-US"/>
              <a:t>How to Obtain Answers</a:t>
            </a:r>
          </a:p>
        </p:txBody>
      </p:sp>
    </p:spTree>
    <p:extLst>
      <p:ext uri="{BB962C8B-B14F-4D97-AF65-F5344CB8AC3E}">
        <p14:creationId xmlns:p14="http://schemas.microsoft.com/office/powerpoint/2010/main" val="1736126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a:t>Remember the scenario in the beginning of the lesson. How could you use the principles you have identified in 1 Nephi 15 to help your friend in this scenario?</a:t>
            </a:r>
          </a:p>
          <a:p>
            <a:endParaRPr lang="en-US"/>
          </a:p>
        </p:txBody>
      </p:sp>
      <p:sp>
        <p:nvSpPr>
          <p:cNvPr id="3" name="Title 2"/>
          <p:cNvSpPr>
            <a:spLocks noGrp="1"/>
          </p:cNvSpPr>
          <p:nvPr>
            <p:ph type="title"/>
          </p:nvPr>
        </p:nvSpPr>
        <p:spPr/>
        <p:txBody>
          <a:bodyPr/>
          <a:lstStyle/>
          <a:p>
            <a:r>
              <a:rPr lang="en-US"/>
              <a:t>Helping Your Friend</a:t>
            </a:r>
          </a:p>
        </p:txBody>
      </p:sp>
      <p:pic>
        <p:nvPicPr>
          <p:cNvPr id="5" name="Picture Placeholder 4"/>
          <p:cNvPicPr>
            <a:picLocks noGrp="1" noChangeAspect="1"/>
          </p:cNvPicPr>
          <p:nvPr>
            <p:ph type="pic" sz="quarter" idx="10"/>
          </p:nvPr>
        </p:nvPicPr>
        <p:blipFill>
          <a:blip r:embed="rId2"/>
          <a:srcRect t="8318" b="8318"/>
          <a:stretch>
            <a:fillRect/>
          </a:stretch>
        </p:blipFill>
        <p:spPr/>
      </p:pic>
    </p:spTree>
    <p:extLst>
      <p:ext uri="{BB962C8B-B14F-4D97-AF65-F5344CB8AC3E}">
        <p14:creationId xmlns:p14="http://schemas.microsoft.com/office/powerpoint/2010/main" val="2440292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How has the principle you identified in 1 Nephi 15:11 blessed you or someone you know?</a:t>
            </a:r>
          </a:p>
          <a:p>
            <a:endParaRPr lang="en-US"/>
          </a:p>
        </p:txBody>
      </p:sp>
      <p:sp>
        <p:nvSpPr>
          <p:cNvPr id="3" name="Title 2"/>
          <p:cNvSpPr>
            <a:spLocks noGrp="1"/>
          </p:cNvSpPr>
          <p:nvPr>
            <p:ph type="title"/>
          </p:nvPr>
        </p:nvSpPr>
        <p:spPr/>
        <p:txBody>
          <a:bodyPr/>
          <a:lstStyle/>
          <a:p>
            <a:r>
              <a:rPr lang="en-US"/>
              <a:t>Ask in Faith</a:t>
            </a:r>
          </a:p>
        </p:txBody>
      </p:sp>
    </p:spTree>
    <p:extLst>
      <p:ext uri="{BB962C8B-B14F-4D97-AF65-F5344CB8AC3E}">
        <p14:creationId xmlns:p14="http://schemas.microsoft.com/office/powerpoint/2010/main" val="593104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Devotional</a:t>
            </a:r>
          </a:p>
        </p:txBody>
      </p:sp>
      <p:sp>
        <p:nvSpPr>
          <p:cNvPr id="3" name="Content Placeholder 2"/>
          <p:cNvSpPr>
            <a:spLocks noGrp="1"/>
          </p:cNvSpPr>
          <p:nvPr>
            <p:ph sz="quarter" idx="4"/>
          </p:nvPr>
        </p:nvSpPr>
        <p:spPr/>
        <p:txBody>
          <a:bodyPr anchor="t"/>
          <a:lstStyle/>
          <a:p>
            <a:r>
              <a:rPr lang="en-US">
                <a:cs typeface="Arial"/>
              </a:rPr>
              <a:t>Hymn:</a:t>
            </a:r>
          </a:p>
          <a:p>
            <a:pPr>
              <a:lnSpc>
                <a:spcPct val="129999"/>
              </a:lnSpc>
            </a:pPr>
            <a:r>
              <a:rPr lang="en-US">
                <a:cs typeface="Arial"/>
              </a:rPr>
              <a:t>Prayer:</a:t>
            </a:r>
          </a:p>
          <a:p>
            <a:pPr>
              <a:lnSpc>
                <a:spcPct val="129999"/>
              </a:lnSpc>
            </a:pPr>
            <a:r>
              <a:rPr lang="en-US"/>
              <a:t>Thought:</a:t>
            </a:r>
          </a:p>
          <a:p>
            <a:pPr>
              <a:lnSpc>
                <a:spcPct val="129999"/>
              </a:lnSpc>
            </a:pPr>
            <a:endParaRPr lang="en-US"/>
          </a:p>
        </p:txBody>
      </p:sp>
      <p:pic>
        <p:nvPicPr>
          <p:cNvPr id="5" name="Picture Placeholder 4"/>
          <p:cNvPicPr>
            <a:picLocks noGrp="1" noChangeAspect="1"/>
          </p:cNvPicPr>
          <p:nvPr>
            <p:ph type="pic" sz="quarter" idx="10"/>
          </p:nvPr>
        </p:nvPicPr>
        <p:blipFill>
          <a:blip r:embed="rId3"/>
          <a:srcRect t="5621" b="5621"/>
          <a:stretch>
            <a:fillRect/>
          </a:stretch>
        </p:blipFill>
        <p:spPr/>
      </p:pic>
    </p:spTree>
    <p:extLst>
      <p:ext uri="{BB962C8B-B14F-4D97-AF65-F5344CB8AC3E}">
        <p14:creationId xmlns:p14="http://schemas.microsoft.com/office/powerpoint/2010/main" val="1334763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To help resolve the disputations of his brethren, Nephi taught them the meaning of Lehi’s prophecy about the “natural branches of the olive tree” and the Gentiles (see 1 Nephi 10:12–14; 15:7). He explained that the olive tree represented the house of Israel. Because Lehi’s family had left Jerusalem and was separated from the rest of the house of Israel, it was like a branch that had been broken from the olive tree (see 1 Nephi 15:12). </a:t>
            </a:r>
          </a:p>
        </p:txBody>
      </p:sp>
      <p:sp>
        <p:nvSpPr>
          <p:cNvPr id="3" name="Title 2"/>
          <p:cNvSpPr>
            <a:spLocks noGrp="1"/>
          </p:cNvSpPr>
          <p:nvPr>
            <p:ph type="title"/>
          </p:nvPr>
        </p:nvSpPr>
        <p:spPr/>
        <p:txBody>
          <a:bodyPr/>
          <a:lstStyle/>
          <a:p>
            <a:r>
              <a:rPr lang="en-US"/>
              <a:t>1 Nephi 15:12–20</a:t>
            </a:r>
          </a:p>
        </p:txBody>
      </p:sp>
    </p:spTree>
    <p:extLst>
      <p:ext uri="{BB962C8B-B14F-4D97-AF65-F5344CB8AC3E}">
        <p14:creationId xmlns:p14="http://schemas.microsoft.com/office/powerpoint/2010/main" val="3624379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Nephi further explained that in the latter days, many years after Lehi’s descendants would have “dwindled in unbelief” (1 Nephi 15:13), the fulness of the gospel would be given to the Gentiles. The Gentiles would then bring the gospel to Lehi’s posterity, restoring them to the knowledge of their Redeemer and to the covenant blessings of their fathers. </a:t>
            </a:r>
          </a:p>
        </p:txBody>
      </p:sp>
      <p:sp>
        <p:nvSpPr>
          <p:cNvPr id="3" name="Title 2"/>
          <p:cNvSpPr>
            <a:spLocks noGrp="1"/>
          </p:cNvSpPr>
          <p:nvPr>
            <p:ph type="title"/>
          </p:nvPr>
        </p:nvSpPr>
        <p:spPr/>
        <p:txBody>
          <a:bodyPr/>
          <a:lstStyle/>
          <a:p>
            <a:r>
              <a:rPr lang="en-US"/>
              <a:t>1 Nephi 15:12–20</a:t>
            </a:r>
          </a:p>
        </p:txBody>
      </p:sp>
    </p:spTree>
    <p:extLst>
      <p:ext uri="{BB962C8B-B14F-4D97-AF65-F5344CB8AC3E}">
        <p14:creationId xmlns:p14="http://schemas.microsoft.com/office/powerpoint/2010/main" val="1546441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This would be like gathering and grafting their branch back into the olive tree (see 1 Nephi 15:13–17). This restoration would happen not only for Lehi’s descendants but for all the house of Israel (see 1 Nephi 15:18–20).</a:t>
            </a:r>
          </a:p>
        </p:txBody>
      </p:sp>
      <p:sp>
        <p:nvSpPr>
          <p:cNvPr id="3" name="Title 2"/>
          <p:cNvSpPr>
            <a:spLocks noGrp="1"/>
          </p:cNvSpPr>
          <p:nvPr>
            <p:ph type="title"/>
          </p:nvPr>
        </p:nvSpPr>
        <p:spPr/>
        <p:txBody>
          <a:bodyPr/>
          <a:lstStyle/>
          <a:p>
            <a:r>
              <a:rPr lang="en-US"/>
              <a:t>1 Nephi 15:12–20</a:t>
            </a:r>
          </a:p>
        </p:txBody>
      </p:sp>
    </p:spTree>
    <p:extLst>
      <p:ext uri="{BB962C8B-B14F-4D97-AF65-F5344CB8AC3E}">
        <p14:creationId xmlns:p14="http://schemas.microsoft.com/office/powerpoint/2010/main" val="3082551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In the remainder of 1 Nephi 15, we read Nephi’s answers to the questions his brethren had about Lehi’s vision. Nephi used what he learned in his own vision to teach them. For example, as recorded in 1 Nephi 15:21–22, Nephi explained that the tree he and his father saw in vision was a representation of the tree of life.</a:t>
            </a:r>
          </a:p>
        </p:txBody>
      </p:sp>
      <p:sp>
        <p:nvSpPr>
          <p:cNvPr id="3" name="Title 2"/>
          <p:cNvSpPr>
            <a:spLocks noGrp="1"/>
          </p:cNvSpPr>
          <p:nvPr>
            <p:ph type="title"/>
          </p:nvPr>
        </p:nvSpPr>
        <p:spPr/>
        <p:txBody>
          <a:bodyPr/>
          <a:lstStyle/>
          <a:p>
            <a:r>
              <a:rPr lang="en-US"/>
              <a:t>Lehi’s Vision</a:t>
            </a:r>
          </a:p>
        </p:txBody>
      </p:sp>
    </p:spTree>
    <p:extLst>
      <p:ext uri="{BB962C8B-B14F-4D97-AF65-F5344CB8AC3E}">
        <p14:creationId xmlns:p14="http://schemas.microsoft.com/office/powerpoint/2010/main" val="2925261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Another Question</a:t>
            </a:r>
          </a:p>
        </p:txBody>
      </p:sp>
      <p:sp>
        <p:nvSpPr>
          <p:cNvPr id="2" name="Content Placeholder 1"/>
          <p:cNvSpPr>
            <a:spLocks noGrp="1"/>
          </p:cNvSpPr>
          <p:nvPr>
            <p:ph sz="quarter" idx="4"/>
          </p:nvPr>
        </p:nvSpPr>
        <p:spPr/>
        <p:txBody>
          <a:bodyPr/>
          <a:lstStyle/>
          <a:p>
            <a:r>
              <a:rPr lang="en-US" i="0"/>
              <a:t>Read 1 Nephi 15:23, looking for what Nephi’s brethren asked him next.</a:t>
            </a:r>
          </a:p>
          <a:p>
            <a:endParaRPr lang="en-US"/>
          </a:p>
        </p:txBody>
      </p:sp>
      <p:pic>
        <p:nvPicPr>
          <p:cNvPr id="5" name="Picture Placeholder 4"/>
          <p:cNvPicPr>
            <a:picLocks noGrp="1" noChangeAspect="1"/>
          </p:cNvPicPr>
          <p:nvPr>
            <p:ph type="pic" sz="quarter" idx="10"/>
          </p:nvPr>
        </p:nvPicPr>
        <p:blipFill>
          <a:blip r:embed="rId2"/>
          <a:srcRect l="21712" r="21712"/>
          <a:stretch>
            <a:fillRect/>
          </a:stretch>
        </p:blipFill>
        <p:spPr/>
      </p:pic>
    </p:spTree>
    <p:extLst>
      <p:ext uri="{BB962C8B-B14F-4D97-AF65-F5344CB8AC3E}">
        <p14:creationId xmlns:p14="http://schemas.microsoft.com/office/powerpoint/2010/main" val="3310713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Another Question</a:t>
            </a:r>
          </a:p>
        </p:txBody>
      </p:sp>
      <p:sp>
        <p:nvSpPr>
          <p:cNvPr id="2" name="Content Placeholder 1"/>
          <p:cNvSpPr>
            <a:spLocks noGrp="1"/>
          </p:cNvSpPr>
          <p:nvPr>
            <p:ph sz="quarter" idx="4"/>
          </p:nvPr>
        </p:nvSpPr>
        <p:spPr/>
        <p:txBody>
          <a:bodyPr/>
          <a:lstStyle/>
          <a:p>
            <a:r>
              <a:rPr lang="en-US" i="0"/>
              <a:t>Read 1 Nephi 15:23, looking for what Nephi’s brethren asked him next.</a:t>
            </a:r>
          </a:p>
          <a:p>
            <a:r>
              <a:rPr lang="en-US" i="0"/>
              <a:t>If you had been in Nephi’s position, what would you teach Nephi’s brethren about the meaning of the iron rod?</a:t>
            </a:r>
          </a:p>
        </p:txBody>
      </p:sp>
      <p:pic>
        <p:nvPicPr>
          <p:cNvPr id="5" name="Picture Placeholder 4"/>
          <p:cNvPicPr>
            <a:picLocks noGrp="1" noChangeAspect="1"/>
          </p:cNvPicPr>
          <p:nvPr>
            <p:ph type="pic" sz="quarter" idx="10"/>
          </p:nvPr>
        </p:nvPicPr>
        <p:blipFill>
          <a:blip r:embed="rId2"/>
          <a:srcRect l="21712" r="21712"/>
          <a:stretch>
            <a:fillRect/>
          </a:stretch>
        </p:blipFill>
        <p:spPr/>
      </p:pic>
    </p:spTree>
    <p:extLst>
      <p:ext uri="{BB962C8B-B14F-4D97-AF65-F5344CB8AC3E}">
        <p14:creationId xmlns:p14="http://schemas.microsoft.com/office/powerpoint/2010/main" val="1984097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Read 1 Nephi 15:24–25, looking for what Nephi taught his brethren about the iron rod.</a:t>
            </a:r>
          </a:p>
          <a:p>
            <a:endParaRPr lang="en-US"/>
          </a:p>
        </p:txBody>
      </p:sp>
      <p:sp>
        <p:nvSpPr>
          <p:cNvPr id="3" name="Title 2"/>
          <p:cNvSpPr>
            <a:spLocks noGrp="1"/>
          </p:cNvSpPr>
          <p:nvPr>
            <p:ph type="title"/>
          </p:nvPr>
        </p:nvSpPr>
        <p:spPr/>
        <p:txBody>
          <a:bodyPr/>
          <a:lstStyle/>
          <a:p>
            <a:r>
              <a:rPr lang="en-US"/>
              <a:t>The Iron Rod</a:t>
            </a:r>
          </a:p>
        </p:txBody>
      </p:sp>
    </p:spTree>
    <p:extLst>
      <p:ext uri="{BB962C8B-B14F-4D97-AF65-F5344CB8AC3E}">
        <p14:creationId xmlns:p14="http://schemas.microsoft.com/office/powerpoint/2010/main" val="3544296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Read 1 Nephi 15:24–25, looking for what Nephi taught his brethren about the iron rod.</a:t>
            </a:r>
          </a:p>
          <a:p>
            <a:r>
              <a:rPr lang="en-US"/>
              <a:t>The phrase “fiery darts” (verse 24) can refer to any temptation or evil influence that the adversary uses to try to harm us.</a:t>
            </a:r>
          </a:p>
        </p:txBody>
      </p:sp>
      <p:sp>
        <p:nvSpPr>
          <p:cNvPr id="3" name="Title 2"/>
          <p:cNvSpPr>
            <a:spLocks noGrp="1"/>
          </p:cNvSpPr>
          <p:nvPr>
            <p:ph type="title"/>
          </p:nvPr>
        </p:nvSpPr>
        <p:spPr/>
        <p:txBody>
          <a:bodyPr/>
          <a:lstStyle/>
          <a:p>
            <a:r>
              <a:rPr lang="en-US"/>
              <a:t>The Iron Rod</a:t>
            </a:r>
          </a:p>
        </p:txBody>
      </p:sp>
    </p:spTree>
    <p:extLst>
      <p:ext uri="{BB962C8B-B14F-4D97-AF65-F5344CB8AC3E}">
        <p14:creationId xmlns:p14="http://schemas.microsoft.com/office/powerpoint/2010/main" val="3562256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What principle about the word of God can we learn from verse 24?</a:t>
            </a:r>
          </a:p>
          <a:p>
            <a:endParaRPr lang="en-US"/>
          </a:p>
        </p:txBody>
      </p:sp>
      <p:sp>
        <p:nvSpPr>
          <p:cNvPr id="3" name="Title 2"/>
          <p:cNvSpPr>
            <a:spLocks noGrp="1"/>
          </p:cNvSpPr>
          <p:nvPr>
            <p:ph type="title"/>
          </p:nvPr>
        </p:nvSpPr>
        <p:spPr/>
        <p:txBody>
          <a:bodyPr/>
          <a:lstStyle/>
          <a:p>
            <a:r>
              <a:rPr lang="en-US"/>
              <a:t>The Word of God</a:t>
            </a:r>
          </a:p>
        </p:txBody>
      </p:sp>
    </p:spTree>
    <p:extLst>
      <p:ext uri="{BB962C8B-B14F-4D97-AF65-F5344CB8AC3E}">
        <p14:creationId xmlns:p14="http://schemas.microsoft.com/office/powerpoint/2010/main" val="659994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What principle about the word of God can we learn from verse 24?</a:t>
            </a:r>
          </a:p>
          <a:p>
            <a:r>
              <a:rPr lang="en-US" b="1"/>
              <a:t>Continually hearkening and holding fast to the word of God enables us to withstand Satan’s attempts to blind and destroy us. </a:t>
            </a:r>
          </a:p>
          <a:p>
            <a:endParaRPr lang="en-US"/>
          </a:p>
        </p:txBody>
      </p:sp>
      <p:sp>
        <p:nvSpPr>
          <p:cNvPr id="3" name="Title 2"/>
          <p:cNvSpPr>
            <a:spLocks noGrp="1"/>
          </p:cNvSpPr>
          <p:nvPr>
            <p:ph type="title"/>
          </p:nvPr>
        </p:nvSpPr>
        <p:spPr/>
        <p:txBody>
          <a:bodyPr/>
          <a:lstStyle/>
          <a:p>
            <a:r>
              <a:rPr lang="en-US"/>
              <a:t>The Word of God</a:t>
            </a:r>
          </a:p>
        </p:txBody>
      </p:sp>
    </p:spTree>
    <p:extLst>
      <p:ext uri="{BB962C8B-B14F-4D97-AF65-F5344CB8AC3E}">
        <p14:creationId xmlns:p14="http://schemas.microsoft.com/office/powerpoint/2010/main" val="3082883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Imagine that a friend approaches you and asks about a recent statement made by Church leaders that is difficult for your friend to understand and accept. What you would say to this friend?</a:t>
            </a:r>
          </a:p>
          <a:p>
            <a:endParaRPr lang="en-US"/>
          </a:p>
        </p:txBody>
      </p:sp>
      <p:sp>
        <p:nvSpPr>
          <p:cNvPr id="3" name="Title 2"/>
          <p:cNvSpPr>
            <a:spLocks noGrp="1"/>
          </p:cNvSpPr>
          <p:nvPr>
            <p:ph type="title"/>
          </p:nvPr>
        </p:nvSpPr>
        <p:spPr/>
        <p:txBody>
          <a:bodyPr/>
          <a:lstStyle/>
          <a:p>
            <a:r>
              <a:rPr lang="en-US"/>
              <a:t>A Scenario</a:t>
            </a:r>
          </a:p>
        </p:txBody>
      </p:sp>
    </p:spTree>
    <p:extLst>
      <p:ext uri="{BB962C8B-B14F-4D97-AF65-F5344CB8AC3E}">
        <p14:creationId xmlns:p14="http://schemas.microsoft.com/office/powerpoint/2010/main" val="2542896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Imagine having to cross a room blindfolded. How would a blindfold make this task more difficult?</a:t>
            </a:r>
          </a:p>
          <a:p>
            <a:endParaRPr lang="en-US"/>
          </a:p>
        </p:txBody>
      </p:sp>
      <p:sp>
        <p:nvSpPr>
          <p:cNvPr id="3" name="Title 2"/>
          <p:cNvSpPr>
            <a:spLocks noGrp="1"/>
          </p:cNvSpPr>
          <p:nvPr>
            <p:ph type="title"/>
          </p:nvPr>
        </p:nvSpPr>
        <p:spPr/>
        <p:txBody>
          <a:bodyPr/>
          <a:lstStyle/>
          <a:p>
            <a:r>
              <a:rPr lang="en-US"/>
              <a:t>Blinded</a:t>
            </a:r>
          </a:p>
        </p:txBody>
      </p:sp>
    </p:spTree>
    <p:extLst>
      <p:ext uri="{BB962C8B-B14F-4D97-AF65-F5344CB8AC3E}">
        <p14:creationId xmlns:p14="http://schemas.microsoft.com/office/powerpoint/2010/main" val="4172152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Imagine having to cross a room blindfolded. How would a blindfold make this task more difficult?</a:t>
            </a:r>
          </a:p>
          <a:p>
            <a:r>
              <a:rPr lang="en-US"/>
              <a:t>In Lehi’s vision the mists of darkness represent “the temptations of the devil” (1 Nephi 12:17).</a:t>
            </a:r>
          </a:p>
          <a:p>
            <a:endParaRPr lang="en-US"/>
          </a:p>
        </p:txBody>
      </p:sp>
      <p:sp>
        <p:nvSpPr>
          <p:cNvPr id="3" name="Title 2"/>
          <p:cNvSpPr>
            <a:spLocks noGrp="1"/>
          </p:cNvSpPr>
          <p:nvPr>
            <p:ph type="title"/>
          </p:nvPr>
        </p:nvSpPr>
        <p:spPr/>
        <p:txBody>
          <a:bodyPr/>
          <a:lstStyle/>
          <a:p>
            <a:r>
              <a:rPr lang="en-US"/>
              <a:t>Blinded</a:t>
            </a:r>
          </a:p>
        </p:txBody>
      </p:sp>
    </p:spTree>
    <p:extLst>
      <p:ext uri="{BB962C8B-B14F-4D97-AF65-F5344CB8AC3E}">
        <p14:creationId xmlns:p14="http://schemas.microsoft.com/office/powerpoint/2010/main" val="2936261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Imagine having to cross a room blindfolded. How would a blindfold make this task more difficult?</a:t>
            </a:r>
          </a:p>
          <a:p>
            <a:r>
              <a:rPr lang="en-US"/>
              <a:t>In Lehi’s vision the mists of darkness represent “the temptations of the devil” (1 Nephi 12:17).</a:t>
            </a:r>
          </a:p>
          <a:p>
            <a:r>
              <a:rPr lang="en-US"/>
              <a:t>Why do you think Satan tries to blind those he desires to destroy?</a:t>
            </a:r>
          </a:p>
          <a:p>
            <a:endParaRPr lang="en-US"/>
          </a:p>
        </p:txBody>
      </p:sp>
      <p:sp>
        <p:nvSpPr>
          <p:cNvPr id="3" name="Title 2"/>
          <p:cNvSpPr>
            <a:spLocks noGrp="1"/>
          </p:cNvSpPr>
          <p:nvPr>
            <p:ph type="title"/>
          </p:nvPr>
        </p:nvSpPr>
        <p:spPr/>
        <p:txBody>
          <a:bodyPr/>
          <a:lstStyle/>
          <a:p>
            <a:r>
              <a:rPr lang="en-US"/>
              <a:t>Blinded</a:t>
            </a:r>
          </a:p>
        </p:txBody>
      </p:sp>
    </p:spTree>
    <p:extLst>
      <p:ext uri="{BB962C8B-B14F-4D97-AF65-F5344CB8AC3E}">
        <p14:creationId xmlns:p14="http://schemas.microsoft.com/office/powerpoint/2010/main" val="1207042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Imagine having to cross a room blindfolded. How would a blindfold make this task more difficult?</a:t>
            </a:r>
          </a:p>
          <a:p>
            <a:r>
              <a:rPr lang="en-US"/>
              <a:t>In Lehi’s vision the mists of darkness represent “the temptations of the devil” (1 Nephi 12:17).</a:t>
            </a:r>
          </a:p>
          <a:p>
            <a:r>
              <a:rPr lang="en-US"/>
              <a:t>Why do you think Satan tries to blind those he desires to destroy?</a:t>
            </a:r>
          </a:p>
          <a:p>
            <a:r>
              <a:rPr lang="en-US"/>
              <a:t>In what ways can temptations blind us or cause us to not see clearly?</a:t>
            </a:r>
          </a:p>
        </p:txBody>
      </p:sp>
      <p:sp>
        <p:nvSpPr>
          <p:cNvPr id="3" name="Title 2"/>
          <p:cNvSpPr>
            <a:spLocks noGrp="1"/>
          </p:cNvSpPr>
          <p:nvPr>
            <p:ph type="title"/>
          </p:nvPr>
        </p:nvSpPr>
        <p:spPr/>
        <p:txBody>
          <a:bodyPr/>
          <a:lstStyle/>
          <a:p>
            <a:r>
              <a:rPr lang="en-US"/>
              <a:t>Blinded</a:t>
            </a:r>
          </a:p>
        </p:txBody>
      </p:sp>
    </p:spTree>
    <p:extLst>
      <p:ext uri="{BB962C8B-B14F-4D97-AF65-F5344CB8AC3E}">
        <p14:creationId xmlns:p14="http://schemas.microsoft.com/office/powerpoint/2010/main" val="23543267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The Iron Rod</a:t>
            </a:r>
          </a:p>
        </p:txBody>
      </p:sp>
      <p:sp>
        <p:nvSpPr>
          <p:cNvPr id="2" name="Content Placeholder 1"/>
          <p:cNvSpPr>
            <a:spLocks noGrp="1"/>
          </p:cNvSpPr>
          <p:nvPr>
            <p:ph sz="quarter" idx="4"/>
          </p:nvPr>
        </p:nvSpPr>
        <p:spPr/>
        <p:txBody>
          <a:bodyPr/>
          <a:lstStyle/>
          <a:p>
            <a:r>
              <a:rPr lang="en-US" i="0"/>
              <a:t>Imagine while blindfolded you had a rod to hold on to. When you are walking and cannot see, what difference does it make to have something to hold on to?</a:t>
            </a:r>
          </a:p>
          <a:p>
            <a:endParaRPr lang="en-US"/>
          </a:p>
        </p:txBody>
      </p:sp>
      <p:pic>
        <p:nvPicPr>
          <p:cNvPr id="5" name="Picture Placeholder 4"/>
          <p:cNvPicPr>
            <a:picLocks noGrp="1" noChangeAspect="1"/>
          </p:cNvPicPr>
          <p:nvPr>
            <p:ph type="pic" sz="quarter" idx="10"/>
          </p:nvPr>
        </p:nvPicPr>
        <p:blipFill>
          <a:blip r:embed="rId2"/>
          <a:srcRect l="21712" r="21712"/>
          <a:stretch>
            <a:fillRect/>
          </a:stretch>
        </p:blipFill>
        <p:spPr/>
      </p:pic>
    </p:spTree>
    <p:extLst>
      <p:ext uri="{BB962C8B-B14F-4D97-AF65-F5344CB8AC3E}">
        <p14:creationId xmlns:p14="http://schemas.microsoft.com/office/powerpoint/2010/main" val="803450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The Iron Rod</a:t>
            </a:r>
          </a:p>
        </p:txBody>
      </p:sp>
      <p:sp>
        <p:nvSpPr>
          <p:cNvPr id="2" name="Content Placeholder 1"/>
          <p:cNvSpPr>
            <a:spLocks noGrp="1"/>
          </p:cNvSpPr>
          <p:nvPr>
            <p:ph sz="quarter" idx="4"/>
          </p:nvPr>
        </p:nvSpPr>
        <p:spPr/>
        <p:txBody>
          <a:bodyPr/>
          <a:lstStyle/>
          <a:p>
            <a:r>
              <a:rPr lang="en-US" i="0"/>
              <a:t>Imagine while blindfolded you had a rod to hold on to. When you are walking and cannot see, what difference does it make to have something to hold on to?</a:t>
            </a:r>
          </a:p>
          <a:p>
            <a:r>
              <a:rPr lang="en-US" i="0"/>
              <a:t>In Lehi’s vision the iron rod did not eliminate the mists of darkness, but it did allow those who held on to the rod to come through the mists of darkness in safety.</a:t>
            </a:r>
          </a:p>
        </p:txBody>
      </p:sp>
      <p:pic>
        <p:nvPicPr>
          <p:cNvPr id="5" name="Picture Placeholder 4"/>
          <p:cNvPicPr>
            <a:picLocks noGrp="1" noChangeAspect="1"/>
          </p:cNvPicPr>
          <p:nvPr>
            <p:ph type="pic" sz="quarter" idx="10"/>
          </p:nvPr>
        </p:nvPicPr>
        <p:blipFill>
          <a:blip r:embed="rId2"/>
          <a:srcRect l="21712" r="21712"/>
          <a:stretch>
            <a:fillRect/>
          </a:stretch>
        </p:blipFill>
        <p:spPr/>
      </p:pic>
    </p:spTree>
    <p:extLst>
      <p:ext uri="{BB962C8B-B14F-4D97-AF65-F5344CB8AC3E}">
        <p14:creationId xmlns:p14="http://schemas.microsoft.com/office/powerpoint/2010/main" val="423954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In what ways is the iron rod like the word of God?</a:t>
            </a:r>
          </a:p>
          <a:p>
            <a:endParaRPr lang="en-US"/>
          </a:p>
        </p:txBody>
      </p:sp>
      <p:sp>
        <p:nvSpPr>
          <p:cNvPr id="3" name="Title 2"/>
          <p:cNvSpPr>
            <a:spLocks noGrp="1"/>
          </p:cNvSpPr>
          <p:nvPr>
            <p:ph type="title"/>
          </p:nvPr>
        </p:nvSpPr>
        <p:spPr/>
        <p:txBody>
          <a:bodyPr/>
          <a:lstStyle/>
          <a:p>
            <a:r>
              <a:rPr lang="en-US"/>
              <a:t>The Word of God</a:t>
            </a:r>
          </a:p>
        </p:txBody>
      </p:sp>
    </p:spTree>
    <p:extLst>
      <p:ext uri="{BB962C8B-B14F-4D97-AF65-F5344CB8AC3E}">
        <p14:creationId xmlns:p14="http://schemas.microsoft.com/office/powerpoint/2010/main" val="12766829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In what ways is the iron rod like the word of God?</a:t>
            </a:r>
          </a:p>
          <a:p>
            <a:r>
              <a:rPr lang="en-US"/>
              <a:t>Where can we obtain the word of God? </a:t>
            </a:r>
          </a:p>
          <a:p>
            <a:endParaRPr lang="en-US"/>
          </a:p>
        </p:txBody>
      </p:sp>
      <p:sp>
        <p:nvSpPr>
          <p:cNvPr id="3" name="Title 2"/>
          <p:cNvSpPr>
            <a:spLocks noGrp="1"/>
          </p:cNvSpPr>
          <p:nvPr>
            <p:ph type="title"/>
          </p:nvPr>
        </p:nvSpPr>
        <p:spPr/>
        <p:txBody>
          <a:bodyPr/>
          <a:lstStyle/>
          <a:p>
            <a:r>
              <a:rPr lang="en-US"/>
              <a:t>The Word of God</a:t>
            </a:r>
          </a:p>
        </p:txBody>
      </p:sp>
    </p:spTree>
    <p:extLst>
      <p:ext uri="{BB962C8B-B14F-4D97-AF65-F5344CB8AC3E}">
        <p14:creationId xmlns:p14="http://schemas.microsoft.com/office/powerpoint/2010/main" val="4003006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In what ways is the iron rod like the word of God?</a:t>
            </a:r>
          </a:p>
          <a:p>
            <a:r>
              <a:rPr lang="en-US"/>
              <a:t>Where can we obtain the word of God? </a:t>
            </a:r>
          </a:p>
          <a:p>
            <a:r>
              <a:rPr lang="en-US"/>
              <a:t>What can we do to hearken and hold fast to the word of God?</a:t>
            </a:r>
          </a:p>
          <a:p>
            <a:endParaRPr lang="en-US"/>
          </a:p>
        </p:txBody>
      </p:sp>
      <p:sp>
        <p:nvSpPr>
          <p:cNvPr id="3" name="Title 2"/>
          <p:cNvSpPr>
            <a:spLocks noGrp="1"/>
          </p:cNvSpPr>
          <p:nvPr>
            <p:ph type="title"/>
          </p:nvPr>
        </p:nvSpPr>
        <p:spPr/>
        <p:txBody>
          <a:bodyPr/>
          <a:lstStyle/>
          <a:p>
            <a:r>
              <a:rPr lang="en-US"/>
              <a:t>The Word of God</a:t>
            </a:r>
          </a:p>
        </p:txBody>
      </p:sp>
    </p:spTree>
    <p:extLst>
      <p:ext uri="{BB962C8B-B14F-4D97-AF65-F5344CB8AC3E}">
        <p14:creationId xmlns:p14="http://schemas.microsoft.com/office/powerpoint/2010/main" val="392281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In what ways is the iron rod like the word of God?</a:t>
            </a:r>
          </a:p>
          <a:p>
            <a:r>
              <a:rPr lang="en-US"/>
              <a:t>Where can we obtain the word of God? </a:t>
            </a:r>
          </a:p>
          <a:p>
            <a:r>
              <a:rPr lang="en-US"/>
              <a:t>What can we do to hearken and hold fast to the word of God?</a:t>
            </a:r>
          </a:p>
          <a:p>
            <a:r>
              <a:rPr lang="en-US"/>
              <a:t>How has studying and following the word of God strengthened you against Satan’s attacks? </a:t>
            </a:r>
          </a:p>
        </p:txBody>
      </p:sp>
      <p:sp>
        <p:nvSpPr>
          <p:cNvPr id="3" name="Title 2"/>
          <p:cNvSpPr>
            <a:spLocks noGrp="1"/>
          </p:cNvSpPr>
          <p:nvPr>
            <p:ph type="title"/>
          </p:nvPr>
        </p:nvSpPr>
        <p:spPr/>
        <p:txBody>
          <a:bodyPr/>
          <a:lstStyle/>
          <a:p>
            <a:r>
              <a:rPr lang="en-US"/>
              <a:t>The Word of God</a:t>
            </a:r>
          </a:p>
        </p:txBody>
      </p:sp>
    </p:spTree>
    <p:extLst>
      <p:ext uri="{BB962C8B-B14F-4D97-AF65-F5344CB8AC3E}">
        <p14:creationId xmlns:p14="http://schemas.microsoft.com/office/powerpoint/2010/main" val="454339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Nephi</a:t>
            </a:r>
          </a:p>
        </p:txBody>
      </p:sp>
      <p:sp>
        <p:nvSpPr>
          <p:cNvPr id="2" name="Content Placeholder 1"/>
          <p:cNvSpPr>
            <a:spLocks noGrp="1"/>
          </p:cNvSpPr>
          <p:nvPr>
            <p:ph sz="quarter" idx="4"/>
          </p:nvPr>
        </p:nvSpPr>
        <p:spPr/>
        <p:txBody>
          <a:bodyPr/>
          <a:lstStyle/>
          <a:p>
            <a:r>
              <a:rPr lang="en-US" i="0"/>
              <a:t>Read 1 Nephi 15:1–2, looking for what Nephi encountered when he returned to his father’s tent.</a:t>
            </a:r>
          </a:p>
        </p:txBody>
      </p:sp>
      <p:pic>
        <p:nvPicPr>
          <p:cNvPr id="5" name="Picture Placeholder 4"/>
          <p:cNvPicPr>
            <a:picLocks noGrp="1" noChangeAspect="1"/>
          </p:cNvPicPr>
          <p:nvPr>
            <p:ph type="pic" sz="quarter" idx="10"/>
          </p:nvPr>
        </p:nvPicPr>
        <p:blipFill>
          <a:blip r:embed="rId2"/>
          <a:srcRect l="21733" r="21733"/>
          <a:stretch>
            <a:fillRect/>
          </a:stretch>
        </p:blipFill>
        <p:spPr/>
      </p:pic>
    </p:spTree>
    <p:extLst>
      <p:ext uri="{BB962C8B-B14F-4D97-AF65-F5344CB8AC3E}">
        <p14:creationId xmlns:p14="http://schemas.microsoft.com/office/powerpoint/2010/main" val="3549326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Nephi told his brethren that the river their father saw in his vision represented an awful hell prepared for the wicked, separating them from God and His people. </a:t>
            </a:r>
          </a:p>
        </p:txBody>
      </p:sp>
      <p:sp>
        <p:nvSpPr>
          <p:cNvPr id="3" name="Title 2"/>
          <p:cNvSpPr>
            <a:spLocks noGrp="1"/>
          </p:cNvSpPr>
          <p:nvPr>
            <p:ph type="title"/>
          </p:nvPr>
        </p:nvSpPr>
        <p:spPr/>
        <p:txBody>
          <a:bodyPr/>
          <a:lstStyle/>
          <a:p>
            <a:r>
              <a:rPr lang="en-US"/>
              <a:t>1 Nephi 15:26–36</a:t>
            </a:r>
          </a:p>
        </p:txBody>
      </p:sp>
    </p:spTree>
    <p:extLst>
      <p:ext uri="{BB962C8B-B14F-4D97-AF65-F5344CB8AC3E}">
        <p14:creationId xmlns:p14="http://schemas.microsoft.com/office/powerpoint/2010/main" val="2835071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Nephi told his brethren that the river their father saw in his vision represented an awful hell prepared for the wicked, separating them from God and His people. </a:t>
            </a:r>
          </a:p>
          <a:p>
            <a:r>
              <a:rPr lang="en-US"/>
              <a:t>1 Nephi 15:26–36 teaches that </a:t>
            </a:r>
            <a:r>
              <a:rPr lang="en-US" b="1"/>
              <a:t>no unclean thing can enter the presence of God. </a:t>
            </a:r>
          </a:p>
        </p:txBody>
      </p:sp>
      <p:sp>
        <p:nvSpPr>
          <p:cNvPr id="3" name="Title 2"/>
          <p:cNvSpPr>
            <a:spLocks noGrp="1"/>
          </p:cNvSpPr>
          <p:nvPr>
            <p:ph type="title"/>
          </p:nvPr>
        </p:nvSpPr>
        <p:spPr/>
        <p:txBody>
          <a:bodyPr/>
          <a:lstStyle/>
          <a:p>
            <a:r>
              <a:rPr lang="en-US"/>
              <a:t>1 Nephi 15:26–36</a:t>
            </a:r>
          </a:p>
        </p:txBody>
      </p:sp>
    </p:spTree>
    <p:extLst>
      <p:ext uri="{BB962C8B-B14F-4D97-AF65-F5344CB8AC3E}">
        <p14:creationId xmlns:p14="http://schemas.microsoft.com/office/powerpoint/2010/main" val="939109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056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Nephi</a:t>
            </a:r>
          </a:p>
        </p:txBody>
      </p:sp>
      <p:sp>
        <p:nvSpPr>
          <p:cNvPr id="2" name="Content Placeholder 1"/>
          <p:cNvSpPr>
            <a:spLocks noGrp="1"/>
          </p:cNvSpPr>
          <p:nvPr>
            <p:ph sz="quarter" idx="4"/>
          </p:nvPr>
        </p:nvSpPr>
        <p:spPr/>
        <p:txBody>
          <a:bodyPr/>
          <a:lstStyle/>
          <a:p>
            <a:r>
              <a:rPr lang="en-US" i="0"/>
              <a:t>Read 1 Nephi 15:1–2, looking for what Nephi encountered when he returned to his father’s tent.</a:t>
            </a:r>
          </a:p>
          <a:p>
            <a:r>
              <a:rPr lang="en-US" i="0"/>
              <a:t>What were Nephi’s brethren disputing about?</a:t>
            </a:r>
          </a:p>
          <a:p>
            <a:endParaRPr lang="en-US"/>
          </a:p>
        </p:txBody>
      </p:sp>
      <p:pic>
        <p:nvPicPr>
          <p:cNvPr id="5" name="Picture Placeholder 4"/>
          <p:cNvPicPr>
            <a:picLocks noGrp="1" noChangeAspect="1"/>
          </p:cNvPicPr>
          <p:nvPr>
            <p:ph type="pic" sz="quarter" idx="10"/>
          </p:nvPr>
        </p:nvPicPr>
        <p:blipFill>
          <a:blip r:embed="rId2"/>
          <a:srcRect l="21733" r="21733"/>
          <a:stretch>
            <a:fillRect/>
          </a:stretch>
        </p:blipFill>
        <p:spPr/>
      </p:pic>
    </p:spTree>
    <p:extLst>
      <p:ext uri="{BB962C8B-B14F-4D97-AF65-F5344CB8AC3E}">
        <p14:creationId xmlns:p14="http://schemas.microsoft.com/office/powerpoint/2010/main" val="1279072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Read 1 Nephi 15:3, looking for why Nephi’s brethren were struggling to understand the things Lehi had taught them. </a:t>
            </a:r>
          </a:p>
          <a:p>
            <a:endParaRPr lang="en-US"/>
          </a:p>
        </p:txBody>
      </p:sp>
      <p:sp>
        <p:nvSpPr>
          <p:cNvPr id="3" name="Title 2"/>
          <p:cNvSpPr>
            <a:spLocks noGrp="1"/>
          </p:cNvSpPr>
          <p:nvPr>
            <p:ph type="title"/>
          </p:nvPr>
        </p:nvSpPr>
        <p:spPr/>
        <p:txBody>
          <a:bodyPr/>
          <a:lstStyle/>
          <a:p>
            <a:r>
              <a:rPr lang="en-US"/>
              <a:t>Struggling to Understand</a:t>
            </a:r>
          </a:p>
        </p:txBody>
      </p:sp>
    </p:spTree>
    <p:extLst>
      <p:ext uri="{BB962C8B-B14F-4D97-AF65-F5344CB8AC3E}">
        <p14:creationId xmlns:p14="http://schemas.microsoft.com/office/powerpoint/2010/main" val="1247430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Read 1 Nephi 15:3, looking for why Nephi’s brethren were struggling to understand the things Lehi had taught them. </a:t>
            </a:r>
          </a:p>
          <a:p>
            <a:r>
              <a:rPr lang="en-US"/>
              <a:t>What principle can we learn from verse 3 about what can prevent us from understanding spiritual truth?</a:t>
            </a:r>
          </a:p>
          <a:p>
            <a:endParaRPr lang="en-US"/>
          </a:p>
        </p:txBody>
      </p:sp>
      <p:sp>
        <p:nvSpPr>
          <p:cNvPr id="3" name="Title 2"/>
          <p:cNvSpPr>
            <a:spLocks noGrp="1"/>
          </p:cNvSpPr>
          <p:nvPr>
            <p:ph type="title"/>
          </p:nvPr>
        </p:nvSpPr>
        <p:spPr/>
        <p:txBody>
          <a:bodyPr/>
          <a:lstStyle/>
          <a:p>
            <a:r>
              <a:rPr lang="en-US"/>
              <a:t>Struggling to Understand</a:t>
            </a:r>
          </a:p>
        </p:txBody>
      </p:sp>
    </p:spTree>
    <p:extLst>
      <p:ext uri="{BB962C8B-B14F-4D97-AF65-F5344CB8AC3E}">
        <p14:creationId xmlns:p14="http://schemas.microsoft.com/office/powerpoint/2010/main" val="168626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Read 1 Nephi 15:3, looking for why Nephi’s brethren were struggling to understand the things Lehi had taught them. </a:t>
            </a:r>
          </a:p>
          <a:p>
            <a:r>
              <a:rPr lang="en-US"/>
              <a:t>What principle can we learn from verse 3 about what can prevent us from understanding spiritual truth?</a:t>
            </a:r>
          </a:p>
          <a:p>
            <a:r>
              <a:rPr lang="en-US" b="1"/>
              <a:t>If we harden our hearts and do not look to the Lord, then we will struggle to understand spiritual truth.</a:t>
            </a:r>
          </a:p>
        </p:txBody>
      </p:sp>
      <p:sp>
        <p:nvSpPr>
          <p:cNvPr id="3" name="Title 2"/>
          <p:cNvSpPr>
            <a:spLocks noGrp="1"/>
          </p:cNvSpPr>
          <p:nvPr>
            <p:ph type="title"/>
          </p:nvPr>
        </p:nvSpPr>
        <p:spPr/>
        <p:txBody>
          <a:bodyPr/>
          <a:lstStyle/>
          <a:p>
            <a:r>
              <a:rPr lang="en-US"/>
              <a:t>Struggling to Understand</a:t>
            </a:r>
          </a:p>
        </p:txBody>
      </p:sp>
    </p:spTree>
    <p:extLst>
      <p:ext uri="{BB962C8B-B14F-4D97-AF65-F5344CB8AC3E}">
        <p14:creationId xmlns:p14="http://schemas.microsoft.com/office/powerpoint/2010/main" val="1146478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In our day, where might individuals who are struggling to understand spiritual truth choose to turn rather than looking to the Lord?</a:t>
            </a:r>
          </a:p>
        </p:txBody>
      </p:sp>
      <p:sp>
        <p:nvSpPr>
          <p:cNvPr id="3" name="Title 2"/>
          <p:cNvSpPr>
            <a:spLocks noGrp="1"/>
          </p:cNvSpPr>
          <p:nvPr>
            <p:ph type="title"/>
          </p:nvPr>
        </p:nvSpPr>
        <p:spPr/>
        <p:txBody>
          <a:bodyPr/>
          <a:lstStyle/>
          <a:p>
            <a:r>
              <a:rPr lang="en-US"/>
              <a:t>Where to Turn</a:t>
            </a:r>
          </a:p>
        </p:txBody>
      </p:sp>
    </p:spTree>
    <p:extLst>
      <p:ext uri="{BB962C8B-B14F-4D97-AF65-F5344CB8AC3E}">
        <p14:creationId xmlns:p14="http://schemas.microsoft.com/office/powerpoint/2010/main" val="390545034"/>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8C6B74-9BEF-4439-925D-C14826DC5EAC}">
  <ds:schemaRefs>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purl.org/dc/terms/"/>
    <ds:schemaRef ds:uri="a51ac170-4e69-43ea-bbd4-5a9e3eb386dc"/>
    <ds:schemaRef ds:uri="http://purl.org/dc/dcmitype/"/>
    <ds:schemaRef ds:uri="b764eb9d-49e1-4eb4-965b-0d99005b74c0"/>
    <ds:schemaRef ds:uri="http://www.w3.org/XML/1998/namespace"/>
    <ds:schemaRef ds:uri="http://schemas.openxmlformats.org/package/2006/metadata/core-properties"/>
  </ds:schemaRefs>
</ds:datastoreItem>
</file>

<file path=customXml/itemProps2.xml><?xml version="1.0" encoding="utf-8"?>
<ds:datastoreItem xmlns:ds="http://schemas.openxmlformats.org/officeDocument/2006/customXml" ds:itemID="{3BB75A0F-0ACA-459B-8289-9B8B0EE750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80F822D-6354-4508-9A7A-EAEC4AF56F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TotalTime>
  <Words>1655</Words>
  <Application>Microsoft Office PowerPoint</Application>
  <PresentationFormat>On-screen Show (4:3)</PresentationFormat>
  <Paragraphs>113</Paragraphs>
  <Slides>42</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42</vt:i4>
      </vt:variant>
    </vt:vector>
  </HeadingPairs>
  <TitlesOfParts>
    <vt:vector size="51" baseType="lpstr">
      <vt:lpstr>Arial</vt:lpstr>
      <vt:lpstr>Calibri</vt:lpstr>
      <vt:lpstr>Helam Slab ldsLat Light</vt:lpstr>
      <vt:lpstr>Open Sans</vt:lpstr>
      <vt:lpstr>Old Testament</vt:lpstr>
      <vt:lpstr>1_Old Testament</vt:lpstr>
      <vt:lpstr>2_Old Testament</vt:lpstr>
      <vt:lpstr>3_Old Testament</vt:lpstr>
      <vt:lpstr>4_Old Testament</vt:lpstr>
      <vt:lpstr>1 Nephi 15</vt:lpstr>
      <vt:lpstr>Devotional</vt:lpstr>
      <vt:lpstr>A Scenario</vt:lpstr>
      <vt:lpstr>Nephi</vt:lpstr>
      <vt:lpstr>Nephi</vt:lpstr>
      <vt:lpstr>Struggling to Understand</vt:lpstr>
      <vt:lpstr>Struggling to Understand</vt:lpstr>
      <vt:lpstr>Struggling to Understand</vt:lpstr>
      <vt:lpstr>Where to Turn</vt:lpstr>
      <vt:lpstr>Where to Turn</vt:lpstr>
      <vt:lpstr>1 Nephi 15:4–7</vt:lpstr>
      <vt:lpstr>Nephi’s Question</vt:lpstr>
      <vt:lpstr>Nephi’s Question</vt:lpstr>
      <vt:lpstr>Nephi’s Question</vt:lpstr>
      <vt:lpstr>How to Obtain Answers</vt:lpstr>
      <vt:lpstr>How to Obtain Answers</vt:lpstr>
      <vt:lpstr>How to Obtain Answers</vt:lpstr>
      <vt:lpstr>Helping Your Friend</vt:lpstr>
      <vt:lpstr>Ask in Faith</vt:lpstr>
      <vt:lpstr>1 Nephi 15:12–20</vt:lpstr>
      <vt:lpstr>1 Nephi 15:12–20</vt:lpstr>
      <vt:lpstr>1 Nephi 15:12–20</vt:lpstr>
      <vt:lpstr>Lehi’s Vision</vt:lpstr>
      <vt:lpstr>Another Question</vt:lpstr>
      <vt:lpstr>Another Question</vt:lpstr>
      <vt:lpstr>The Iron Rod</vt:lpstr>
      <vt:lpstr>The Iron Rod</vt:lpstr>
      <vt:lpstr>The Word of God</vt:lpstr>
      <vt:lpstr>The Word of God</vt:lpstr>
      <vt:lpstr>Blinded</vt:lpstr>
      <vt:lpstr>Blinded</vt:lpstr>
      <vt:lpstr>Blinded</vt:lpstr>
      <vt:lpstr>Blinded</vt:lpstr>
      <vt:lpstr>The Iron Rod</vt:lpstr>
      <vt:lpstr>The Iron Rod</vt:lpstr>
      <vt:lpstr>The Word of God</vt:lpstr>
      <vt:lpstr>The Word of God</vt:lpstr>
      <vt:lpstr>The Word of God</vt:lpstr>
      <vt:lpstr>The Word of God</vt:lpstr>
      <vt:lpstr>1 Nephi 15:26–36</vt:lpstr>
      <vt:lpstr>1 Nephi 15:26–36</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Nephi 15</dc:title>
  <dc:creator>Douglas Geilman</dc:creator>
  <cp:lastModifiedBy>Douglas Geilman</cp:lastModifiedBy>
  <cp:revision>3</cp:revision>
  <dcterms:modified xsi:type="dcterms:W3CDTF">2017-06-05T16:16:58Z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