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302" r:id="rId9"/>
    <p:sldId id="362" r:id="rId10"/>
    <p:sldId id="312" r:id="rId11"/>
    <p:sldId id="313" r:id="rId12"/>
    <p:sldId id="315" r:id="rId13"/>
    <p:sldId id="316" r:id="rId14"/>
    <p:sldId id="314" r:id="rId15"/>
    <p:sldId id="318" r:id="rId16"/>
    <p:sldId id="317" r:id="rId17"/>
    <p:sldId id="321" r:id="rId18"/>
    <p:sldId id="322" r:id="rId19"/>
    <p:sldId id="320" r:id="rId20"/>
    <p:sldId id="323" r:id="rId21"/>
    <p:sldId id="357" r:id="rId22"/>
    <p:sldId id="358" r:id="rId23"/>
    <p:sldId id="359" r:id="rId24"/>
    <p:sldId id="333" r:id="rId25"/>
    <p:sldId id="360" r:id="rId26"/>
    <p:sldId id="361" r:id="rId27"/>
    <p:sldId id="334" r:id="rId28"/>
    <p:sldId id="337" r:id="rId29"/>
    <p:sldId id="339" r:id="rId30"/>
    <p:sldId id="336" r:id="rId31"/>
    <p:sldId id="338" r:id="rId32"/>
    <p:sldId id="341" r:id="rId33"/>
    <p:sldId id="340" r:id="rId34"/>
    <p:sldId id="343" r:id="rId35"/>
    <p:sldId id="345" r:id="rId36"/>
    <p:sldId id="346" r:id="rId37"/>
    <p:sldId id="348" r:id="rId38"/>
    <p:sldId id="349" r:id="rId39"/>
    <p:sldId id="347" r:id="rId40"/>
    <p:sldId id="350" r:id="rId41"/>
    <p:sldId id="352" r:id="rId42"/>
    <p:sldId id="351" r:id="rId43"/>
    <p:sldId id="354" r:id="rId44"/>
    <p:sldId id="356" r:id="rId45"/>
    <p:sldId id="31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6DD4E-AEC6-5748-809A-536CA2000B38}" type="datetimeFigureOut">
              <a:rPr lang="en-US" smtClean="0"/>
              <a:t>6/5/2017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AFAEB-87D4-EA4A-83C5-FC97C07A8B04}" type="slidenum">
              <a:rPr lang="en-US" smtClean="0"/>
              <a:t>‹#›</a:t>
            </a:fld>
            <a:endParaRPr lang="en-US"/>
          </a:p>
        </p:txBody>
      </p:sp>
    </p:spTree>
    <p:extLst>
      <p:ext uri="{BB962C8B-B14F-4D97-AF65-F5344CB8AC3E}">
        <p14:creationId xmlns:p14="http://schemas.microsoft.com/office/powerpoint/2010/main" val="1162656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31790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Nephi 17</a:t>
            </a:r>
          </a:p>
        </p:txBody>
      </p:sp>
      <p:sp>
        <p:nvSpPr>
          <p:cNvPr id="3" name="Text Placeholder 2"/>
          <p:cNvSpPr>
            <a:spLocks noGrp="1"/>
          </p:cNvSpPr>
          <p:nvPr>
            <p:ph type="body" sz="quarter" idx="11"/>
          </p:nvPr>
        </p:nvSpPr>
        <p:spPr/>
        <p:txBody>
          <a:bodyPr/>
          <a:lstStyle/>
          <a:p>
            <a:r>
              <a:rPr lang="en-US" dirty="0"/>
              <a:t>Lesson 18</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traveling in the wilderness for eight years, Lehi’s family arrived at a place they called Bountiful, which was near the sea.</a:t>
            </a:r>
          </a:p>
          <a:p>
            <a:endParaRPr lang="en-US" dirty="0"/>
          </a:p>
        </p:txBody>
      </p:sp>
      <p:sp>
        <p:nvSpPr>
          <p:cNvPr id="3" name="Title 2"/>
          <p:cNvSpPr>
            <a:spLocks noGrp="1"/>
          </p:cNvSpPr>
          <p:nvPr>
            <p:ph type="title"/>
          </p:nvPr>
        </p:nvSpPr>
        <p:spPr/>
        <p:txBody>
          <a:bodyPr/>
          <a:lstStyle/>
          <a:p>
            <a:r>
              <a:rPr lang="en-US" dirty="0"/>
              <a:t>Bountiful</a:t>
            </a:r>
          </a:p>
        </p:txBody>
      </p:sp>
    </p:spTree>
    <p:extLst>
      <p:ext uri="{BB962C8B-B14F-4D97-AF65-F5344CB8AC3E}">
        <p14:creationId xmlns:p14="http://schemas.microsoft.com/office/powerpoint/2010/main" val="289938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traveling in the wilderness for eight years, Lehi’s family arrived at a place they called Bountiful, which was near the sea.</a:t>
            </a:r>
          </a:p>
          <a:p>
            <a:r>
              <a:rPr lang="en-US" dirty="0"/>
              <a:t>Read 1 Nephi 17:7–8, looking for what the Lord commanded Nephi to do.</a:t>
            </a:r>
          </a:p>
          <a:p>
            <a:endParaRPr lang="en-US" dirty="0"/>
          </a:p>
        </p:txBody>
      </p:sp>
      <p:sp>
        <p:nvSpPr>
          <p:cNvPr id="3" name="Title 2"/>
          <p:cNvSpPr>
            <a:spLocks noGrp="1"/>
          </p:cNvSpPr>
          <p:nvPr>
            <p:ph type="title"/>
          </p:nvPr>
        </p:nvSpPr>
        <p:spPr/>
        <p:txBody>
          <a:bodyPr/>
          <a:lstStyle/>
          <a:p>
            <a:r>
              <a:rPr lang="en-US" dirty="0"/>
              <a:t>Bountiful</a:t>
            </a:r>
          </a:p>
        </p:txBody>
      </p:sp>
    </p:spTree>
    <p:extLst>
      <p:ext uri="{BB962C8B-B14F-4D97-AF65-F5344CB8AC3E}">
        <p14:creationId xmlns:p14="http://schemas.microsoft.com/office/powerpoint/2010/main" val="261168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traveling in the wilderness for eight years, Lehi’s family arrived at a place they called Bountiful, which was near the sea.</a:t>
            </a:r>
          </a:p>
          <a:p>
            <a:r>
              <a:rPr lang="en-US" dirty="0"/>
              <a:t>Read 1 Nephi 17:7–8, looking for what the Lord commanded Nephi to do.</a:t>
            </a:r>
          </a:p>
          <a:p>
            <a:r>
              <a:rPr lang="en-US" dirty="0"/>
              <a:t>Why might building a ship have been difficult for Nephi?</a:t>
            </a:r>
          </a:p>
          <a:p>
            <a:endParaRPr lang="en-US" dirty="0"/>
          </a:p>
        </p:txBody>
      </p:sp>
      <p:sp>
        <p:nvSpPr>
          <p:cNvPr id="3" name="Title 2"/>
          <p:cNvSpPr>
            <a:spLocks noGrp="1"/>
          </p:cNvSpPr>
          <p:nvPr>
            <p:ph type="title"/>
          </p:nvPr>
        </p:nvSpPr>
        <p:spPr/>
        <p:txBody>
          <a:bodyPr/>
          <a:lstStyle/>
          <a:p>
            <a:r>
              <a:rPr lang="en-US" dirty="0"/>
              <a:t>Bountiful</a:t>
            </a:r>
          </a:p>
        </p:txBody>
      </p:sp>
    </p:spTree>
    <p:extLst>
      <p:ext uri="{BB962C8B-B14F-4D97-AF65-F5344CB8AC3E}">
        <p14:creationId xmlns:p14="http://schemas.microsoft.com/office/powerpoint/2010/main" val="1162095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David A. Bednar</a:t>
            </a:r>
          </a:p>
        </p:txBody>
      </p:sp>
      <p:sp>
        <p:nvSpPr>
          <p:cNvPr id="3" name="Content Placeholder 2"/>
          <p:cNvSpPr>
            <a:spLocks noGrp="1"/>
          </p:cNvSpPr>
          <p:nvPr>
            <p:ph sz="quarter" idx="4"/>
          </p:nvPr>
        </p:nvSpPr>
        <p:spPr/>
        <p:txBody>
          <a:bodyPr/>
          <a:lstStyle/>
          <a:p>
            <a:pPr marL="0" indent="0">
              <a:buNone/>
            </a:pPr>
            <a:r>
              <a:rPr lang="en-US" dirty="0"/>
              <a:t>“Nephi was not a sailor. He had been reared in Jerusalem, an inland city, rather than along the borders of the Mediterranean Sea. It seems unlikely that he knew much about or had experience with the tools and skills necessary to build a ship. He may not have ever previously seen an oceangoing vessel. In essence, then, Nephi was commanded and instructed to build something he had never built before” (David A. Bednar, “Learning to Love Learning,” </a:t>
            </a:r>
            <a:r>
              <a:rPr lang="en-US" i="0" dirty="0"/>
              <a:t>Ensign</a:t>
            </a:r>
            <a:r>
              <a:rPr lang="en-US" dirty="0"/>
              <a:t>, Feb. 2010, 28).</a:t>
            </a:r>
          </a:p>
        </p:txBody>
      </p:sp>
      <p:pic>
        <p:nvPicPr>
          <p:cNvPr id="5" name="Picture Placeholder 4"/>
          <p:cNvPicPr>
            <a:picLocks noGrp="1" noChangeAspect="1"/>
          </p:cNvPicPr>
          <p:nvPr>
            <p:ph type="pic" sz="quarter" idx="10"/>
          </p:nvPr>
        </p:nvPicPr>
        <p:blipFill>
          <a:blip r:embed="rId2"/>
          <a:srcRect t="79" b="79"/>
          <a:stretch>
            <a:fillRect/>
          </a:stretch>
        </p:blipFill>
        <p:spPr/>
      </p:pic>
    </p:spTree>
    <p:extLst>
      <p:ext uri="{BB962C8B-B14F-4D97-AF65-F5344CB8AC3E}">
        <p14:creationId xmlns:p14="http://schemas.microsoft.com/office/powerpoint/2010/main" val="3844469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17:9–11, 15–16. What impresses you about Nephi’s response?</a:t>
            </a:r>
          </a:p>
        </p:txBody>
      </p:sp>
      <p:sp>
        <p:nvSpPr>
          <p:cNvPr id="3" name="Title 2"/>
          <p:cNvSpPr>
            <a:spLocks noGrp="1"/>
          </p:cNvSpPr>
          <p:nvPr>
            <p:ph type="title"/>
          </p:nvPr>
        </p:nvSpPr>
        <p:spPr/>
        <p:txBody>
          <a:bodyPr/>
          <a:lstStyle/>
          <a:p>
            <a:r>
              <a:rPr lang="en-US" dirty="0"/>
              <a:t>Different Attitudes</a:t>
            </a:r>
          </a:p>
        </p:txBody>
      </p:sp>
    </p:spTree>
    <p:extLst>
      <p:ext uri="{BB962C8B-B14F-4D97-AF65-F5344CB8AC3E}">
        <p14:creationId xmlns:p14="http://schemas.microsoft.com/office/powerpoint/2010/main" val="136085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17:9–11, 15–16. What impresses you about Nephi’s response?</a:t>
            </a:r>
          </a:p>
          <a:p>
            <a:pPr fontAlgn="base"/>
            <a:r>
              <a:rPr lang="en-US" dirty="0"/>
              <a:t>Read 1 Nephi 17:17–21. How would you describe Laman and Lemuel’s attitude?</a:t>
            </a:r>
          </a:p>
        </p:txBody>
      </p:sp>
      <p:sp>
        <p:nvSpPr>
          <p:cNvPr id="3" name="Title 2"/>
          <p:cNvSpPr>
            <a:spLocks noGrp="1"/>
          </p:cNvSpPr>
          <p:nvPr>
            <p:ph type="title"/>
          </p:nvPr>
        </p:nvSpPr>
        <p:spPr/>
        <p:txBody>
          <a:bodyPr/>
          <a:lstStyle/>
          <a:p>
            <a:r>
              <a:rPr lang="en-US" dirty="0"/>
              <a:t>Different Attitudes</a:t>
            </a:r>
          </a:p>
        </p:txBody>
      </p:sp>
    </p:spTree>
    <p:extLst>
      <p:ext uri="{BB962C8B-B14F-4D97-AF65-F5344CB8AC3E}">
        <p14:creationId xmlns:p14="http://schemas.microsoft.com/office/powerpoint/2010/main" val="81607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17:9–11, 15–16. What impresses you about Nephi’s response?</a:t>
            </a:r>
          </a:p>
          <a:p>
            <a:pPr fontAlgn="base"/>
            <a:r>
              <a:rPr lang="en-US" dirty="0"/>
              <a:t>Read 1 Nephi 17:17–21. How would you describe Laman and Lemuel’s attitude?</a:t>
            </a:r>
          </a:p>
          <a:p>
            <a:pPr fontAlgn="base"/>
            <a:r>
              <a:rPr lang="en-US" dirty="0"/>
              <a:t>When have you seen others respond as Nephi did to commandments that were challenging for them to obey?</a:t>
            </a:r>
          </a:p>
          <a:p>
            <a:endParaRPr lang="en-US" dirty="0"/>
          </a:p>
        </p:txBody>
      </p:sp>
      <p:sp>
        <p:nvSpPr>
          <p:cNvPr id="3" name="Title 2"/>
          <p:cNvSpPr>
            <a:spLocks noGrp="1"/>
          </p:cNvSpPr>
          <p:nvPr>
            <p:ph type="title"/>
          </p:nvPr>
        </p:nvSpPr>
        <p:spPr/>
        <p:txBody>
          <a:bodyPr/>
          <a:lstStyle/>
          <a:p>
            <a:r>
              <a:rPr lang="en-US" dirty="0"/>
              <a:t>Different Attitudes</a:t>
            </a:r>
          </a:p>
        </p:txBody>
      </p:sp>
    </p:spTree>
    <p:extLst>
      <p:ext uri="{BB962C8B-B14F-4D97-AF65-F5344CB8AC3E}">
        <p14:creationId xmlns:p14="http://schemas.microsoft.com/office/powerpoint/2010/main" val="56519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Nephi’s expression of faith in 1 Nephi 17:50.</a:t>
            </a:r>
          </a:p>
          <a:p>
            <a:endParaRPr lang="en-US" dirty="0"/>
          </a:p>
        </p:txBody>
      </p:sp>
      <p:sp>
        <p:nvSpPr>
          <p:cNvPr id="3" name="Title 2"/>
          <p:cNvSpPr>
            <a:spLocks noGrp="1"/>
          </p:cNvSpPr>
          <p:nvPr>
            <p:ph type="title"/>
          </p:nvPr>
        </p:nvSpPr>
        <p:spPr/>
        <p:txBody>
          <a:bodyPr/>
          <a:lstStyle/>
          <a:p>
            <a:r>
              <a:rPr lang="en-US" dirty="0"/>
              <a:t>Nephi’s Faith</a:t>
            </a:r>
          </a:p>
        </p:txBody>
      </p:sp>
    </p:spTree>
    <p:extLst>
      <p:ext uri="{BB962C8B-B14F-4D97-AF65-F5344CB8AC3E}">
        <p14:creationId xmlns:p14="http://schemas.microsoft.com/office/powerpoint/2010/main" val="64485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Nephi’s expression of faith in 1 Nephi 17:50.</a:t>
            </a:r>
          </a:p>
          <a:p>
            <a:r>
              <a:rPr lang="en-US" dirty="0"/>
              <a:t>Read 1 Nephi 17:51, adding your name after the word </a:t>
            </a:r>
            <a:r>
              <a:rPr lang="en-US" i="1" dirty="0"/>
              <a:t>me</a:t>
            </a:r>
            <a:r>
              <a:rPr lang="en-US" dirty="0"/>
              <a:t> and replacing the phrase “build a ship” with the commandment you thought of at the beginning of class that may be difficult for you to obey.</a:t>
            </a:r>
          </a:p>
          <a:p>
            <a:endParaRPr lang="en-US" dirty="0"/>
          </a:p>
        </p:txBody>
      </p:sp>
      <p:sp>
        <p:nvSpPr>
          <p:cNvPr id="3" name="Title 2"/>
          <p:cNvSpPr>
            <a:spLocks noGrp="1"/>
          </p:cNvSpPr>
          <p:nvPr>
            <p:ph type="title"/>
          </p:nvPr>
        </p:nvSpPr>
        <p:spPr/>
        <p:txBody>
          <a:bodyPr/>
          <a:lstStyle/>
          <a:p>
            <a:r>
              <a:rPr lang="en-US" dirty="0"/>
              <a:t>Nephi’s Faith</a:t>
            </a:r>
          </a:p>
        </p:txBody>
      </p:sp>
    </p:spTree>
    <p:extLst>
      <p:ext uri="{BB962C8B-B14F-4D97-AF65-F5344CB8AC3E}">
        <p14:creationId xmlns:p14="http://schemas.microsoft.com/office/powerpoint/2010/main" val="1080355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Nephi’s expression of faith in 1 Nephi 17:50.</a:t>
            </a:r>
          </a:p>
          <a:p>
            <a:r>
              <a:rPr lang="en-US" dirty="0"/>
              <a:t>Read 1 Nephi 17:51, adding your name after the word </a:t>
            </a:r>
            <a:r>
              <a:rPr lang="en-US" i="1" dirty="0"/>
              <a:t>me</a:t>
            </a:r>
            <a:r>
              <a:rPr lang="en-US" dirty="0"/>
              <a:t> and replacing the phrase “build a ship” with the commandment you thought of at the beginning of class that may be difficult for you to obey.</a:t>
            </a:r>
          </a:p>
          <a:p>
            <a:r>
              <a:rPr lang="en-US" dirty="0"/>
              <a:t>How can you respond like Nephi rather than like Laman and Lemuel to commandments that may be difficult to obey?</a:t>
            </a:r>
          </a:p>
          <a:p>
            <a:endParaRPr lang="en-US" dirty="0"/>
          </a:p>
          <a:p>
            <a:endParaRPr lang="en-US" dirty="0"/>
          </a:p>
        </p:txBody>
      </p:sp>
      <p:sp>
        <p:nvSpPr>
          <p:cNvPr id="3" name="Title 2"/>
          <p:cNvSpPr>
            <a:spLocks noGrp="1"/>
          </p:cNvSpPr>
          <p:nvPr>
            <p:ph type="title"/>
          </p:nvPr>
        </p:nvSpPr>
        <p:spPr/>
        <p:txBody>
          <a:bodyPr/>
          <a:lstStyle/>
          <a:p>
            <a:r>
              <a:rPr lang="en-US" dirty="0"/>
              <a:t>Nephi’s Faith</a:t>
            </a:r>
          </a:p>
        </p:txBody>
      </p:sp>
    </p:spTree>
    <p:extLst>
      <p:ext uri="{BB962C8B-B14F-4D97-AF65-F5344CB8AC3E}">
        <p14:creationId xmlns:p14="http://schemas.microsoft.com/office/powerpoint/2010/main" val="567409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1 Nephi 17:20–22, Nephi’s brethren murmured because they had had to leave Jerusalem, claiming that the Israelites who were living there were “a righteous people” (verse 22), even though they had sought to kill Lehi (see 1 Nephi 1:19–20). Nephi responded by explaining why the ancient Israelites were able to conquer the land of Canaan, where Jerusalem is located, and why Jerusalem would be destroyed.</a:t>
            </a:r>
          </a:p>
        </p:txBody>
      </p:sp>
      <p:sp>
        <p:nvSpPr>
          <p:cNvPr id="3" name="Title 2"/>
          <p:cNvSpPr>
            <a:spLocks noGrp="1"/>
          </p:cNvSpPr>
          <p:nvPr>
            <p:ph type="title"/>
          </p:nvPr>
        </p:nvSpPr>
        <p:spPr/>
        <p:txBody>
          <a:bodyPr/>
          <a:lstStyle/>
          <a:p>
            <a:r>
              <a:rPr lang="en-US" dirty="0"/>
              <a:t>1 Nephi 17:20–22</a:t>
            </a:r>
          </a:p>
        </p:txBody>
      </p:sp>
    </p:spTree>
    <p:extLst>
      <p:ext uri="{BB962C8B-B14F-4D97-AF65-F5344CB8AC3E}">
        <p14:creationId xmlns:p14="http://schemas.microsoft.com/office/powerpoint/2010/main" val="237875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17:32–40, looking for what Nephi taught about why the ancient Israelites were able to conquer the land of Canaan after they were freed from bondage in Egypt.</a:t>
            </a:r>
          </a:p>
          <a:p>
            <a:endParaRPr lang="en-US" dirty="0"/>
          </a:p>
        </p:txBody>
      </p:sp>
      <p:sp>
        <p:nvSpPr>
          <p:cNvPr id="3" name="Title 2"/>
          <p:cNvSpPr>
            <a:spLocks noGrp="1"/>
          </p:cNvSpPr>
          <p:nvPr>
            <p:ph type="title"/>
          </p:nvPr>
        </p:nvSpPr>
        <p:spPr/>
        <p:txBody>
          <a:bodyPr/>
          <a:lstStyle/>
          <a:p>
            <a:r>
              <a:rPr lang="en-US" dirty="0"/>
              <a:t>The Ancient Israelites</a:t>
            </a:r>
          </a:p>
        </p:txBody>
      </p:sp>
    </p:spTree>
    <p:extLst>
      <p:ext uri="{BB962C8B-B14F-4D97-AF65-F5344CB8AC3E}">
        <p14:creationId xmlns:p14="http://schemas.microsoft.com/office/powerpoint/2010/main" val="73455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17:32–40, looking for what Nephi taught about why the ancient Israelites were able to conquer the land of Canaan after they were freed from bondage in Egypt.</a:t>
            </a:r>
          </a:p>
          <a:p>
            <a:r>
              <a:rPr lang="en-US" dirty="0"/>
              <a:t>According to verse 35, how does the Lord regard “all flesh,” or all people?</a:t>
            </a:r>
          </a:p>
          <a:p>
            <a:endParaRPr lang="en-US" dirty="0"/>
          </a:p>
        </p:txBody>
      </p:sp>
      <p:sp>
        <p:nvSpPr>
          <p:cNvPr id="3" name="Title 2"/>
          <p:cNvSpPr>
            <a:spLocks noGrp="1"/>
          </p:cNvSpPr>
          <p:nvPr>
            <p:ph type="title"/>
          </p:nvPr>
        </p:nvSpPr>
        <p:spPr/>
        <p:txBody>
          <a:bodyPr/>
          <a:lstStyle/>
          <a:p>
            <a:r>
              <a:rPr lang="en-US" dirty="0"/>
              <a:t>The Ancient Israelites</a:t>
            </a:r>
          </a:p>
        </p:txBody>
      </p:sp>
    </p:spTree>
    <p:extLst>
      <p:ext uri="{BB962C8B-B14F-4D97-AF65-F5344CB8AC3E}">
        <p14:creationId xmlns:p14="http://schemas.microsoft.com/office/powerpoint/2010/main" val="292393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17:32–40, looking for what Nephi taught about why the ancient Israelites were able to conquer the land of Canaan after they were freed from bondage in Egypt.</a:t>
            </a:r>
          </a:p>
          <a:p>
            <a:r>
              <a:rPr lang="en-US" dirty="0"/>
              <a:t>According to verse 35, how does the Lord regard “all flesh,” or all people?</a:t>
            </a:r>
          </a:p>
          <a:p>
            <a:r>
              <a:rPr lang="en-US" dirty="0"/>
              <a:t>The phrase “the Lord </a:t>
            </a:r>
            <a:r>
              <a:rPr lang="en-US" dirty="0" err="1"/>
              <a:t>esteemeth</a:t>
            </a:r>
            <a:r>
              <a:rPr lang="en-US" dirty="0"/>
              <a:t> all flesh in one” (1 Nephi 17:35) means that He loves, values, and desires to bless all people.</a:t>
            </a:r>
          </a:p>
        </p:txBody>
      </p:sp>
      <p:sp>
        <p:nvSpPr>
          <p:cNvPr id="3" name="Title 2"/>
          <p:cNvSpPr>
            <a:spLocks noGrp="1"/>
          </p:cNvSpPr>
          <p:nvPr>
            <p:ph type="title"/>
          </p:nvPr>
        </p:nvSpPr>
        <p:spPr/>
        <p:txBody>
          <a:bodyPr/>
          <a:lstStyle/>
          <a:p>
            <a:r>
              <a:rPr lang="en-US" dirty="0"/>
              <a:t>The Ancient Israelites</a:t>
            </a:r>
          </a:p>
        </p:txBody>
      </p:sp>
    </p:spTree>
    <p:extLst>
      <p:ext uri="{BB962C8B-B14F-4D97-AF65-F5344CB8AC3E}">
        <p14:creationId xmlns:p14="http://schemas.microsoft.com/office/powerpoint/2010/main" val="74848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phrase “he that is righteous is favored of God” (1 Nephi 17:35) does not mean that God treats His children unfairly. Rather, it means that those who are righteous—meaning those who choose to obey God’s commandments and make and keep covenants with Him—are able to receive certain blessings that are withheld from those who do not enter covenants with God and obey His commandments. </a:t>
            </a:r>
          </a:p>
        </p:txBody>
      </p:sp>
      <p:sp>
        <p:nvSpPr>
          <p:cNvPr id="3" name="Title 2"/>
          <p:cNvSpPr>
            <a:spLocks noGrp="1"/>
          </p:cNvSpPr>
          <p:nvPr>
            <p:ph type="title"/>
          </p:nvPr>
        </p:nvSpPr>
        <p:spPr/>
        <p:txBody>
          <a:bodyPr/>
          <a:lstStyle/>
          <a:p>
            <a:r>
              <a:rPr lang="en-US" dirty="0"/>
              <a:t>Favored of God</a:t>
            </a:r>
          </a:p>
        </p:txBody>
      </p:sp>
    </p:spTree>
    <p:extLst>
      <p:ext uri="{BB962C8B-B14F-4D97-AF65-F5344CB8AC3E}">
        <p14:creationId xmlns:p14="http://schemas.microsoft.com/office/powerpoint/2010/main" val="256169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Those who are righteous receive the Lord’s covenant blessings.</a:t>
            </a:r>
          </a:p>
          <a:p>
            <a:endParaRPr lang="en-US" dirty="0"/>
          </a:p>
        </p:txBody>
      </p:sp>
      <p:sp>
        <p:nvSpPr>
          <p:cNvPr id="3" name="Title 2"/>
          <p:cNvSpPr>
            <a:spLocks noGrp="1"/>
          </p:cNvSpPr>
          <p:nvPr>
            <p:ph type="title"/>
          </p:nvPr>
        </p:nvSpPr>
        <p:spPr/>
        <p:txBody>
          <a:bodyPr/>
          <a:lstStyle/>
          <a:p>
            <a:r>
              <a:rPr lang="en-US" dirty="0"/>
              <a:t>The Lord’s Covenant Blessings</a:t>
            </a:r>
          </a:p>
        </p:txBody>
      </p:sp>
    </p:spTree>
    <p:extLst>
      <p:ext uri="{BB962C8B-B14F-4D97-AF65-F5344CB8AC3E}">
        <p14:creationId xmlns:p14="http://schemas.microsoft.com/office/powerpoint/2010/main" val="968631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Those who are righteous receive the Lord’s covenant blessings.</a:t>
            </a:r>
          </a:p>
          <a:p>
            <a:r>
              <a:rPr lang="en-US" dirty="0"/>
              <a:t>What are some other examples of blessings we can receive only if we keep the covenants we have made with God?</a:t>
            </a:r>
          </a:p>
        </p:txBody>
      </p:sp>
      <p:sp>
        <p:nvSpPr>
          <p:cNvPr id="3" name="Title 2"/>
          <p:cNvSpPr>
            <a:spLocks noGrp="1"/>
          </p:cNvSpPr>
          <p:nvPr>
            <p:ph type="title"/>
          </p:nvPr>
        </p:nvSpPr>
        <p:spPr/>
        <p:txBody>
          <a:bodyPr/>
          <a:lstStyle/>
          <a:p>
            <a:r>
              <a:rPr lang="en-US" dirty="0"/>
              <a:t>The Lord’s Covenant Blessings</a:t>
            </a:r>
          </a:p>
        </p:txBody>
      </p:sp>
    </p:spTree>
    <p:extLst>
      <p:ext uri="{BB962C8B-B14F-4D97-AF65-F5344CB8AC3E}">
        <p14:creationId xmlns:p14="http://schemas.microsoft.com/office/powerpoint/2010/main" val="1886123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Nephi told his brethren that the ancient Israelites had hardened their hearts against the Lord and His prophets “from time to time” (1 Nephi 17:42). The people in Jerusalem eventually became so wicked that Lehi had needed to flee with his family into the wilderness. Nephi told Laman and Lemuel that they were like those in Jerusalem who had sought to kill Lehi.</a:t>
            </a:r>
          </a:p>
        </p:txBody>
      </p:sp>
      <p:sp>
        <p:nvSpPr>
          <p:cNvPr id="3" name="Title 2"/>
          <p:cNvSpPr>
            <a:spLocks noGrp="1"/>
          </p:cNvSpPr>
          <p:nvPr>
            <p:ph type="title"/>
          </p:nvPr>
        </p:nvSpPr>
        <p:spPr/>
        <p:txBody>
          <a:bodyPr/>
          <a:lstStyle/>
          <a:p>
            <a:r>
              <a:rPr lang="en-US" dirty="0"/>
              <a:t>1 Nephi 17:41–44</a:t>
            </a:r>
          </a:p>
        </p:txBody>
      </p:sp>
    </p:spTree>
    <p:extLst>
      <p:ext uri="{BB962C8B-B14F-4D97-AF65-F5344CB8AC3E}">
        <p14:creationId xmlns:p14="http://schemas.microsoft.com/office/powerpoint/2010/main" val="657125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17:45, looking for the effect Laman and Lemuel’s iniquities, or sins, had on them.</a:t>
            </a:r>
          </a:p>
          <a:p>
            <a:endParaRPr lang="en-US" dirty="0"/>
          </a:p>
        </p:txBody>
      </p:sp>
      <p:sp>
        <p:nvSpPr>
          <p:cNvPr id="3" name="Title 2"/>
          <p:cNvSpPr>
            <a:spLocks noGrp="1"/>
          </p:cNvSpPr>
          <p:nvPr>
            <p:ph type="title"/>
          </p:nvPr>
        </p:nvSpPr>
        <p:spPr/>
        <p:txBody>
          <a:bodyPr/>
          <a:lstStyle/>
          <a:p>
            <a:r>
              <a:rPr lang="en-US" dirty="0"/>
              <a:t>The Effect of Sins</a:t>
            </a:r>
          </a:p>
        </p:txBody>
      </p:sp>
    </p:spTree>
    <p:extLst>
      <p:ext uri="{BB962C8B-B14F-4D97-AF65-F5344CB8AC3E}">
        <p14:creationId xmlns:p14="http://schemas.microsoft.com/office/powerpoint/2010/main" val="3549277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 </a:t>
            </a:r>
          </a:p>
        </p:txBody>
      </p:sp>
      <p:sp>
        <p:nvSpPr>
          <p:cNvPr id="3" name="Content Placeholder 2"/>
          <p:cNvSpPr>
            <a:spLocks noGrp="1"/>
          </p:cNvSpPr>
          <p:nvPr>
            <p:ph sz="quarter" idx="4"/>
          </p:nvPr>
        </p:nvSpPr>
        <p:spPr/>
        <p:txBody>
          <a:bodyPr/>
          <a:lstStyle/>
          <a:p>
            <a:pPr marL="0" indent="0">
              <a:buNone/>
            </a:pPr>
            <a:r>
              <a:rPr lang="en-US" dirty="0"/>
              <a:t>“We hear the words of the Lord most often by a feeling. If we are humble and sensitive, the Lord will prompt us through our feelings” (Ezra Taft Benson, “Seek the Spirit of the Lord,” </a:t>
            </a:r>
            <a:r>
              <a:rPr lang="en-US" i="0" dirty="0"/>
              <a:t>Ensign</a:t>
            </a:r>
            <a:r>
              <a:rPr lang="en-US" dirty="0"/>
              <a:t>, Apr. 1988, 4).</a:t>
            </a:r>
          </a:p>
        </p:txBody>
      </p:sp>
      <p:pic>
        <p:nvPicPr>
          <p:cNvPr id="5" name="Picture Placeholder 4"/>
          <p:cNvPicPr>
            <a:picLocks noGrp="1" noChangeAspect="1"/>
          </p:cNvPicPr>
          <p:nvPr>
            <p:ph type="pic" sz="quarter" idx="10"/>
          </p:nvPr>
        </p:nvPicPr>
        <p:blipFill>
          <a:blip r:embed="rId2"/>
          <a:srcRect l="3742" r="3742"/>
          <a:stretch>
            <a:fillRect/>
          </a:stretch>
        </p:blipFill>
        <p:spPr/>
      </p:pic>
    </p:spTree>
    <p:extLst>
      <p:ext uri="{BB962C8B-B14F-4D97-AF65-F5344CB8AC3E}">
        <p14:creationId xmlns:p14="http://schemas.microsoft.com/office/powerpoint/2010/main" val="98349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a few of the Lord’s commandments that some people might feel are difficult to obey?</a:t>
            </a:r>
          </a:p>
          <a:p>
            <a:endParaRPr lang="en-US" dirty="0"/>
          </a:p>
        </p:txBody>
      </p:sp>
      <p:sp>
        <p:nvSpPr>
          <p:cNvPr id="3" name="Title 2"/>
          <p:cNvSpPr>
            <a:spLocks noGrp="1"/>
          </p:cNvSpPr>
          <p:nvPr>
            <p:ph type="title"/>
          </p:nvPr>
        </p:nvSpPr>
        <p:spPr/>
        <p:txBody>
          <a:bodyPr/>
          <a:lstStyle/>
          <a:p>
            <a:r>
              <a:rPr lang="en-US" dirty="0"/>
              <a:t>Commandments</a:t>
            </a:r>
          </a:p>
        </p:txBody>
      </p:sp>
    </p:spTree>
    <p:extLst>
      <p:ext uri="{BB962C8B-B14F-4D97-AF65-F5344CB8AC3E}">
        <p14:creationId xmlns:p14="http://schemas.microsoft.com/office/powerpoint/2010/main" val="1379482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President Benson, how do we often hear the words of the Lord?</a:t>
            </a:r>
          </a:p>
          <a:p>
            <a:endParaRPr lang="en-US" dirty="0"/>
          </a:p>
        </p:txBody>
      </p:sp>
      <p:sp>
        <p:nvSpPr>
          <p:cNvPr id="3" name="Title 2"/>
          <p:cNvSpPr>
            <a:spLocks noGrp="1"/>
          </p:cNvSpPr>
          <p:nvPr>
            <p:ph type="title"/>
          </p:nvPr>
        </p:nvSpPr>
        <p:spPr/>
        <p:txBody>
          <a:bodyPr/>
          <a:lstStyle/>
          <a:p>
            <a:r>
              <a:rPr lang="en-US" dirty="0"/>
              <a:t>Hear the Words of the Lord</a:t>
            </a:r>
          </a:p>
        </p:txBody>
      </p:sp>
    </p:spTree>
    <p:extLst>
      <p:ext uri="{BB962C8B-B14F-4D97-AF65-F5344CB8AC3E}">
        <p14:creationId xmlns:p14="http://schemas.microsoft.com/office/powerpoint/2010/main" val="3661346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President Benson, how do we often hear the words of the Lord?</a:t>
            </a:r>
          </a:p>
          <a:p>
            <a:r>
              <a:rPr lang="en-US" dirty="0"/>
              <a:t>What principle can we learn from 1 Nephi 17:45 about what can make it difficult to feel and recognize the voice of the Lord? </a:t>
            </a:r>
          </a:p>
          <a:p>
            <a:endParaRPr lang="en-US" dirty="0"/>
          </a:p>
        </p:txBody>
      </p:sp>
      <p:sp>
        <p:nvSpPr>
          <p:cNvPr id="3" name="Title 2"/>
          <p:cNvSpPr>
            <a:spLocks noGrp="1"/>
          </p:cNvSpPr>
          <p:nvPr>
            <p:ph type="title"/>
          </p:nvPr>
        </p:nvSpPr>
        <p:spPr/>
        <p:txBody>
          <a:bodyPr/>
          <a:lstStyle/>
          <a:p>
            <a:r>
              <a:rPr lang="en-US" dirty="0"/>
              <a:t>Hear the Words of the Lord</a:t>
            </a:r>
          </a:p>
        </p:txBody>
      </p:sp>
    </p:spTree>
    <p:extLst>
      <p:ext uri="{BB962C8B-B14F-4D97-AF65-F5344CB8AC3E}">
        <p14:creationId xmlns:p14="http://schemas.microsoft.com/office/powerpoint/2010/main" val="1187990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President Benson, how do we often hear the words of the Lord?</a:t>
            </a:r>
          </a:p>
          <a:p>
            <a:r>
              <a:rPr lang="en-US" dirty="0"/>
              <a:t>What principle can we learn from 1 Nephi 17:45 about what can make it difficult to feel and recognize the voice of the Lord? </a:t>
            </a:r>
          </a:p>
          <a:p>
            <a:r>
              <a:rPr lang="en-US" b="1" dirty="0"/>
              <a:t>When we choose to sin, it becomes more difficult to feel and recognize the voice of the Lord.</a:t>
            </a:r>
          </a:p>
        </p:txBody>
      </p:sp>
      <p:sp>
        <p:nvSpPr>
          <p:cNvPr id="3" name="Title 2"/>
          <p:cNvSpPr>
            <a:spLocks noGrp="1"/>
          </p:cNvSpPr>
          <p:nvPr>
            <p:ph type="title"/>
          </p:nvPr>
        </p:nvSpPr>
        <p:spPr/>
        <p:txBody>
          <a:bodyPr/>
          <a:lstStyle/>
          <a:p>
            <a:r>
              <a:rPr lang="en-US" dirty="0"/>
              <a:t>Hear the Words of the Lord</a:t>
            </a:r>
          </a:p>
        </p:txBody>
      </p:sp>
    </p:spTree>
    <p:extLst>
      <p:ext uri="{BB962C8B-B14F-4D97-AF65-F5344CB8AC3E}">
        <p14:creationId xmlns:p14="http://schemas.microsoft.com/office/powerpoint/2010/main" val="4251260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James E. Faust</a:t>
            </a:r>
          </a:p>
        </p:txBody>
      </p:sp>
      <p:sp>
        <p:nvSpPr>
          <p:cNvPr id="3" name="Content Placeholder 2"/>
          <p:cNvSpPr>
            <a:spLocks noGrp="1"/>
          </p:cNvSpPr>
          <p:nvPr>
            <p:ph sz="quarter" idx="4"/>
          </p:nvPr>
        </p:nvSpPr>
        <p:spPr/>
        <p:txBody>
          <a:bodyPr/>
          <a:lstStyle/>
          <a:p>
            <a:pPr marL="0" indent="0">
              <a:buNone/>
            </a:pPr>
            <a:r>
              <a:rPr lang="en-US" dirty="0"/>
              <a:t>“Occasionally … we find dead spots where the signal coming to a cell phone fails. This can happen when the cell phone user is in a tunnel or a canyon or when there is other interference.</a:t>
            </a:r>
          </a:p>
          <a:p>
            <a:pPr marL="0" indent="0">
              <a:buNone/>
            </a:pPr>
            <a:r>
              <a:rPr lang="en-US" dirty="0"/>
              <a:t>“So it is with divine communication. … We often put ourselves in spiritual dead spots—places and situations that block out divine messages. Some of these dead spots include anger, pornography, transgression, selfishness, and other situations that offend the Spirit” (James E. Faust, “Did You Get the Right Message?” </a:t>
            </a:r>
            <a:r>
              <a:rPr lang="en-US" i="0" dirty="0"/>
              <a:t>Ensign</a:t>
            </a:r>
            <a:r>
              <a:rPr lang="en-US" dirty="0"/>
              <a:t> or </a:t>
            </a:r>
            <a:r>
              <a:rPr lang="en-US" i="0" dirty="0"/>
              <a:t>Liahona</a:t>
            </a:r>
            <a:r>
              <a:rPr lang="en-US" dirty="0"/>
              <a:t>, May 2004, 67).</a:t>
            </a:r>
          </a:p>
        </p:txBody>
      </p:sp>
      <p:pic>
        <p:nvPicPr>
          <p:cNvPr id="1028" name="Picture 4" descr="https://cmcatalog.ldschurch.org/entry/file/preview/e3f7e06d48e44d92835ef39fd7c89da9"/>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987" r="2987"/>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43179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we have sinned, what can we do to make it easier to once again feel and recognize the voice of the Lord?</a:t>
            </a:r>
          </a:p>
          <a:p>
            <a:endParaRPr lang="en-US" dirty="0"/>
          </a:p>
        </p:txBody>
      </p:sp>
      <p:sp>
        <p:nvSpPr>
          <p:cNvPr id="3" name="Title 2"/>
          <p:cNvSpPr>
            <a:spLocks noGrp="1"/>
          </p:cNvSpPr>
          <p:nvPr>
            <p:ph type="title"/>
          </p:nvPr>
        </p:nvSpPr>
        <p:spPr/>
        <p:txBody>
          <a:bodyPr/>
          <a:lstStyle/>
          <a:p>
            <a:r>
              <a:rPr lang="en-US" dirty="0"/>
              <a:t>When We Have Sinned</a:t>
            </a:r>
          </a:p>
        </p:txBody>
      </p:sp>
    </p:spTree>
    <p:extLst>
      <p:ext uri="{BB962C8B-B14F-4D97-AF65-F5344CB8AC3E}">
        <p14:creationId xmlns:p14="http://schemas.microsoft.com/office/powerpoint/2010/main" val="2627363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we have sinned, what can we do to make it easier to once again feel and recognize the voice of the Lord?</a:t>
            </a:r>
          </a:p>
          <a:p>
            <a:r>
              <a:rPr lang="en-US" dirty="0"/>
              <a:t>Think about whether you are participating in any sinful behavior that might make it difficult for you to feel and recognize the voice of the Lord. Repent as necessary so you can feel and recognize the still, small voice of the Lord speaking to you.</a:t>
            </a:r>
          </a:p>
        </p:txBody>
      </p:sp>
      <p:sp>
        <p:nvSpPr>
          <p:cNvPr id="3" name="Title 2"/>
          <p:cNvSpPr>
            <a:spLocks noGrp="1"/>
          </p:cNvSpPr>
          <p:nvPr>
            <p:ph type="title"/>
          </p:nvPr>
        </p:nvSpPr>
        <p:spPr/>
        <p:txBody>
          <a:bodyPr/>
          <a:lstStyle/>
          <a:p>
            <a:r>
              <a:rPr lang="en-US" dirty="0"/>
              <a:t>When We Have Sinned</a:t>
            </a:r>
          </a:p>
        </p:txBody>
      </p:sp>
    </p:spTree>
    <p:extLst>
      <p:ext uri="{BB962C8B-B14F-4D97-AF65-F5344CB8AC3E}">
        <p14:creationId xmlns:p14="http://schemas.microsoft.com/office/powerpoint/2010/main" val="1146699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Nephi and His Brothers</a:t>
            </a:r>
          </a:p>
        </p:txBody>
      </p:sp>
      <p:sp>
        <p:nvSpPr>
          <p:cNvPr id="3" name="Content Placeholder 2"/>
          <p:cNvSpPr>
            <a:spLocks noGrp="1"/>
          </p:cNvSpPr>
          <p:nvPr>
            <p:ph sz="quarter" idx="4"/>
          </p:nvPr>
        </p:nvSpPr>
        <p:spPr/>
        <p:txBody>
          <a:bodyPr/>
          <a:lstStyle/>
          <a:p>
            <a:r>
              <a:rPr lang="en-US" i="0" dirty="0"/>
              <a:t>What is happening in this picture?</a:t>
            </a:r>
          </a:p>
          <a:p>
            <a:endParaRPr lang="en-US" dirty="0"/>
          </a:p>
        </p:txBody>
      </p:sp>
      <p:pic>
        <p:nvPicPr>
          <p:cNvPr id="6" name="Picture Placeholder 4"/>
          <p:cNvPicPr>
            <a:picLocks noGrp="1" noChangeAspect="1"/>
          </p:cNvPicPr>
          <p:nvPr>
            <p:ph type="pic" sz="quarter" idx="10"/>
          </p:nvPr>
        </p:nvPicPr>
        <p:blipFill>
          <a:blip r:embed="rId2"/>
          <a:srcRect t="1258" b="1258"/>
          <a:stretch>
            <a:fillRect/>
          </a:stretch>
        </p:blipFill>
        <p:spPr/>
      </p:pic>
    </p:spTree>
    <p:extLst>
      <p:ext uri="{BB962C8B-B14F-4D97-AF65-F5344CB8AC3E}">
        <p14:creationId xmlns:p14="http://schemas.microsoft.com/office/powerpoint/2010/main" val="4217769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Nephi and His Brothers</a:t>
            </a:r>
          </a:p>
        </p:txBody>
      </p:sp>
      <p:sp>
        <p:nvSpPr>
          <p:cNvPr id="3" name="Content Placeholder 2"/>
          <p:cNvSpPr>
            <a:spLocks noGrp="1"/>
          </p:cNvSpPr>
          <p:nvPr>
            <p:ph sz="quarter" idx="4"/>
          </p:nvPr>
        </p:nvSpPr>
        <p:spPr/>
        <p:txBody>
          <a:bodyPr/>
          <a:lstStyle/>
          <a:p>
            <a:r>
              <a:rPr lang="en-US" i="0" dirty="0"/>
              <a:t>What is happening in this picture?</a:t>
            </a:r>
          </a:p>
          <a:p>
            <a:r>
              <a:rPr lang="en-US" i="0" dirty="0"/>
              <a:t>Read 1 Nephi 17:48, 53–54. Why did the Lord shock Nephi’s brethren? </a:t>
            </a:r>
            <a:endParaRPr lang="en-US" dirty="0"/>
          </a:p>
        </p:txBody>
      </p:sp>
      <p:pic>
        <p:nvPicPr>
          <p:cNvPr id="5" name="Picture Placeholder 4"/>
          <p:cNvPicPr>
            <a:picLocks noGrp="1" noChangeAspect="1"/>
          </p:cNvPicPr>
          <p:nvPr>
            <p:ph type="pic" sz="quarter" idx="10"/>
          </p:nvPr>
        </p:nvPicPr>
        <p:blipFill>
          <a:blip r:embed="rId2"/>
          <a:srcRect t="1258" b="1258"/>
          <a:stretch>
            <a:fillRect/>
          </a:stretch>
        </p:blipFill>
        <p:spPr/>
      </p:pic>
    </p:spTree>
    <p:extLst>
      <p:ext uri="{BB962C8B-B14F-4D97-AF65-F5344CB8AC3E}">
        <p14:creationId xmlns:p14="http://schemas.microsoft.com/office/powerpoint/2010/main" val="3833369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a few of the Lord’s commandments that some people might feel are difficult to obey?</a:t>
            </a:r>
          </a:p>
          <a:p>
            <a:r>
              <a:rPr lang="en-US" dirty="0"/>
              <a:t>Why might people feel these commandments are difficult to obey?</a:t>
            </a:r>
          </a:p>
          <a:p>
            <a:endParaRPr lang="en-US" dirty="0"/>
          </a:p>
        </p:txBody>
      </p:sp>
      <p:sp>
        <p:nvSpPr>
          <p:cNvPr id="3" name="Title 2"/>
          <p:cNvSpPr>
            <a:spLocks noGrp="1"/>
          </p:cNvSpPr>
          <p:nvPr>
            <p:ph type="title"/>
          </p:nvPr>
        </p:nvSpPr>
        <p:spPr/>
        <p:txBody>
          <a:bodyPr/>
          <a:lstStyle/>
          <a:p>
            <a:r>
              <a:rPr lang="en-US" dirty="0"/>
              <a:t>Commandments</a:t>
            </a:r>
          </a:p>
        </p:txBody>
      </p:sp>
    </p:spTree>
    <p:extLst>
      <p:ext uri="{BB962C8B-B14F-4D97-AF65-F5344CB8AC3E}">
        <p14:creationId xmlns:p14="http://schemas.microsoft.com/office/powerpoint/2010/main" val="395796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17:1–2, looking for some of the difficulties Lehi’s family experienced as they traveled in the wilderness.</a:t>
            </a:r>
          </a:p>
          <a:p>
            <a:endParaRPr lang="en-US" dirty="0"/>
          </a:p>
        </p:txBody>
      </p:sp>
      <p:sp>
        <p:nvSpPr>
          <p:cNvPr id="3" name="Title 2"/>
          <p:cNvSpPr>
            <a:spLocks noGrp="1"/>
          </p:cNvSpPr>
          <p:nvPr>
            <p:ph type="title"/>
          </p:nvPr>
        </p:nvSpPr>
        <p:spPr/>
        <p:txBody>
          <a:bodyPr/>
          <a:lstStyle/>
          <a:p>
            <a:r>
              <a:rPr lang="en-US" dirty="0"/>
              <a:t>Difficulties and Blessings</a:t>
            </a:r>
          </a:p>
        </p:txBody>
      </p:sp>
    </p:spTree>
    <p:extLst>
      <p:ext uri="{BB962C8B-B14F-4D97-AF65-F5344CB8AC3E}">
        <p14:creationId xmlns:p14="http://schemas.microsoft.com/office/powerpoint/2010/main" val="3803044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17:1–2, looking for some of the difficulties Lehi’s family experienced as they traveled in the wilderness.</a:t>
            </a:r>
          </a:p>
          <a:p>
            <a:r>
              <a:rPr lang="en-US" dirty="0"/>
              <a:t>What blessings did they receive?</a:t>
            </a:r>
          </a:p>
          <a:p>
            <a:endParaRPr lang="en-US" dirty="0"/>
          </a:p>
        </p:txBody>
      </p:sp>
      <p:sp>
        <p:nvSpPr>
          <p:cNvPr id="3" name="Title 2"/>
          <p:cNvSpPr>
            <a:spLocks noGrp="1"/>
          </p:cNvSpPr>
          <p:nvPr>
            <p:ph type="title"/>
          </p:nvPr>
        </p:nvSpPr>
        <p:spPr/>
        <p:txBody>
          <a:bodyPr/>
          <a:lstStyle/>
          <a:p>
            <a:r>
              <a:rPr lang="en-US" dirty="0"/>
              <a:t>Difficulties and Blessings</a:t>
            </a:r>
          </a:p>
        </p:txBody>
      </p:sp>
    </p:spTree>
    <p:extLst>
      <p:ext uri="{BB962C8B-B14F-4D97-AF65-F5344CB8AC3E}">
        <p14:creationId xmlns:p14="http://schemas.microsoft.com/office/powerpoint/2010/main" val="48326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17:1–2, looking for some of the difficulties Lehi’s family experienced as they traveled in the wilderness.</a:t>
            </a:r>
          </a:p>
          <a:p>
            <a:r>
              <a:rPr lang="en-US" dirty="0"/>
              <a:t>What blessings did they receive?</a:t>
            </a:r>
          </a:p>
          <a:p>
            <a:r>
              <a:rPr lang="en-US" dirty="0"/>
              <a:t>Lehi’s family was also blessed in many other ways, including receiving guidance from the Lord (see 1 Nephi 17:12–13).</a:t>
            </a:r>
          </a:p>
        </p:txBody>
      </p:sp>
      <p:sp>
        <p:nvSpPr>
          <p:cNvPr id="3" name="Title 2"/>
          <p:cNvSpPr>
            <a:spLocks noGrp="1"/>
          </p:cNvSpPr>
          <p:nvPr>
            <p:ph type="title"/>
          </p:nvPr>
        </p:nvSpPr>
        <p:spPr/>
        <p:txBody>
          <a:bodyPr/>
          <a:lstStyle/>
          <a:p>
            <a:r>
              <a:rPr lang="en-US" dirty="0"/>
              <a:t>Difficulties and Blessings</a:t>
            </a:r>
          </a:p>
        </p:txBody>
      </p:sp>
    </p:spTree>
    <p:extLst>
      <p:ext uri="{BB962C8B-B14F-4D97-AF65-F5344CB8AC3E}">
        <p14:creationId xmlns:p14="http://schemas.microsoft.com/office/powerpoint/2010/main" val="22014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17:3 and identify the principle that begins with the word </a:t>
            </a:r>
            <a:r>
              <a:rPr lang="en-US" i="1" dirty="0"/>
              <a:t>if</a:t>
            </a:r>
            <a:r>
              <a:rPr lang="en-US" dirty="0"/>
              <a:t>.</a:t>
            </a:r>
          </a:p>
        </p:txBody>
      </p:sp>
      <p:sp>
        <p:nvSpPr>
          <p:cNvPr id="3" name="Title 2"/>
          <p:cNvSpPr>
            <a:spLocks noGrp="1"/>
          </p:cNvSpPr>
          <p:nvPr>
            <p:ph type="title"/>
          </p:nvPr>
        </p:nvSpPr>
        <p:spPr/>
        <p:txBody>
          <a:bodyPr/>
          <a:lstStyle/>
          <a:p>
            <a:r>
              <a:rPr lang="en-US" dirty="0"/>
              <a:t>A Principle</a:t>
            </a:r>
          </a:p>
        </p:txBody>
      </p:sp>
    </p:spTree>
    <p:extLst>
      <p:ext uri="{BB962C8B-B14F-4D97-AF65-F5344CB8AC3E}">
        <p14:creationId xmlns:p14="http://schemas.microsoft.com/office/powerpoint/2010/main" val="71645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17:3 and identify the principle that begins with the word </a:t>
            </a:r>
            <a:r>
              <a:rPr lang="en-US" i="1" dirty="0"/>
              <a:t>if</a:t>
            </a:r>
            <a:r>
              <a:rPr lang="en-US" dirty="0"/>
              <a:t>.</a:t>
            </a:r>
          </a:p>
          <a:p>
            <a:r>
              <a:rPr lang="en-US" b="1" dirty="0"/>
              <a:t>If we keep the commandments, then the Lord will strengthen us and provide means for us to accomplish that which He has commanded.</a:t>
            </a:r>
          </a:p>
          <a:p>
            <a:endParaRPr lang="en-US" b="1" dirty="0"/>
          </a:p>
        </p:txBody>
      </p:sp>
      <p:sp>
        <p:nvSpPr>
          <p:cNvPr id="3" name="Title 2"/>
          <p:cNvSpPr>
            <a:spLocks noGrp="1"/>
          </p:cNvSpPr>
          <p:nvPr>
            <p:ph type="title"/>
          </p:nvPr>
        </p:nvSpPr>
        <p:spPr/>
        <p:txBody>
          <a:bodyPr/>
          <a:lstStyle/>
          <a:p>
            <a:r>
              <a:rPr lang="en-US" dirty="0"/>
              <a:t>A Principle</a:t>
            </a:r>
          </a:p>
        </p:txBody>
      </p:sp>
    </p:spTree>
    <p:extLst>
      <p:ext uri="{BB962C8B-B14F-4D97-AF65-F5344CB8AC3E}">
        <p14:creationId xmlns:p14="http://schemas.microsoft.com/office/powerpoint/2010/main" val="3482928398"/>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88FA40-2B6E-42E9-91EB-B3695F67F70B}">
  <ds:schemaRefs>
    <ds:schemaRef ds:uri="http://schemas.microsoft.com/sharepoint/v3/contenttype/forms"/>
  </ds:schemaRefs>
</ds:datastoreItem>
</file>

<file path=customXml/itemProps2.xml><?xml version="1.0" encoding="utf-8"?>
<ds:datastoreItem xmlns:ds="http://schemas.openxmlformats.org/officeDocument/2006/customXml" ds:itemID="{DE47D190-BC2C-4385-9F4D-288EAD61B4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5A795E-86C1-461E-B1C0-E7794C195F84}">
  <ds:schemaRefs>
    <ds:schemaRef ds:uri="http://schemas.microsoft.com/office/2006/documentManagement/types"/>
    <ds:schemaRef ds:uri="a51ac170-4e69-43ea-bbd4-5a9e3eb386dc"/>
    <ds:schemaRef ds:uri="http://purl.org/dc/elements/1.1/"/>
    <ds:schemaRef ds:uri="http://www.w3.org/XML/1998/namespace"/>
    <ds:schemaRef ds:uri="http://schemas.openxmlformats.org/package/2006/metadata/core-properties"/>
    <ds:schemaRef ds:uri="b764eb9d-49e1-4eb4-965b-0d99005b74c0"/>
    <ds:schemaRef ds:uri="http://purl.org/dc/dcmitype/"/>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3427</TotalTime>
  <Words>1592</Words>
  <Application>Microsoft Office PowerPoint</Application>
  <PresentationFormat>On-screen Show (4:3)</PresentationFormat>
  <Paragraphs>101</Paragraphs>
  <Slides>38</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17</vt:lpstr>
      <vt:lpstr>Devotional</vt:lpstr>
      <vt:lpstr>Commandments</vt:lpstr>
      <vt:lpstr>Commandments</vt:lpstr>
      <vt:lpstr>Difficulties and Blessings</vt:lpstr>
      <vt:lpstr>Difficulties and Blessings</vt:lpstr>
      <vt:lpstr>Difficulties and Blessings</vt:lpstr>
      <vt:lpstr>A Principle</vt:lpstr>
      <vt:lpstr>A Principle</vt:lpstr>
      <vt:lpstr>Bountiful</vt:lpstr>
      <vt:lpstr>Bountiful</vt:lpstr>
      <vt:lpstr>Bountiful</vt:lpstr>
      <vt:lpstr>Elder David A. Bednar</vt:lpstr>
      <vt:lpstr>Different Attitudes</vt:lpstr>
      <vt:lpstr>Different Attitudes</vt:lpstr>
      <vt:lpstr>Different Attitudes</vt:lpstr>
      <vt:lpstr>Nephi’s Faith</vt:lpstr>
      <vt:lpstr>Nephi’s Faith</vt:lpstr>
      <vt:lpstr>Nephi’s Faith</vt:lpstr>
      <vt:lpstr>1 Nephi 17:20–22</vt:lpstr>
      <vt:lpstr>The Ancient Israelites</vt:lpstr>
      <vt:lpstr>The Ancient Israelites</vt:lpstr>
      <vt:lpstr>The Ancient Israelites</vt:lpstr>
      <vt:lpstr>Favored of God</vt:lpstr>
      <vt:lpstr>The Lord’s Covenant Blessings</vt:lpstr>
      <vt:lpstr>The Lord’s Covenant Blessings</vt:lpstr>
      <vt:lpstr>1 Nephi 17:41–44</vt:lpstr>
      <vt:lpstr>The Effect of Sins</vt:lpstr>
      <vt:lpstr>President Ezra Taft Benson </vt:lpstr>
      <vt:lpstr>Hear the Words of the Lord</vt:lpstr>
      <vt:lpstr>Hear the Words of the Lord</vt:lpstr>
      <vt:lpstr>Hear the Words of the Lord</vt:lpstr>
      <vt:lpstr>President James E. Faust</vt:lpstr>
      <vt:lpstr>When We Have Sinned</vt:lpstr>
      <vt:lpstr>When We Have Sinned</vt:lpstr>
      <vt:lpstr>Nephi and His Brothers</vt:lpstr>
      <vt:lpstr>Nephi and His Brothers</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269</cp:revision>
  <dcterms:created xsi:type="dcterms:W3CDTF">2013-07-15T20:26:14Z</dcterms:created>
  <dcterms:modified xsi:type="dcterms:W3CDTF">2017-06-05T16:15:38Z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