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2"/>
  </p:notesMasterIdLst>
  <p:handoutMasterIdLst>
    <p:handoutMasterId r:id="rId53"/>
  </p:handoutMasterIdLst>
  <p:sldIdLst>
    <p:sldId id="302" r:id="rId9"/>
    <p:sldId id="361" r:id="rId10"/>
    <p:sldId id="312" r:id="rId11"/>
    <p:sldId id="313" r:id="rId12"/>
    <p:sldId id="311" r:id="rId13"/>
    <p:sldId id="314" r:id="rId14"/>
    <p:sldId id="356" r:id="rId15"/>
    <p:sldId id="357" r:id="rId16"/>
    <p:sldId id="320" r:id="rId17"/>
    <p:sldId id="358" r:id="rId18"/>
    <p:sldId id="323" r:id="rId19"/>
    <p:sldId id="321" r:id="rId20"/>
    <p:sldId id="324" r:id="rId21"/>
    <p:sldId id="325" r:id="rId22"/>
    <p:sldId id="326" r:id="rId23"/>
    <p:sldId id="359" r:id="rId24"/>
    <p:sldId id="327" r:id="rId25"/>
    <p:sldId id="329" r:id="rId26"/>
    <p:sldId id="330" r:id="rId27"/>
    <p:sldId id="328" r:id="rId28"/>
    <p:sldId id="332" r:id="rId29"/>
    <p:sldId id="333" r:id="rId30"/>
    <p:sldId id="331" r:id="rId31"/>
    <p:sldId id="334" r:id="rId32"/>
    <p:sldId id="335" r:id="rId33"/>
    <p:sldId id="337" r:id="rId34"/>
    <p:sldId id="338" r:id="rId35"/>
    <p:sldId id="340" r:id="rId36"/>
    <p:sldId id="341" r:id="rId37"/>
    <p:sldId id="339" r:id="rId38"/>
    <p:sldId id="343" r:id="rId39"/>
    <p:sldId id="344" r:id="rId40"/>
    <p:sldId id="342" r:id="rId41"/>
    <p:sldId id="347" r:id="rId42"/>
    <p:sldId id="345" r:id="rId43"/>
    <p:sldId id="349" r:id="rId44"/>
    <p:sldId id="360" r:id="rId45"/>
    <p:sldId id="350" r:id="rId46"/>
    <p:sldId id="351" r:id="rId47"/>
    <p:sldId id="353" r:id="rId48"/>
    <p:sldId id="355" r:id="rId49"/>
    <p:sldId id="354" r:id="rId50"/>
    <p:sldId id="310"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C17BA-ACC8-364F-B50D-701ADC97BE68}" type="datetimeFigureOut">
              <a:rPr lang="en-US" smtClean="0"/>
              <a:t>6/5/2017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D090E-A9F9-864E-A425-F648C768A659}" type="slidenum">
              <a:rPr lang="en-US" smtClean="0"/>
              <a:t>‹#›</a:t>
            </a:fld>
            <a:endParaRPr lang="en-US"/>
          </a:p>
        </p:txBody>
      </p:sp>
    </p:spTree>
    <p:extLst>
      <p:ext uri="{BB962C8B-B14F-4D97-AF65-F5344CB8AC3E}">
        <p14:creationId xmlns:p14="http://schemas.microsoft.com/office/powerpoint/2010/main" val="5586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281456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Nephi 18</a:t>
            </a:r>
          </a:p>
        </p:txBody>
      </p:sp>
      <p:sp>
        <p:nvSpPr>
          <p:cNvPr id="3" name="Text Placeholder 2"/>
          <p:cNvSpPr>
            <a:spLocks noGrp="1"/>
          </p:cNvSpPr>
          <p:nvPr>
            <p:ph type="body" sz="quarter" idx="11"/>
          </p:nvPr>
        </p:nvSpPr>
        <p:spPr/>
        <p:txBody>
          <a:bodyPr/>
          <a:lstStyle/>
          <a:p>
            <a:r>
              <a:rPr lang="en-US" dirty="0"/>
              <a:t>Lesson 19</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pray often unto the Lord, we can receive the specific guidance we need.</a:t>
            </a:r>
            <a:endParaRPr lang="en-US" dirty="0"/>
          </a:p>
          <a:p>
            <a:r>
              <a:rPr lang="en-US" dirty="0"/>
              <a:t>What do you think might have happened if Nephi and his brethren had not sought the guidance of the Lord but instead built the ship their own way, or “after the manner of men” (1 Nephi 18:2)?</a:t>
            </a:r>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1359705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the ship was finished, the Lord directed Lehi to set sail with his family for the promised land. In these verses we also learn of two additional children born to Lehi and Sariah after they left Jerusalem. </a:t>
            </a:r>
          </a:p>
          <a:p>
            <a:endParaRPr lang="en-US" dirty="0"/>
          </a:p>
        </p:txBody>
      </p:sp>
      <p:sp>
        <p:nvSpPr>
          <p:cNvPr id="3" name="Title 2"/>
          <p:cNvSpPr>
            <a:spLocks noGrp="1"/>
          </p:cNvSpPr>
          <p:nvPr>
            <p:ph type="title"/>
          </p:nvPr>
        </p:nvSpPr>
        <p:spPr/>
        <p:txBody>
          <a:bodyPr/>
          <a:lstStyle/>
          <a:p>
            <a:r>
              <a:rPr lang="en-US" dirty="0"/>
              <a:t>1 Nephi 18:4–8</a:t>
            </a:r>
          </a:p>
        </p:txBody>
      </p:sp>
    </p:spTree>
    <p:extLst>
      <p:ext uri="{BB962C8B-B14F-4D97-AF65-F5344CB8AC3E}">
        <p14:creationId xmlns:p14="http://schemas.microsoft.com/office/powerpoint/2010/main" val="180151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the ship was finished, the Lord directed Lehi to set sail with his family for the promised land. In these verses we also learn of two additional children born to Lehi and Sariah after they left Jerusalem. </a:t>
            </a:r>
          </a:p>
          <a:p>
            <a:r>
              <a:rPr lang="en-US" dirty="0"/>
              <a:t>Read 1 Nephi 18:7, looking for the names of these two children. </a:t>
            </a:r>
          </a:p>
        </p:txBody>
      </p:sp>
      <p:sp>
        <p:nvSpPr>
          <p:cNvPr id="3" name="Title 2"/>
          <p:cNvSpPr>
            <a:spLocks noGrp="1"/>
          </p:cNvSpPr>
          <p:nvPr>
            <p:ph type="title"/>
          </p:nvPr>
        </p:nvSpPr>
        <p:spPr/>
        <p:txBody>
          <a:bodyPr/>
          <a:lstStyle/>
          <a:p>
            <a:r>
              <a:rPr lang="en-US" dirty="0"/>
              <a:t>1 Nephi 18:4–8</a:t>
            </a:r>
          </a:p>
        </p:txBody>
      </p:sp>
    </p:spTree>
    <p:extLst>
      <p:ext uri="{BB962C8B-B14F-4D97-AF65-F5344CB8AC3E}">
        <p14:creationId xmlns:p14="http://schemas.microsoft.com/office/powerpoint/2010/main" val="427159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Should You Speak Up?</a:t>
            </a:r>
          </a:p>
        </p:txBody>
      </p:sp>
      <p:sp>
        <p:nvSpPr>
          <p:cNvPr id="2" name="Content Placeholder 1"/>
          <p:cNvSpPr>
            <a:spLocks noGrp="1"/>
          </p:cNvSpPr>
          <p:nvPr>
            <p:ph sz="quarter" idx="4"/>
          </p:nvPr>
        </p:nvSpPr>
        <p:spPr/>
        <p:txBody>
          <a:bodyPr/>
          <a:lstStyle/>
          <a:p>
            <a:r>
              <a:rPr lang="en-US" i="0" dirty="0"/>
              <a:t>Think about the last time you were in a situation in which you wondered if you should speak up to confront or correct unrighteous behavior.</a:t>
            </a:r>
          </a:p>
          <a:p>
            <a:endParaRPr lang="en-US" dirty="0"/>
          </a:p>
        </p:txBody>
      </p:sp>
      <p:pic>
        <p:nvPicPr>
          <p:cNvPr id="5" name="Picture Placeholder 4"/>
          <p:cNvPicPr>
            <a:picLocks noGrp="1" noChangeAspect="1"/>
          </p:cNvPicPr>
          <p:nvPr>
            <p:ph type="pic" sz="quarter" idx="10"/>
          </p:nvPr>
        </p:nvPicPr>
        <p:blipFill>
          <a:blip r:embed="rId2"/>
          <a:srcRect t="5785" b="5785"/>
          <a:stretch>
            <a:fillRect/>
          </a:stretch>
        </p:blipFill>
        <p:spPr/>
      </p:pic>
    </p:spTree>
    <p:extLst>
      <p:ext uri="{BB962C8B-B14F-4D97-AF65-F5344CB8AC3E}">
        <p14:creationId xmlns:p14="http://schemas.microsoft.com/office/powerpoint/2010/main" val="332195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Should You Speak Up?</a:t>
            </a:r>
          </a:p>
        </p:txBody>
      </p:sp>
      <p:sp>
        <p:nvSpPr>
          <p:cNvPr id="2" name="Content Placeholder 1"/>
          <p:cNvSpPr>
            <a:spLocks noGrp="1"/>
          </p:cNvSpPr>
          <p:nvPr>
            <p:ph sz="quarter" idx="4"/>
          </p:nvPr>
        </p:nvSpPr>
        <p:spPr/>
        <p:txBody>
          <a:bodyPr/>
          <a:lstStyle/>
          <a:p>
            <a:r>
              <a:rPr lang="en-US" i="0" dirty="0"/>
              <a:t>Think about the last time you were in a situation in which you wondered if you should speak up to confront or correct unrighteous behavior.</a:t>
            </a:r>
          </a:p>
          <a:p>
            <a:r>
              <a:rPr lang="en-US" i="0" dirty="0"/>
              <a:t>Why might speaking up to confront another person’s unrighteous behavior be a difficult thing to do?</a:t>
            </a:r>
          </a:p>
          <a:p>
            <a:endParaRPr lang="en-US" dirty="0"/>
          </a:p>
        </p:txBody>
      </p:sp>
      <p:pic>
        <p:nvPicPr>
          <p:cNvPr id="5" name="Picture Placeholder 4"/>
          <p:cNvPicPr>
            <a:picLocks noGrp="1" noChangeAspect="1"/>
          </p:cNvPicPr>
          <p:nvPr>
            <p:ph type="pic" sz="quarter" idx="10"/>
          </p:nvPr>
        </p:nvPicPr>
        <p:blipFill>
          <a:blip r:embed="rId2"/>
          <a:srcRect t="5785" b="5785"/>
          <a:stretch>
            <a:fillRect/>
          </a:stretch>
        </p:blipFill>
        <p:spPr/>
      </p:pic>
    </p:spTree>
    <p:extLst>
      <p:ext uri="{BB962C8B-B14F-4D97-AF65-F5344CB8AC3E}">
        <p14:creationId xmlns:p14="http://schemas.microsoft.com/office/powerpoint/2010/main" val="48693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18:9, looking for what some people on the ship began to do.</a:t>
            </a:r>
          </a:p>
        </p:txBody>
      </p:sp>
      <p:sp>
        <p:nvSpPr>
          <p:cNvPr id="3" name="Title 2"/>
          <p:cNvSpPr>
            <a:spLocks noGrp="1"/>
          </p:cNvSpPr>
          <p:nvPr>
            <p:ph type="title"/>
          </p:nvPr>
        </p:nvSpPr>
        <p:spPr/>
        <p:txBody>
          <a:bodyPr/>
          <a:lstStyle/>
          <a:p>
            <a:r>
              <a:rPr lang="en-US" dirty="0"/>
              <a:t>On the Ship</a:t>
            </a:r>
          </a:p>
        </p:txBody>
      </p:sp>
    </p:spTree>
    <p:extLst>
      <p:ext uri="{BB962C8B-B14F-4D97-AF65-F5344CB8AC3E}">
        <p14:creationId xmlns:p14="http://schemas.microsoft.com/office/powerpoint/2010/main" val="3867532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18:9, looking for what some people on the ship began to do.</a:t>
            </a:r>
          </a:p>
          <a:p>
            <a:r>
              <a:rPr lang="en-US" dirty="0"/>
              <a:t>Why do you think the behavior of these people was a problem?</a:t>
            </a:r>
          </a:p>
        </p:txBody>
      </p:sp>
      <p:sp>
        <p:nvSpPr>
          <p:cNvPr id="3" name="Title 2"/>
          <p:cNvSpPr>
            <a:spLocks noGrp="1"/>
          </p:cNvSpPr>
          <p:nvPr>
            <p:ph type="title"/>
          </p:nvPr>
        </p:nvSpPr>
        <p:spPr/>
        <p:txBody>
          <a:bodyPr/>
          <a:lstStyle/>
          <a:p>
            <a:r>
              <a:rPr lang="en-US" dirty="0"/>
              <a:t>On the Ship</a:t>
            </a:r>
          </a:p>
        </p:txBody>
      </p:sp>
    </p:spTree>
    <p:extLst>
      <p:ext uri="{BB962C8B-B14F-4D97-AF65-F5344CB8AC3E}">
        <p14:creationId xmlns:p14="http://schemas.microsoft.com/office/powerpoint/2010/main" val="54203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It is not wrong to dance, listen to music, or have fun, but verse 9 indicates that Laman, Lemuel, and others did these things “with much rudeness.” In this context the word </a:t>
            </a:r>
            <a:r>
              <a:rPr lang="en-US" i="1" dirty="0"/>
              <a:t>rudeness</a:t>
            </a:r>
            <a:r>
              <a:rPr lang="en-US" dirty="0"/>
              <a:t> refers to being vulgar or coarse. Vulgar and coarse dancing, music, and speech are offensive to the Lord and result in losing the companionship of the Holy Ghost.</a:t>
            </a:r>
          </a:p>
          <a:p>
            <a:endParaRPr lang="en-US" dirty="0"/>
          </a:p>
        </p:txBody>
      </p:sp>
      <p:sp>
        <p:nvSpPr>
          <p:cNvPr id="3" name="Title 2"/>
          <p:cNvSpPr>
            <a:spLocks noGrp="1"/>
          </p:cNvSpPr>
          <p:nvPr>
            <p:ph type="title"/>
          </p:nvPr>
        </p:nvSpPr>
        <p:spPr/>
        <p:txBody>
          <a:bodyPr/>
          <a:lstStyle/>
          <a:p>
            <a:r>
              <a:rPr lang="en-US" dirty="0"/>
              <a:t>Much Rudeness</a:t>
            </a:r>
          </a:p>
        </p:txBody>
      </p:sp>
    </p:spTree>
    <p:extLst>
      <p:ext uri="{BB962C8B-B14F-4D97-AF65-F5344CB8AC3E}">
        <p14:creationId xmlns:p14="http://schemas.microsoft.com/office/powerpoint/2010/main" val="412805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were on this ship and knew that your family members’ behavior was offensive to the Lord, what would you do? </a:t>
            </a:r>
          </a:p>
          <a:p>
            <a:endParaRPr lang="en-US" dirty="0"/>
          </a:p>
        </p:txBody>
      </p:sp>
      <p:sp>
        <p:nvSpPr>
          <p:cNvPr id="3" name="Title 2"/>
          <p:cNvSpPr>
            <a:spLocks noGrp="1"/>
          </p:cNvSpPr>
          <p:nvPr>
            <p:ph type="title"/>
          </p:nvPr>
        </p:nvSpPr>
        <p:spPr/>
        <p:txBody>
          <a:bodyPr/>
          <a:lstStyle/>
          <a:p>
            <a:r>
              <a:rPr lang="en-US" dirty="0"/>
              <a:t>What Would You Do?</a:t>
            </a:r>
          </a:p>
        </p:txBody>
      </p:sp>
    </p:spTree>
    <p:extLst>
      <p:ext uri="{BB962C8B-B14F-4D97-AF65-F5344CB8AC3E}">
        <p14:creationId xmlns:p14="http://schemas.microsoft.com/office/powerpoint/2010/main" val="342159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were on this ship and knew that your family members’ behavior was offensive to the Lord, what would you do? </a:t>
            </a:r>
          </a:p>
          <a:p>
            <a:r>
              <a:rPr lang="en-US" dirty="0"/>
              <a:t>Read 1 Nephi 18:10, looking for what Nephi chose to do.</a:t>
            </a:r>
          </a:p>
          <a:p>
            <a:endParaRPr lang="en-US" dirty="0"/>
          </a:p>
        </p:txBody>
      </p:sp>
      <p:sp>
        <p:nvSpPr>
          <p:cNvPr id="3" name="Title 2"/>
          <p:cNvSpPr>
            <a:spLocks noGrp="1"/>
          </p:cNvSpPr>
          <p:nvPr>
            <p:ph type="title"/>
          </p:nvPr>
        </p:nvSpPr>
        <p:spPr/>
        <p:txBody>
          <a:bodyPr/>
          <a:lstStyle/>
          <a:p>
            <a:r>
              <a:rPr lang="en-US" dirty="0"/>
              <a:t>What Would You Do?</a:t>
            </a:r>
          </a:p>
        </p:txBody>
      </p:sp>
    </p:spTree>
    <p:extLst>
      <p:ext uri="{BB962C8B-B14F-4D97-AF65-F5344CB8AC3E}">
        <p14:creationId xmlns:p14="http://schemas.microsoft.com/office/powerpoint/2010/main" val="208016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were on this ship and knew that your family members’ behavior was offensive to the Lord, what would you do? </a:t>
            </a:r>
          </a:p>
          <a:p>
            <a:r>
              <a:rPr lang="en-US" dirty="0"/>
              <a:t>Read 1 Nephi 18:10, looking for what Nephi chose to do.</a:t>
            </a:r>
          </a:p>
          <a:p>
            <a:r>
              <a:rPr lang="en-US" dirty="0"/>
              <a:t>According to verse 10, why did Nephi choose to speak to his brethren about their rude behavior? </a:t>
            </a:r>
          </a:p>
        </p:txBody>
      </p:sp>
      <p:sp>
        <p:nvSpPr>
          <p:cNvPr id="3" name="Title 2"/>
          <p:cNvSpPr>
            <a:spLocks noGrp="1"/>
          </p:cNvSpPr>
          <p:nvPr>
            <p:ph type="title"/>
          </p:nvPr>
        </p:nvSpPr>
        <p:spPr/>
        <p:txBody>
          <a:bodyPr/>
          <a:lstStyle/>
          <a:p>
            <a:r>
              <a:rPr lang="en-US" dirty="0"/>
              <a:t>What Would You Do?</a:t>
            </a:r>
          </a:p>
        </p:txBody>
      </p:sp>
    </p:spTree>
    <p:extLst>
      <p:ext uri="{BB962C8B-B14F-4D97-AF65-F5344CB8AC3E}">
        <p14:creationId xmlns:p14="http://schemas.microsoft.com/office/powerpoint/2010/main" val="2807305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Nephi’s example about confronting unrighteous or sinful behavior? </a:t>
            </a:r>
          </a:p>
          <a:p>
            <a:endParaRPr lang="en-US" dirty="0"/>
          </a:p>
        </p:txBody>
      </p:sp>
      <p:sp>
        <p:nvSpPr>
          <p:cNvPr id="3" name="Title 2"/>
          <p:cNvSpPr>
            <a:spLocks noGrp="1"/>
          </p:cNvSpPr>
          <p:nvPr>
            <p:ph type="title"/>
          </p:nvPr>
        </p:nvSpPr>
        <p:spPr/>
        <p:txBody>
          <a:bodyPr/>
          <a:lstStyle/>
          <a:p>
            <a:r>
              <a:rPr lang="en-US" dirty="0"/>
              <a:t>Confronting Unrighteous Behavior</a:t>
            </a:r>
          </a:p>
        </p:txBody>
      </p:sp>
    </p:spTree>
    <p:extLst>
      <p:ext uri="{BB962C8B-B14F-4D97-AF65-F5344CB8AC3E}">
        <p14:creationId xmlns:p14="http://schemas.microsoft.com/office/powerpoint/2010/main" val="7087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Nephi’s example about confronting unrighteous or sinful behavior? </a:t>
            </a:r>
          </a:p>
          <a:p>
            <a:r>
              <a:rPr lang="en-US" b="1" dirty="0"/>
              <a:t>When we fear the Lord’s judgments more than the judgments of others, we can have the courage to confront unrighteous behavior.</a:t>
            </a:r>
            <a:r>
              <a:rPr lang="en-US" dirty="0"/>
              <a:t> </a:t>
            </a:r>
          </a:p>
          <a:p>
            <a:endParaRPr lang="en-US" dirty="0"/>
          </a:p>
        </p:txBody>
      </p:sp>
      <p:sp>
        <p:nvSpPr>
          <p:cNvPr id="3" name="Title 2"/>
          <p:cNvSpPr>
            <a:spLocks noGrp="1"/>
          </p:cNvSpPr>
          <p:nvPr>
            <p:ph type="title"/>
          </p:nvPr>
        </p:nvSpPr>
        <p:spPr/>
        <p:txBody>
          <a:bodyPr/>
          <a:lstStyle/>
          <a:p>
            <a:r>
              <a:rPr lang="en-US" dirty="0"/>
              <a:t>Confronting Unrighteous Behavior</a:t>
            </a:r>
          </a:p>
        </p:txBody>
      </p:sp>
    </p:spTree>
    <p:extLst>
      <p:ext uri="{BB962C8B-B14F-4D97-AF65-F5344CB8AC3E}">
        <p14:creationId xmlns:p14="http://schemas.microsoft.com/office/powerpoint/2010/main" val="893890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principle can we learn from Nephi’s example about confronting unrighteous or sinful behavior? </a:t>
            </a:r>
          </a:p>
          <a:p>
            <a:r>
              <a:rPr lang="en-US" b="1" dirty="0"/>
              <a:t>When we fear the Lord’s judgments more than the judgments of others, we can have the courage to confront unrighteous behavior.</a:t>
            </a:r>
            <a:r>
              <a:rPr lang="en-US" dirty="0"/>
              <a:t> </a:t>
            </a:r>
          </a:p>
          <a:p>
            <a:r>
              <a:rPr lang="en-US" dirty="0"/>
              <a:t>When do you think a person should choose to confront unrighteous behavior?</a:t>
            </a:r>
          </a:p>
          <a:p>
            <a:endParaRPr lang="en-US" dirty="0"/>
          </a:p>
        </p:txBody>
      </p:sp>
      <p:sp>
        <p:nvSpPr>
          <p:cNvPr id="3" name="Title 2"/>
          <p:cNvSpPr>
            <a:spLocks noGrp="1"/>
          </p:cNvSpPr>
          <p:nvPr>
            <p:ph type="title"/>
          </p:nvPr>
        </p:nvSpPr>
        <p:spPr/>
        <p:txBody>
          <a:bodyPr/>
          <a:lstStyle/>
          <a:p>
            <a:r>
              <a:rPr lang="en-US" dirty="0"/>
              <a:t>Confronting Unrighteous Behavior</a:t>
            </a:r>
          </a:p>
        </p:txBody>
      </p:sp>
    </p:spTree>
    <p:extLst>
      <p:ext uri="{BB962C8B-B14F-4D97-AF65-F5344CB8AC3E}">
        <p14:creationId xmlns:p14="http://schemas.microsoft.com/office/powerpoint/2010/main" val="3925763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Robert D. Hales</a:t>
            </a:r>
          </a:p>
        </p:txBody>
      </p:sp>
      <p:sp>
        <p:nvSpPr>
          <p:cNvPr id="3" name="Content Placeholder 2"/>
          <p:cNvSpPr>
            <a:spLocks noGrp="1"/>
          </p:cNvSpPr>
          <p:nvPr>
            <p:ph sz="quarter" idx="4"/>
          </p:nvPr>
        </p:nvSpPr>
        <p:spPr/>
        <p:txBody>
          <a:bodyPr/>
          <a:lstStyle/>
          <a:p>
            <a:pPr marL="0" indent="0">
              <a:buNone/>
            </a:pPr>
            <a:r>
              <a:rPr lang="en-US" dirty="0"/>
              <a:t>“To respond in a Christlike way cannot be scripted or based on a formula. The Savior responded differently in every situation. When He was confronted by wicked King Herod, He remained silent. When He stood before Pilate, He bore a simple and powerful testimony of His divinity and purpose. Facing the moneychangers who were defiling the temple, He exercised His divine responsibility to preserve and protect that which was sacred. </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t="64" b="64"/>
          <a:stretch>
            <a:fillRect/>
          </a:stretch>
        </p:blipFill>
        <p:spPr/>
      </p:pic>
    </p:spTree>
    <p:extLst>
      <p:ext uri="{BB962C8B-B14F-4D97-AF65-F5344CB8AC3E}">
        <p14:creationId xmlns:p14="http://schemas.microsoft.com/office/powerpoint/2010/main" val="233464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Robert D. Hales, cont.</a:t>
            </a:r>
          </a:p>
        </p:txBody>
      </p:sp>
      <p:sp>
        <p:nvSpPr>
          <p:cNvPr id="3" name="Content Placeholder 2"/>
          <p:cNvSpPr>
            <a:spLocks noGrp="1"/>
          </p:cNvSpPr>
          <p:nvPr>
            <p:ph sz="quarter" idx="4"/>
          </p:nvPr>
        </p:nvSpPr>
        <p:spPr/>
        <p:txBody>
          <a:bodyPr/>
          <a:lstStyle/>
          <a:p>
            <a:pPr marL="0" indent="0">
              <a:buNone/>
            </a:pPr>
            <a:r>
              <a:rPr lang="en-US" dirty="0"/>
              <a:t>“Lifted up upon a cross, He uttered the incomparable Christian response: ‘Father, forgive them; for they know not what they do’ (Luke 23:34). …</a:t>
            </a:r>
          </a:p>
          <a:p>
            <a:pPr marL="0" indent="0">
              <a:buNone/>
            </a:pPr>
            <a:r>
              <a:rPr lang="en-US" dirty="0"/>
              <a:t>“As we respond to others, each circumstance will be different. … As true disciples seek guidance from the Spirit, they receive inspiration tailored to each encounter. And in every encounter, true disciples respond in ways that invite the Spirit of the Lord” (Robert D. Hales, “Christian Courage: The Price of Discipleship,” </a:t>
            </a:r>
            <a:r>
              <a:rPr lang="en-US" i="0" dirty="0"/>
              <a:t>Ensign</a:t>
            </a:r>
            <a:r>
              <a:rPr lang="en-US" dirty="0"/>
              <a:t> or </a:t>
            </a:r>
            <a:r>
              <a:rPr lang="en-US" i="0" dirty="0"/>
              <a:t>Liahona</a:t>
            </a:r>
            <a:r>
              <a:rPr lang="en-US" dirty="0"/>
              <a:t>, Nov. 2008, 72–73).</a:t>
            </a:r>
          </a:p>
        </p:txBody>
      </p:sp>
      <p:pic>
        <p:nvPicPr>
          <p:cNvPr id="5" name="Picture Placeholder 4"/>
          <p:cNvPicPr>
            <a:picLocks noGrp="1" noChangeAspect="1"/>
          </p:cNvPicPr>
          <p:nvPr>
            <p:ph type="pic" sz="quarter" idx="10"/>
          </p:nvPr>
        </p:nvPicPr>
        <p:blipFill>
          <a:blip r:embed="rId2"/>
          <a:srcRect t="64" b="64"/>
          <a:stretch>
            <a:fillRect/>
          </a:stretch>
        </p:blipFill>
        <p:spPr/>
      </p:pic>
    </p:spTree>
    <p:extLst>
      <p:ext uri="{BB962C8B-B14F-4D97-AF65-F5344CB8AC3E}">
        <p14:creationId xmlns:p14="http://schemas.microsoft.com/office/powerpoint/2010/main" val="594992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important to seek and follow the guidance of the Spirit as we respond to the unrighteous behavior of others?</a:t>
            </a:r>
          </a:p>
          <a:p>
            <a:endParaRPr lang="en-US" dirty="0"/>
          </a:p>
        </p:txBody>
      </p:sp>
      <p:sp>
        <p:nvSpPr>
          <p:cNvPr id="3" name="Title 2"/>
          <p:cNvSpPr>
            <a:spLocks noGrp="1"/>
          </p:cNvSpPr>
          <p:nvPr>
            <p:ph type="title"/>
          </p:nvPr>
        </p:nvSpPr>
        <p:spPr/>
        <p:txBody>
          <a:bodyPr/>
          <a:lstStyle/>
          <a:p>
            <a:r>
              <a:rPr lang="en-US" dirty="0"/>
              <a:t>The Guidance of the Spirit</a:t>
            </a:r>
          </a:p>
        </p:txBody>
      </p:sp>
    </p:spTree>
    <p:extLst>
      <p:ext uri="{BB962C8B-B14F-4D97-AF65-F5344CB8AC3E}">
        <p14:creationId xmlns:p14="http://schemas.microsoft.com/office/powerpoint/2010/main" val="622436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important to seek and follow the guidance of the Spirit as we respond to the unrighteous behavior of others?</a:t>
            </a:r>
          </a:p>
          <a:p>
            <a:r>
              <a:rPr lang="en-US" dirty="0"/>
              <a:t>When have you or someone you know appropriately confronted someone else’s unrighteous behavior?</a:t>
            </a:r>
          </a:p>
          <a:p>
            <a:endParaRPr lang="en-US" dirty="0"/>
          </a:p>
        </p:txBody>
      </p:sp>
      <p:sp>
        <p:nvSpPr>
          <p:cNvPr id="3" name="Title 2"/>
          <p:cNvSpPr>
            <a:spLocks noGrp="1"/>
          </p:cNvSpPr>
          <p:nvPr>
            <p:ph type="title"/>
          </p:nvPr>
        </p:nvSpPr>
        <p:spPr/>
        <p:txBody>
          <a:bodyPr/>
          <a:lstStyle/>
          <a:p>
            <a:r>
              <a:rPr lang="en-US" dirty="0"/>
              <a:t>The Guidance of the Spirit</a:t>
            </a:r>
          </a:p>
        </p:txBody>
      </p:sp>
    </p:spTree>
    <p:extLst>
      <p:ext uri="{BB962C8B-B14F-4D97-AF65-F5344CB8AC3E}">
        <p14:creationId xmlns:p14="http://schemas.microsoft.com/office/powerpoint/2010/main" val="1984960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how you would respond if a family member or Church leader asked you to change the music you listen to, the way you dance, or the way you speak. Would you be willing to listen and change?</a:t>
            </a:r>
          </a:p>
        </p:txBody>
      </p:sp>
      <p:sp>
        <p:nvSpPr>
          <p:cNvPr id="3" name="Title 2"/>
          <p:cNvSpPr>
            <a:spLocks noGrp="1"/>
          </p:cNvSpPr>
          <p:nvPr>
            <p:ph type="title"/>
          </p:nvPr>
        </p:nvSpPr>
        <p:spPr/>
        <p:txBody>
          <a:bodyPr/>
          <a:lstStyle/>
          <a:p>
            <a:r>
              <a:rPr lang="en-US" dirty="0"/>
              <a:t>How Would You Respond?</a:t>
            </a:r>
          </a:p>
        </p:txBody>
      </p:sp>
    </p:spTree>
    <p:extLst>
      <p:ext uri="{BB962C8B-B14F-4D97-AF65-F5344CB8AC3E}">
        <p14:creationId xmlns:p14="http://schemas.microsoft.com/office/powerpoint/2010/main" val="2317239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how you would respond if a family member or Church leader asked you to change the music you listen to, the way you dance, or the way you speak. Would you be willing to listen and change?</a:t>
            </a:r>
          </a:p>
          <a:p>
            <a:r>
              <a:rPr lang="en-US" dirty="0"/>
              <a:t>Read 1 Nephi 18:11. How did Laman and Lemuel respond to Nephi’s counsel?</a:t>
            </a:r>
          </a:p>
          <a:p>
            <a:endParaRPr lang="en-US" dirty="0"/>
          </a:p>
        </p:txBody>
      </p:sp>
      <p:sp>
        <p:nvSpPr>
          <p:cNvPr id="3" name="Title 2"/>
          <p:cNvSpPr>
            <a:spLocks noGrp="1"/>
          </p:cNvSpPr>
          <p:nvPr>
            <p:ph type="title"/>
          </p:nvPr>
        </p:nvSpPr>
        <p:spPr/>
        <p:txBody>
          <a:bodyPr/>
          <a:lstStyle/>
          <a:p>
            <a:r>
              <a:rPr lang="en-US" dirty="0"/>
              <a:t>How Would You Respond?</a:t>
            </a:r>
          </a:p>
        </p:txBody>
      </p:sp>
    </p:spTree>
    <p:extLst>
      <p:ext uri="{BB962C8B-B14F-4D97-AF65-F5344CB8AC3E}">
        <p14:creationId xmlns:p14="http://schemas.microsoft.com/office/powerpoint/2010/main" val="1803263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Scenario</a:t>
            </a:r>
          </a:p>
        </p:txBody>
      </p:sp>
      <p:sp>
        <p:nvSpPr>
          <p:cNvPr id="2" name="Content Placeholder 1"/>
          <p:cNvSpPr>
            <a:spLocks noGrp="1"/>
          </p:cNvSpPr>
          <p:nvPr>
            <p:ph sz="quarter" idx="4"/>
          </p:nvPr>
        </p:nvSpPr>
        <p:spPr/>
        <p:txBody>
          <a:bodyPr/>
          <a:lstStyle/>
          <a:p>
            <a:r>
              <a:rPr lang="en-US" i="0" dirty="0"/>
              <a:t>Imagine that one day your bishop or branch president invites you into his office and extends to you the calling to serve as class or quorum president. You have never served in a presidency before and feel overwhelmed and uncertain about how to do this calling.</a:t>
            </a:r>
          </a:p>
          <a:p>
            <a:endParaRPr lang="en-US" dirty="0"/>
          </a:p>
        </p:txBody>
      </p:sp>
      <p:pic>
        <p:nvPicPr>
          <p:cNvPr id="5" name="Picture Placeholder 4"/>
          <p:cNvPicPr>
            <a:picLocks noGrp="1" noChangeAspect="1"/>
          </p:cNvPicPr>
          <p:nvPr>
            <p:ph type="pic" sz="quarter" idx="10"/>
          </p:nvPr>
        </p:nvPicPr>
        <p:blipFill>
          <a:blip r:embed="rId2"/>
          <a:srcRect l="25004" r="25004"/>
          <a:stretch>
            <a:fillRect/>
          </a:stretch>
        </p:blipFill>
        <p:spPr/>
      </p:pic>
    </p:spTree>
    <p:extLst>
      <p:ext uri="{BB962C8B-B14F-4D97-AF65-F5344CB8AC3E}">
        <p14:creationId xmlns:p14="http://schemas.microsoft.com/office/powerpoint/2010/main" val="2518613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how you would respond if a family member or Church leader asked you to change the music you listen to, the way you dance, or the way you speak. Would you be willing to listen and change?</a:t>
            </a:r>
          </a:p>
          <a:p>
            <a:r>
              <a:rPr lang="en-US" dirty="0"/>
              <a:t>Read 1 Nephi 18:11. How did Laman and Lemuel respond to Nephi’s counsel?</a:t>
            </a:r>
          </a:p>
          <a:p>
            <a:r>
              <a:rPr lang="en-US" dirty="0"/>
              <a:t>Why do you think the Lord allowed Laman and Lemuel to bind Nephi?</a:t>
            </a:r>
          </a:p>
          <a:p>
            <a:endParaRPr lang="en-US" dirty="0"/>
          </a:p>
        </p:txBody>
      </p:sp>
      <p:sp>
        <p:nvSpPr>
          <p:cNvPr id="3" name="Title 2"/>
          <p:cNvSpPr>
            <a:spLocks noGrp="1"/>
          </p:cNvSpPr>
          <p:nvPr>
            <p:ph type="title"/>
          </p:nvPr>
        </p:nvSpPr>
        <p:spPr/>
        <p:txBody>
          <a:bodyPr/>
          <a:lstStyle/>
          <a:p>
            <a:r>
              <a:rPr lang="en-US" dirty="0"/>
              <a:t>How Would You Respond?</a:t>
            </a:r>
          </a:p>
        </p:txBody>
      </p:sp>
    </p:spTree>
    <p:extLst>
      <p:ext uri="{BB962C8B-B14F-4D97-AF65-F5344CB8AC3E}">
        <p14:creationId xmlns:p14="http://schemas.microsoft.com/office/powerpoint/2010/main" val="2770464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a:t>
            </a:r>
          </a:p>
        </p:txBody>
      </p:sp>
      <p:sp>
        <p:nvSpPr>
          <p:cNvPr id="2" name="Content Placeholder 1"/>
          <p:cNvSpPr>
            <a:spLocks noGrp="1"/>
          </p:cNvSpPr>
          <p:nvPr>
            <p:ph sz="quarter" idx="4"/>
          </p:nvPr>
        </p:nvSpPr>
        <p:spPr/>
        <p:txBody>
          <a:bodyPr/>
          <a:lstStyle/>
          <a:p>
            <a:r>
              <a:rPr lang="en-US" i="0" dirty="0"/>
              <a:t>Read 1 Nephi 18:12–14, 17–19, looking for words and phrases that show the consequences of Laman and Lemuel’s behavior.</a:t>
            </a:r>
          </a:p>
          <a:p>
            <a:endParaRPr lang="en-US" dirty="0"/>
          </a:p>
        </p:txBody>
      </p:sp>
      <p:pic>
        <p:nvPicPr>
          <p:cNvPr id="5" name="Picture Placeholder 4"/>
          <p:cNvPicPr>
            <a:picLocks noGrp="1" noChangeAspect="1"/>
          </p:cNvPicPr>
          <p:nvPr>
            <p:ph type="pic" sz="quarter" idx="10"/>
          </p:nvPr>
        </p:nvPicPr>
        <p:blipFill>
          <a:blip r:embed="rId2"/>
          <a:srcRect l="872" r="872"/>
          <a:stretch>
            <a:fillRect/>
          </a:stretch>
        </p:blipFill>
        <p:spPr/>
      </p:pic>
    </p:spTree>
    <p:extLst>
      <p:ext uri="{BB962C8B-B14F-4D97-AF65-F5344CB8AC3E}">
        <p14:creationId xmlns:p14="http://schemas.microsoft.com/office/powerpoint/2010/main" val="2720048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a:t>
            </a:r>
          </a:p>
        </p:txBody>
      </p:sp>
      <p:sp>
        <p:nvSpPr>
          <p:cNvPr id="2" name="Content Placeholder 1"/>
          <p:cNvSpPr>
            <a:spLocks noGrp="1"/>
          </p:cNvSpPr>
          <p:nvPr>
            <p:ph sz="quarter" idx="4"/>
          </p:nvPr>
        </p:nvSpPr>
        <p:spPr/>
        <p:txBody>
          <a:bodyPr/>
          <a:lstStyle/>
          <a:p>
            <a:r>
              <a:rPr lang="en-US" i="0" dirty="0"/>
              <a:t>Read 1 Nephi 18:12–14, 17–19, looking for words and phrases that show the consequences of Laman and Lemuel’s behavior.</a:t>
            </a:r>
          </a:p>
          <a:p>
            <a:r>
              <a:rPr lang="en-US" i="0" dirty="0"/>
              <a:t>What gospel principles can you learn from this account?</a:t>
            </a:r>
          </a:p>
          <a:p>
            <a:endParaRPr lang="en-US" dirty="0"/>
          </a:p>
        </p:txBody>
      </p:sp>
      <p:pic>
        <p:nvPicPr>
          <p:cNvPr id="5" name="Picture Placeholder 4"/>
          <p:cNvPicPr>
            <a:picLocks noGrp="1" noChangeAspect="1"/>
          </p:cNvPicPr>
          <p:nvPr>
            <p:ph type="pic" sz="quarter" idx="10"/>
          </p:nvPr>
        </p:nvPicPr>
        <p:blipFill>
          <a:blip r:embed="rId2"/>
          <a:srcRect l="872" r="872"/>
          <a:stretch>
            <a:fillRect/>
          </a:stretch>
        </p:blipFill>
        <p:spPr/>
      </p:pic>
    </p:spTree>
    <p:extLst>
      <p:ext uri="{BB962C8B-B14F-4D97-AF65-F5344CB8AC3E}">
        <p14:creationId xmlns:p14="http://schemas.microsoft.com/office/powerpoint/2010/main" val="2016963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a:t>
            </a:r>
          </a:p>
        </p:txBody>
      </p:sp>
      <p:sp>
        <p:nvSpPr>
          <p:cNvPr id="2" name="Content Placeholder 1"/>
          <p:cNvSpPr>
            <a:spLocks noGrp="1"/>
          </p:cNvSpPr>
          <p:nvPr>
            <p:ph sz="quarter" idx="4"/>
          </p:nvPr>
        </p:nvSpPr>
        <p:spPr/>
        <p:txBody>
          <a:bodyPr/>
          <a:lstStyle/>
          <a:p>
            <a:r>
              <a:rPr lang="en-US" i="0" dirty="0"/>
              <a:t>Read 1 Nephi 18:12–14, 17–19, looking for words and phrases that show the consequences of Laman and Lemuel’s behavior.</a:t>
            </a:r>
          </a:p>
          <a:p>
            <a:r>
              <a:rPr lang="en-US" i="0" dirty="0"/>
              <a:t>What gospel principles can you learn from this account?</a:t>
            </a:r>
          </a:p>
          <a:p>
            <a:r>
              <a:rPr lang="en-US" b="1" i="0" dirty="0"/>
              <a:t>Choosing to sin will bring negative consequences upon ourselves and sometimes upon others as well.</a:t>
            </a:r>
            <a:endParaRPr lang="en-US" i="0" dirty="0"/>
          </a:p>
        </p:txBody>
      </p:sp>
      <p:pic>
        <p:nvPicPr>
          <p:cNvPr id="5" name="Picture Placeholder 4"/>
          <p:cNvPicPr>
            <a:picLocks noGrp="1" noChangeAspect="1"/>
          </p:cNvPicPr>
          <p:nvPr>
            <p:ph type="pic" sz="quarter" idx="10"/>
          </p:nvPr>
        </p:nvPicPr>
        <p:blipFill>
          <a:blip r:embed="rId2"/>
          <a:srcRect l="872" r="872"/>
          <a:stretch>
            <a:fillRect/>
          </a:stretch>
        </p:blipFill>
        <p:spPr/>
      </p:pic>
    </p:spTree>
    <p:extLst>
      <p:ext uri="{BB962C8B-B14F-4D97-AF65-F5344CB8AC3E}">
        <p14:creationId xmlns:p14="http://schemas.microsoft.com/office/powerpoint/2010/main" val="3031572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became rebellious and disobedient, how might it affect your family? How might it affect your friends? How might it affect your class or quorum?</a:t>
            </a:r>
          </a:p>
          <a:p>
            <a:endParaRPr lang="en-US" dirty="0"/>
          </a:p>
        </p:txBody>
      </p:sp>
      <p:sp>
        <p:nvSpPr>
          <p:cNvPr id="3" name="Title 2"/>
          <p:cNvSpPr>
            <a:spLocks noGrp="1"/>
          </p:cNvSpPr>
          <p:nvPr>
            <p:ph type="title"/>
          </p:nvPr>
        </p:nvSpPr>
        <p:spPr/>
        <p:txBody>
          <a:bodyPr/>
          <a:lstStyle/>
          <a:p>
            <a:r>
              <a:rPr lang="en-US" dirty="0"/>
              <a:t>The Effect of Disobedience</a:t>
            </a:r>
          </a:p>
        </p:txBody>
      </p:sp>
    </p:spTree>
    <p:extLst>
      <p:ext uri="{BB962C8B-B14F-4D97-AF65-F5344CB8AC3E}">
        <p14:creationId xmlns:p14="http://schemas.microsoft.com/office/powerpoint/2010/main" val="1572949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became rebellious and disobedient, how might it affect your family? How might it affect your friends? How might it affect your class or quorum?</a:t>
            </a:r>
          </a:p>
          <a:p>
            <a:r>
              <a:rPr lang="en-US" dirty="0"/>
              <a:t>Read 1 Nephi 18:15–16, looking for what principles can we learn from Nephi about how we can respond to our trials.</a:t>
            </a:r>
          </a:p>
          <a:p>
            <a:endParaRPr lang="en-US" dirty="0"/>
          </a:p>
        </p:txBody>
      </p:sp>
      <p:sp>
        <p:nvSpPr>
          <p:cNvPr id="3" name="Title 2"/>
          <p:cNvSpPr>
            <a:spLocks noGrp="1"/>
          </p:cNvSpPr>
          <p:nvPr>
            <p:ph type="title"/>
          </p:nvPr>
        </p:nvSpPr>
        <p:spPr/>
        <p:txBody>
          <a:bodyPr/>
          <a:lstStyle/>
          <a:p>
            <a:r>
              <a:rPr lang="en-US" dirty="0"/>
              <a:t>The Effect of Disobedience</a:t>
            </a:r>
          </a:p>
        </p:txBody>
      </p:sp>
    </p:spTree>
    <p:extLst>
      <p:ext uri="{BB962C8B-B14F-4D97-AF65-F5344CB8AC3E}">
        <p14:creationId xmlns:p14="http://schemas.microsoft.com/office/powerpoint/2010/main" val="1589875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We can choose to look to God and remain faithful during our trials.</a:t>
            </a:r>
          </a:p>
        </p:txBody>
      </p:sp>
      <p:sp>
        <p:nvSpPr>
          <p:cNvPr id="3" name="Title 2"/>
          <p:cNvSpPr>
            <a:spLocks noGrp="1"/>
          </p:cNvSpPr>
          <p:nvPr>
            <p:ph type="title"/>
          </p:nvPr>
        </p:nvSpPr>
        <p:spPr/>
        <p:txBody>
          <a:bodyPr/>
          <a:lstStyle/>
          <a:p>
            <a:r>
              <a:rPr lang="en-US" dirty="0"/>
              <a:t>Look to God</a:t>
            </a:r>
          </a:p>
        </p:txBody>
      </p:sp>
    </p:spTree>
    <p:extLst>
      <p:ext uri="{BB962C8B-B14F-4D97-AF65-F5344CB8AC3E}">
        <p14:creationId xmlns:p14="http://schemas.microsoft.com/office/powerpoint/2010/main" val="3052974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We can choose to look to God and remain faithful during </a:t>
            </a:r>
            <a:r>
              <a:rPr lang="en-US" b="1"/>
              <a:t>our trials.</a:t>
            </a:r>
            <a:endParaRPr lang="en-US" b="1" dirty="0"/>
          </a:p>
          <a:p>
            <a:r>
              <a:rPr lang="en-US" dirty="0"/>
              <a:t>What do you think it means to look to God in our trials?</a:t>
            </a:r>
          </a:p>
          <a:p>
            <a:endParaRPr lang="en-US" dirty="0"/>
          </a:p>
        </p:txBody>
      </p:sp>
      <p:sp>
        <p:nvSpPr>
          <p:cNvPr id="3" name="Title 2"/>
          <p:cNvSpPr>
            <a:spLocks noGrp="1"/>
          </p:cNvSpPr>
          <p:nvPr>
            <p:ph type="title"/>
          </p:nvPr>
        </p:nvSpPr>
        <p:spPr/>
        <p:txBody>
          <a:bodyPr/>
          <a:lstStyle/>
          <a:p>
            <a:r>
              <a:rPr lang="en-US" dirty="0"/>
              <a:t>Look to God</a:t>
            </a:r>
          </a:p>
        </p:txBody>
      </p:sp>
    </p:spTree>
    <p:extLst>
      <p:ext uri="{BB962C8B-B14F-4D97-AF65-F5344CB8AC3E}">
        <p14:creationId xmlns:p14="http://schemas.microsoft.com/office/powerpoint/2010/main" val="414245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L. Whitney Clayton</a:t>
            </a:r>
          </a:p>
        </p:txBody>
      </p:sp>
      <p:sp>
        <p:nvSpPr>
          <p:cNvPr id="3" name="Content Placeholder 2"/>
          <p:cNvSpPr>
            <a:spLocks noGrp="1"/>
          </p:cNvSpPr>
          <p:nvPr>
            <p:ph sz="quarter" idx="4"/>
          </p:nvPr>
        </p:nvSpPr>
        <p:spPr/>
        <p:txBody>
          <a:bodyPr/>
          <a:lstStyle/>
          <a:p>
            <a:pPr marL="0" indent="0">
              <a:buNone/>
            </a:pPr>
            <a:r>
              <a:rPr lang="en-US" dirty="0"/>
              <a:t>“No matter the burdens we face in life as a consequence of natural conditions, the misconduct of others, or our own mistakes and shortcomings, we are all children of a loving Heavenly Father, who sent us to earth as part of His eternal plan for our growth and progress. Our unique individual experiences can help us prepare to return to Him. … We must do everything we can to bear our burdens ‘well’ [see D&amp;C 121:7–8]. …</a:t>
            </a:r>
          </a:p>
          <a:p>
            <a:pPr marL="0" indent="0">
              <a:buNone/>
            </a:pPr>
            <a:r>
              <a:rPr lang="en-US" i="0" dirty="0"/>
              <a:t>Continued on next page.</a:t>
            </a:r>
          </a:p>
        </p:txBody>
      </p:sp>
      <p:pic>
        <p:nvPicPr>
          <p:cNvPr id="2050" name="Picture 2" descr="A portrait of Elder L. Whitney Clayton, who is wearing a gray suit and black tie with white stripes, in front of a gray background."/>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977" r="2977"/>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83982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L. Whitney Clayton, cont.</a:t>
            </a:r>
          </a:p>
        </p:txBody>
      </p:sp>
      <p:sp>
        <p:nvSpPr>
          <p:cNvPr id="3" name="Content Placeholder 2"/>
          <p:cNvSpPr>
            <a:spLocks noGrp="1"/>
          </p:cNvSpPr>
          <p:nvPr>
            <p:ph sz="quarter" idx="4"/>
          </p:nvPr>
        </p:nvSpPr>
        <p:spPr/>
        <p:txBody>
          <a:bodyPr/>
          <a:lstStyle/>
          <a:p>
            <a:pPr marL="0" indent="0">
              <a:buNone/>
            </a:pPr>
            <a:r>
              <a:rPr lang="en-US" dirty="0"/>
              <a:t>“… I know that as we keep the commandments of God and our covenants, He helps us with our burdens. He strengthens us. When we repent, He forgives us and blesses us with peace of conscience and joy” (L. Whitney Clayton, “That Your Burdens May Be Light,” </a:t>
            </a:r>
            <a:r>
              <a:rPr lang="en-US" i="0" dirty="0"/>
              <a:t>Ensign</a:t>
            </a:r>
            <a:r>
              <a:rPr lang="en-US" dirty="0"/>
              <a:t> or </a:t>
            </a:r>
            <a:r>
              <a:rPr lang="en-US" i="0" dirty="0"/>
              <a:t>Liahona</a:t>
            </a:r>
            <a:r>
              <a:rPr lang="en-US" dirty="0"/>
              <a:t>, Nov. 2009, 13–14).</a:t>
            </a:r>
          </a:p>
        </p:txBody>
      </p:sp>
      <p:pic>
        <p:nvPicPr>
          <p:cNvPr id="1026" name="Picture 2" descr="A portrait of Elder L. Whitney Clayton, who is wearing a gray suit and black tie with white stripes, in front of a gray background."/>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977" r="2977"/>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17483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Scenario</a:t>
            </a:r>
          </a:p>
        </p:txBody>
      </p:sp>
      <p:sp>
        <p:nvSpPr>
          <p:cNvPr id="2" name="Content Placeholder 1"/>
          <p:cNvSpPr>
            <a:spLocks noGrp="1"/>
          </p:cNvSpPr>
          <p:nvPr>
            <p:ph sz="quarter" idx="4"/>
          </p:nvPr>
        </p:nvSpPr>
        <p:spPr/>
        <p:txBody>
          <a:bodyPr/>
          <a:lstStyle/>
          <a:p>
            <a:r>
              <a:rPr lang="en-US" i="0" dirty="0"/>
              <a:t>Imagine that one day your bishop or branch president invites you into his office and extends to you the calling to serve as class or quorum president. You have never served in a presidency before and feel overwhelmed and uncertain about how to do this calling.</a:t>
            </a:r>
          </a:p>
          <a:p>
            <a:pPr fontAlgn="base"/>
            <a:r>
              <a:rPr lang="en-US" i="0" dirty="0"/>
              <a:t>Why might God ask you to do something that you don’t know how to do?</a:t>
            </a:r>
          </a:p>
          <a:p>
            <a:endParaRPr lang="en-US" dirty="0"/>
          </a:p>
        </p:txBody>
      </p:sp>
      <p:pic>
        <p:nvPicPr>
          <p:cNvPr id="5" name="Picture Placeholder 4"/>
          <p:cNvPicPr>
            <a:picLocks noGrp="1" noChangeAspect="1"/>
          </p:cNvPicPr>
          <p:nvPr>
            <p:ph type="pic" sz="quarter" idx="10"/>
          </p:nvPr>
        </p:nvPicPr>
        <p:blipFill>
          <a:blip r:embed="rId2"/>
          <a:srcRect l="25004" r="25004"/>
          <a:stretch>
            <a:fillRect/>
          </a:stretch>
        </p:blipFill>
        <p:spPr/>
      </p:pic>
    </p:spTree>
    <p:extLst>
      <p:ext uri="{BB962C8B-B14F-4D97-AF65-F5344CB8AC3E}">
        <p14:creationId xmlns:p14="http://schemas.microsoft.com/office/powerpoint/2010/main" val="1941749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have you or someone you know chosen to look to God and remain faithful during a trial? How were you (or the person you thought of) blessed for doing so?</a:t>
            </a:r>
          </a:p>
          <a:p>
            <a:endParaRPr lang="en-US" dirty="0"/>
          </a:p>
        </p:txBody>
      </p:sp>
      <p:sp>
        <p:nvSpPr>
          <p:cNvPr id="3" name="Title 2"/>
          <p:cNvSpPr>
            <a:spLocks noGrp="1"/>
          </p:cNvSpPr>
          <p:nvPr>
            <p:ph type="title"/>
          </p:nvPr>
        </p:nvSpPr>
        <p:spPr/>
        <p:txBody>
          <a:bodyPr/>
          <a:lstStyle/>
          <a:p>
            <a:r>
              <a:rPr lang="en-US" dirty="0"/>
              <a:t>Remaining Faithful</a:t>
            </a:r>
          </a:p>
        </p:txBody>
      </p:sp>
    </p:spTree>
    <p:extLst>
      <p:ext uri="{BB962C8B-B14F-4D97-AF65-F5344CB8AC3E}">
        <p14:creationId xmlns:p14="http://schemas.microsoft.com/office/powerpoint/2010/main" val="734388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18:20–23, looking for what happened as the storm continued to threaten to destroy the ship. </a:t>
            </a:r>
          </a:p>
          <a:p>
            <a:endParaRPr lang="en-US" dirty="0"/>
          </a:p>
        </p:txBody>
      </p:sp>
      <p:sp>
        <p:nvSpPr>
          <p:cNvPr id="3" name="Title 2"/>
          <p:cNvSpPr>
            <a:spLocks noGrp="1"/>
          </p:cNvSpPr>
          <p:nvPr>
            <p:ph type="title"/>
          </p:nvPr>
        </p:nvSpPr>
        <p:spPr/>
        <p:txBody>
          <a:bodyPr/>
          <a:lstStyle/>
          <a:p>
            <a:r>
              <a:rPr lang="en-US" dirty="0"/>
              <a:t>The Storm</a:t>
            </a:r>
          </a:p>
        </p:txBody>
      </p:sp>
    </p:spTree>
    <p:extLst>
      <p:ext uri="{BB962C8B-B14F-4D97-AF65-F5344CB8AC3E}">
        <p14:creationId xmlns:p14="http://schemas.microsoft.com/office/powerpoint/2010/main" val="1100243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After Lehi’s family arrived in the promised land, they began to till the earth and plant the seeds they had brought with them. They found that this new land was rich in a variety of natural resources.</a:t>
            </a:r>
          </a:p>
        </p:txBody>
      </p:sp>
      <p:sp>
        <p:nvSpPr>
          <p:cNvPr id="3" name="Title 2"/>
          <p:cNvSpPr>
            <a:spLocks noGrp="1"/>
          </p:cNvSpPr>
          <p:nvPr>
            <p:ph type="title"/>
          </p:nvPr>
        </p:nvSpPr>
        <p:spPr/>
        <p:txBody>
          <a:bodyPr/>
          <a:lstStyle/>
          <a:p>
            <a:r>
              <a:rPr lang="en-US" dirty="0"/>
              <a:t>1 Nephi 18:24–25</a:t>
            </a:r>
          </a:p>
        </p:txBody>
      </p:sp>
    </p:spTree>
    <p:extLst>
      <p:ext uri="{BB962C8B-B14F-4D97-AF65-F5344CB8AC3E}">
        <p14:creationId xmlns:p14="http://schemas.microsoft.com/office/powerpoint/2010/main" val="226628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Scenario</a:t>
            </a:r>
          </a:p>
        </p:txBody>
      </p:sp>
      <p:sp>
        <p:nvSpPr>
          <p:cNvPr id="2" name="Content Placeholder 1"/>
          <p:cNvSpPr>
            <a:spLocks noGrp="1"/>
          </p:cNvSpPr>
          <p:nvPr>
            <p:ph sz="quarter" idx="4"/>
          </p:nvPr>
        </p:nvSpPr>
        <p:spPr/>
        <p:txBody>
          <a:bodyPr/>
          <a:lstStyle/>
          <a:p>
            <a:r>
              <a:rPr lang="en-US" i="0" dirty="0"/>
              <a:t>Imagine that one day your bishop or branch president invites you into his office and extends to you the calling to serve as class or quorum president. You have never served in a presidency before and feel overwhelmed and uncertain about how to do this calling.</a:t>
            </a:r>
          </a:p>
          <a:p>
            <a:pPr fontAlgn="base"/>
            <a:r>
              <a:rPr lang="en-US" i="0" dirty="0"/>
              <a:t>Why might God ask you to do something that you don’t know how to do?</a:t>
            </a:r>
          </a:p>
          <a:p>
            <a:pPr fontAlgn="base"/>
            <a:r>
              <a:rPr lang="en-US" i="0" dirty="0"/>
              <a:t>How could you learn to serve in this calling?</a:t>
            </a:r>
          </a:p>
        </p:txBody>
      </p:sp>
      <p:pic>
        <p:nvPicPr>
          <p:cNvPr id="5" name="Picture Placeholder 4"/>
          <p:cNvPicPr>
            <a:picLocks noGrp="1" noChangeAspect="1"/>
          </p:cNvPicPr>
          <p:nvPr>
            <p:ph type="pic" sz="quarter" idx="10"/>
          </p:nvPr>
        </p:nvPicPr>
        <p:blipFill>
          <a:blip r:embed="rId2"/>
          <a:srcRect l="25004" r="25004"/>
          <a:stretch>
            <a:fillRect/>
          </a:stretch>
        </p:blipFill>
        <p:spPr/>
      </p:pic>
    </p:spTree>
    <p:extLst>
      <p:ext uri="{BB962C8B-B14F-4D97-AF65-F5344CB8AC3E}">
        <p14:creationId xmlns:p14="http://schemas.microsoft.com/office/powerpoint/2010/main" val="136431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18:1–2. How did Nephi and his brethren know how to build the ship?</a:t>
            </a:r>
          </a:p>
        </p:txBody>
      </p:sp>
      <p:sp>
        <p:nvSpPr>
          <p:cNvPr id="3" name="Title 2"/>
          <p:cNvSpPr>
            <a:spLocks noGrp="1"/>
          </p:cNvSpPr>
          <p:nvPr>
            <p:ph type="title"/>
          </p:nvPr>
        </p:nvSpPr>
        <p:spPr/>
        <p:txBody>
          <a:bodyPr/>
          <a:lstStyle/>
          <a:p>
            <a:r>
              <a:rPr lang="en-US" dirty="0"/>
              <a:t>Building a Ship</a:t>
            </a:r>
          </a:p>
        </p:txBody>
      </p:sp>
    </p:spTree>
    <p:extLst>
      <p:ext uri="{BB962C8B-B14F-4D97-AF65-F5344CB8AC3E}">
        <p14:creationId xmlns:p14="http://schemas.microsoft.com/office/powerpoint/2010/main" val="46845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18:1–2. How did Nephi and his brethren know how to build the ship?</a:t>
            </a:r>
          </a:p>
          <a:p>
            <a:r>
              <a:rPr lang="en-US" dirty="0"/>
              <a:t>Read 1 Nephi 18:3. What did Nephi do that allowed the Lord to show him and his brethren how to build the ship?</a:t>
            </a:r>
          </a:p>
        </p:txBody>
      </p:sp>
      <p:sp>
        <p:nvSpPr>
          <p:cNvPr id="3" name="Title 2"/>
          <p:cNvSpPr>
            <a:spLocks noGrp="1"/>
          </p:cNvSpPr>
          <p:nvPr>
            <p:ph type="title"/>
          </p:nvPr>
        </p:nvSpPr>
        <p:spPr/>
        <p:txBody>
          <a:bodyPr/>
          <a:lstStyle/>
          <a:p>
            <a:r>
              <a:rPr lang="en-US" dirty="0"/>
              <a:t>Building a Ship</a:t>
            </a:r>
          </a:p>
        </p:txBody>
      </p:sp>
    </p:spTree>
    <p:extLst>
      <p:ext uri="{BB962C8B-B14F-4D97-AF65-F5344CB8AC3E}">
        <p14:creationId xmlns:p14="http://schemas.microsoft.com/office/powerpoint/2010/main" val="505979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18:1–2. How did Nephi and his brethren know how to build the ship?</a:t>
            </a:r>
          </a:p>
          <a:p>
            <a:r>
              <a:rPr lang="en-US" dirty="0"/>
              <a:t>Read 1 Nephi 18:3. What did Nephi do that allowed the Lord to show him and his brethren how to build the ship?</a:t>
            </a:r>
          </a:p>
          <a:p>
            <a:r>
              <a:rPr lang="en-US" dirty="0"/>
              <a:t>What principle can we learn about how we can receive specific guidance?</a:t>
            </a:r>
          </a:p>
        </p:txBody>
      </p:sp>
      <p:sp>
        <p:nvSpPr>
          <p:cNvPr id="3" name="Title 2"/>
          <p:cNvSpPr>
            <a:spLocks noGrp="1"/>
          </p:cNvSpPr>
          <p:nvPr>
            <p:ph type="title"/>
          </p:nvPr>
        </p:nvSpPr>
        <p:spPr/>
        <p:txBody>
          <a:bodyPr/>
          <a:lstStyle/>
          <a:p>
            <a:r>
              <a:rPr lang="en-US" dirty="0"/>
              <a:t>Building a Ship</a:t>
            </a:r>
          </a:p>
        </p:txBody>
      </p:sp>
    </p:spTree>
    <p:extLst>
      <p:ext uri="{BB962C8B-B14F-4D97-AF65-F5344CB8AC3E}">
        <p14:creationId xmlns:p14="http://schemas.microsoft.com/office/powerpoint/2010/main" val="2103328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pray often unto the Lord, we can receive the specific guidance we need.</a:t>
            </a:r>
            <a:endParaRPr lang="en-US" dirty="0"/>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3276677266"/>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047F39-71B1-490F-9F50-145FCD68B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C464FA-CEBB-40AD-9DF9-AA17CD1BFA8B}">
  <ds:schemaRefs>
    <ds:schemaRef ds:uri="http://schemas.microsoft.com/sharepoint/v3/contenttype/forms"/>
  </ds:schemaRefs>
</ds:datastoreItem>
</file>

<file path=customXml/itemProps3.xml><?xml version="1.0" encoding="utf-8"?>
<ds:datastoreItem xmlns:ds="http://schemas.openxmlformats.org/officeDocument/2006/customXml" ds:itemID="{83A9B112-CF3E-420F-95D3-B714ECF037A8}">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http://www.w3.org/XML/1998/namespace"/>
    <ds:schemaRef ds:uri="http://schemas.microsoft.com/office/2006/metadata/properties"/>
    <ds:schemaRef ds:uri="a51ac170-4e69-43ea-bbd4-5a9e3eb386dc"/>
    <ds:schemaRef ds:uri="b764eb9d-49e1-4eb4-965b-0d99005b74c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3768</TotalTime>
  <Words>1925</Words>
  <Application>Microsoft Office PowerPoint</Application>
  <PresentationFormat>On-screen Show (4:3)</PresentationFormat>
  <Paragraphs>115</Paragraphs>
  <Slides>43</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43</vt:i4>
      </vt:variant>
    </vt:vector>
  </HeadingPairs>
  <TitlesOfParts>
    <vt:vector size="52"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18</vt:lpstr>
      <vt:lpstr>Devotional</vt:lpstr>
      <vt:lpstr>A Scenario</vt:lpstr>
      <vt:lpstr>A Scenario</vt:lpstr>
      <vt:lpstr>A Scenario</vt:lpstr>
      <vt:lpstr>Building a Ship</vt:lpstr>
      <vt:lpstr>Building a Ship</vt:lpstr>
      <vt:lpstr>Building a Ship</vt:lpstr>
      <vt:lpstr>Prayer</vt:lpstr>
      <vt:lpstr>Prayer</vt:lpstr>
      <vt:lpstr>1 Nephi 18:4–8</vt:lpstr>
      <vt:lpstr>1 Nephi 18:4–8</vt:lpstr>
      <vt:lpstr>Should You Speak Up?</vt:lpstr>
      <vt:lpstr>Should You Speak Up?</vt:lpstr>
      <vt:lpstr>On the Ship</vt:lpstr>
      <vt:lpstr>On the Ship</vt:lpstr>
      <vt:lpstr>Much Rudeness</vt:lpstr>
      <vt:lpstr>What Would You Do?</vt:lpstr>
      <vt:lpstr>What Would You Do?</vt:lpstr>
      <vt:lpstr>What Would You Do?</vt:lpstr>
      <vt:lpstr>Confronting Unrighteous Behavior</vt:lpstr>
      <vt:lpstr>Confronting Unrighteous Behavior</vt:lpstr>
      <vt:lpstr>Confronting Unrighteous Behavior</vt:lpstr>
      <vt:lpstr>Elder Robert D. Hales</vt:lpstr>
      <vt:lpstr>Elder Robert D. Hales, cont.</vt:lpstr>
      <vt:lpstr>The Guidance of the Spirit</vt:lpstr>
      <vt:lpstr>The Guidance of the Spirit</vt:lpstr>
      <vt:lpstr>How Would You Respond?</vt:lpstr>
      <vt:lpstr>How Would You Respond?</vt:lpstr>
      <vt:lpstr>How Would You Respond?</vt:lpstr>
      <vt:lpstr>Consequences</vt:lpstr>
      <vt:lpstr>Consequences</vt:lpstr>
      <vt:lpstr>Consequences</vt:lpstr>
      <vt:lpstr>The Effect of Disobedience</vt:lpstr>
      <vt:lpstr>The Effect of Disobedience</vt:lpstr>
      <vt:lpstr>Look to God</vt:lpstr>
      <vt:lpstr>Look to God</vt:lpstr>
      <vt:lpstr>Elder L. Whitney Clayton</vt:lpstr>
      <vt:lpstr>Elder L. Whitney Clayton, cont.</vt:lpstr>
      <vt:lpstr>Remaining Faithful</vt:lpstr>
      <vt:lpstr>The Storm</vt:lpstr>
      <vt:lpstr>1 Nephi 18:24–25</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280</cp:revision>
  <dcterms:created xsi:type="dcterms:W3CDTF">2013-07-15T20:26:14Z</dcterms:created>
  <dcterms:modified xsi:type="dcterms:W3CDTF">2017-06-05T16:11:41Z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