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7" r:id="rId5"/>
    <p:sldMasterId id="2147483691" r:id="rId6"/>
    <p:sldMasterId id="2147483695" r:id="rId7"/>
    <p:sldMasterId id="2147483699" r:id="rId8"/>
  </p:sldMasterIdLst>
  <p:notesMasterIdLst>
    <p:notesMasterId r:id="rId50"/>
  </p:notesMasterIdLst>
  <p:handoutMasterIdLst>
    <p:handoutMasterId r:id="rId51"/>
  </p:handoutMasterIdLst>
  <p:sldIdLst>
    <p:sldId id="319" r:id="rId9"/>
    <p:sldId id="328" r:id="rId10"/>
    <p:sldId id="329" r:id="rId11"/>
    <p:sldId id="347" r:id="rId12"/>
    <p:sldId id="348" r:id="rId13"/>
    <p:sldId id="330" r:id="rId14"/>
    <p:sldId id="331" r:id="rId15"/>
    <p:sldId id="349" r:id="rId16"/>
    <p:sldId id="350" r:id="rId17"/>
    <p:sldId id="332" r:id="rId18"/>
    <p:sldId id="351" r:id="rId19"/>
    <p:sldId id="333" r:id="rId20"/>
    <p:sldId id="334" r:id="rId21"/>
    <p:sldId id="352" r:id="rId22"/>
    <p:sldId id="335" r:id="rId23"/>
    <p:sldId id="336" r:id="rId24"/>
    <p:sldId id="369" r:id="rId25"/>
    <p:sldId id="370" r:id="rId26"/>
    <p:sldId id="354" r:id="rId27"/>
    <p:sldId id="355" r:id="rId28"/>
    <p:sldId id="338" r:id="rId29"/>
    <p:sldId id="339" r:id="rId30"/>
    <p:sldId id="356" r:id="rId31"/>
    <p:sldId id="357" r:id="rId32"/>
    <p:sldId id="340" r:id="rId33"/>
    <p:sldId id="358" r:id="rId34"/>
    <p:sldId id="359" r:id="rId35"/>
    <p:sldId id="360" r:id="rId36"/>
    <p:sldId id="341" r:id="rId37"/>
    <p:sldId id="361" r:id="rId38"/>
    <p:sldId id="362" r:id="rId39"/>
    <p:sldId id="342" r:id="rId40"/>
    <p:sldId id="363" r:id="rId41"/>
    <p:sldId id="371" r:id="rId42"/>
    <p:sldId id="343" r:id="rId43"/>
    <p:sldId id="365" r:id="rId44"/>
    <p:sldId id="344" r:id="rId45"/>
    <p:sldId id="345" r:id="rId46"/>
    <p:sldId id="366" r:id="rId47"/>
    <p:sldId id="346" r:id="rId48"/>
    <p:sldId id="368"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rina Canno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9A1F"/>
    <a:srgbClr val="EB5558"/>
    <a:srgbClr val="7D6CAE"/>
    <a:srgbClr val="36A1DB"/>
    <a:srgbClr val="55B893"/>
    <a:srgbClr val="404040"/>
    <a:srgbClr val="8484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21" autoAdjust="0"/>
    <p:restoredTop sz="94377" autoAdjust="0"/>
  </p:normalViewPr>
  <p:slideViewPr>
    <p:cSldViewPr snapToGrid="0" snapToObjects="1">
      <p:cViewPr varScale="1">
        <p:scale>
          <a:sx n="63" d="100"/>
          <a:sy n="63" d="100"/>
        </p:scale>
        <p:origin x="73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24431-D598-F643-AC91-6120B903A05D}" type="datetimeFigureOut">
              <a:rPr lang="en-US" smtClean="0"/>
              <a:pPr/>
              <a:t>5/16/2017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8EE581-1F13-B34C-BAB0-A30A3077AFB7}" type="slidenum">
              <a:rPr lang="en-US" smtClean="0"/>
              <a:pPr/>
              <a:t>‹#›</a:t>
            </a:fld>
            <a:endParaRPr lang="en-US"/>
          </a:p>
        </p:txBody>
      </p:sp>
    </p:spTree>
    <p:extLst>
      <p:ext uri="{BB962C8B-B14F-4D97-AF65-F5344CB8AC3E}">
        <p14:creationId xmlns:p14="http://schemas.microsoft.com/office/powerpoint/2010/main" val="4169556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4F8BED-C0F1-1148-A457-3FD974855446}" type="datetimeFigureOut">
              <a:rPr lang="en-US" smtClean="0"/>
              <a:t>5/16/2017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08BBBE-4D81-AC4E-989B-50A761294FE9}" type="slidenum">
              <a:rPr lang="en-US" smtClean="0"/>
              <a:t>‹#›</a:t>
            </a:fld>
            <a:endParaRPr lang="en-US"/>
          </a:p>
        </p:txBody>
      </p:sp>
    </p:spTree>
    <p:extLst>
      <p:ext uri="{BB962C8B-B14F-4D97-AF65-F5344CB8AC3E}">
        <p14:creationId xmlns:p14="http://schemas.microsoft.com/office/powerpoint/2010/main" val="213749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3.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5.xml"/><Relationship Id="rId4" Type="http://schemas.openxmlformats.org/officeDocument/2006/relationships/image" Target="../media/image4.emf"/></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sp>
        <p:nvSpPr>
          <p:cNvPr id="5" name="Rectangle 4"/>
          <p:cNvSpPr/>
          <p:nvPr userDrawn="1"/>
        </p:nvSpPr>
        <p:spPr>
          <a:xfrm>
            <a:off x="0" y="2282870"/>
            <a:ext cx="9144000" cy="283157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chemeClr val="bg1"/>
                </a:solidFill>
                <a:latin typeface="+mj-lt"/>
              </a:defRPr>
            </a:lvl1pPr>
          </a:lstStyle>
          <a:p>
            <a:r>
              <a:rPr lang="en-US" dirty="0"/>
              <a:t>Old Testament</a:t>
            </a:r>
          </a:p>
        </p:txBody>
      </p:sp>
      <p:sp>
        <p:nvSpPr>
          <p:cNvPr id="16"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pic>
        <p:nvPicPr>
          <p:cNvPr id="2" name="Picture 1"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18593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hasCustomPrompt="1"/>
          </p:nvPr>
        </p:nvSpPr>
        <p:spPr>
          <a:xfrm>
            <a:off x="457200" y="555227"/>
            <a:ext cx="8229600" cy="858753"/>
          </a:xfrm>
          <a:prstGeom prst="rect">
            <a:avLst/>
          </a:prstGeom>
        </p:spPr>
        <p:txBody>
          <a:bodyPr/>
          <a:lstStyle>
            <a:lvl1pPr algn="l">
              <a:defRPr sz="4400">
                <a:solidFill>
                  <a:srgbClr val="36A1DB"/>
                </a:solidFill>
                <a:latin typeface="+mj-lt"/>
              </a:defRPr>
            </a:lvl1pPr>
          </a:lstStyle>
          <a:p>
            <a:r>
              <a:rPr lang="en-US" dirty="0"/>
              <a:t>Click to edit Master title </a:t>
            </a:r>
            <a:r>
              <a:rPr lang="en-US" dirty="0" err="1"/>
              <a:t>stylet</a:t>
            </a:r>
            <a:endParaRPr lang="en-US" dirty="0"/>
          </a:p>
        </p:txBody>
      </p:sp>
    </p:spTree>
    <p:extLst>
      <p:ext uri="{BB962C8B-B14F-4D97-AF65-F5344CB8AC3E}">
        <p14:creationId xmlns:p14="http://schemas.microsoft.com/office/powerpoint/2010/main" val="3674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Tree>
    <p:extLst>
      <p:ext uri="{BB962C8B-B14F-4D97-AF65-F5344CB8AC3E}">
        <p14:creationId xmlns:p14="http://schemas.microsoft.com/office/powerpoint/2010/main" val="867819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133513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046926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36A1DB"/>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137191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36A1DB"/>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0900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36A1DB"/>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153494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9162288" cy="6858000"/>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789432"/>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842"/>
            <a:ext cx="8229600" cy="4894257"/>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3454532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7D6CAE"/>
                </a:solidFill>
                <a:latin typeface="+mj-lt"/>
              </a:defRPr>
            </a:lvl1pPr>
          </a:lstStyle>
          <a:p>
            <a:r>
              <a:rPr lang="en-US" dirty="0"/>
              <a:t>Click to edit master Text Style</a:t>
            </a:r>
          </a:p>
        </p:txBody>
      </p:sp>
      <p:sp>
        <p:nvSpPr>
          <p:cNvPr id="9"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628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7D6CAE"/>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7D6CAE"/>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7D6CAE"/>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Tree>
    <p:extLst>
      <p:ext uri="{BB962C8B-B14F-4D97-AF65-F5344CB8AC3E}">
        <p14:creationId xmlns:p14="http://schemas.microsoft.com/office/powerpoint/2010/main" val="2978662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EB5558"/>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186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EB5558"/>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EB5558"/>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EB5558"/>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3" name="TextBox 2"/>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4" name="Picture 3"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07030"/>
            <a:ext cx="9144000" cy="325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018"/>
            <a:ext cx="9143999" cy="1240535"/>
          </a:xfrm>
          <a:prstGeom prst="rect">
            <a:avLst/>
          </a:prstGeom>
        </p:spPr>
      </p:pic>
      <p:sp>
        <p:nvSpPr>
          <p:cNvPr id="10" name="Title 1"/>
          <p:cNvSpPr>
            <a:spLocks noGrp="1"/>
          </p:cNvSpPr>
          <p:nvPr>
            <p:ph type="title" hasCustomPrompt="1"/>
          </p:nvPr>
        </p:nvSpPr>
        <p:spPr>
          <a:xfrm>
            <a:off x="423234" y="2642616"/>
            <a:ext cx="8276266" cy="1444752"/>
          </a:xfrm>
          <a:prstGeom prst="rect">
            <a:avLst/>
          </a:prstGeom>
        </p:spPr>
        <p:txBody>
          <a:bodyPr>
            <a:noAutofit/>
          </a:bodyPr>
          <a:lstStyle>
            <a:lvl1pPr>
              <a:lnSpc>
                <a:spcPct val="80000"/>
              </a:lnSpc>
              <a:defRPr sz="5500" baseline="0">
                <a:solidFill>
                  <a:srgbClr val="FFFFFF"/>
                </a:solidFill>
                <a:latin typeface="+mj-lt"/>
              </a:defRPr>
            </a:lvl1pPr>
          </a:lstStyle>
          <a:p>
            <a:r>
              <a:rPr lang="en-US" dirty="0"/>
              <a:t>Old Testament</a:t>
            </a:r>
          </a:p>
        </p:txBody>
      </p:sp>
      <p:sp>
        <p:nvSpPr>
          <p:cNvPr id="12" name="Text Placeholder 15"/>
          <p:cNvSpPr>
            <a:spLocks noGrp="1"/>
          </p:cNvSpPr>
          <p:nvPr>
            <p:ph type="body" sz="quarter" idx="11" hasCustomPrompt="1"/>
          </p:nvPr>
        </p:nvSpPr>
        <p:spPr>
          <a:xfrm>
            <a:off x="423234" y="4087368"/>
            <a:ext cx="8276266" cy="649224"/>
          </a:xfrm>
          <a:prstGeom prst="rect">
            <a:avLst/>
          </a:prstGeom>
        </p:spPr>
        <p:txBody>
          <a:bodyPr/>
          <a:lstStyle>
            <a:lvl1pPr marL="0" indent="0" algn="ctr">
              <a:buNone/>
              <a:defRPr sz="1800">
                <a:solidFill>
                  <a:schemeClr val="bg1"/>
                </a:solidFill>
                <a:latin typeface="+mn-lt"/>
                <a:ea typeface="Open Sans" panose="020B0606030504020204" pitchFamily="34" charset="0"/>
                <a:cs typeface="Open Sans" panose="020B0606030504020204" pitchFamily="34" charset="0"/>
              </a:defRPr>
            </a:lvl1pPr>
          </a:lstStyle>
          <a:p>
            <a:pPr lvl="0"/>
            <a:r>
              <a:rPr lang="en-US" dirty="0"/>
              <a:t>Weekly Class Lesson (Unit #)</a:t>
            </a:r>
          </a:p>
        </p:txBody>
      </p:sp>
      <p:pic>
        <p:nvPicPr>
          <p:cNvPr id="6" name="Picture 5" descr="SI-lockup-white-header.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913" y="113195"/>
            <a:ext cx="4432300" cy="800100"/>
          </a:xfrm>
          <a:prstGeom prst="rect">
            <a:avLst/>
          </a:prstGeom>
        </p:spPr>
      </p:pic>
    </p:spTree>
    <p:extLst>
      <p:ext uri="{BB962C8B-B14F-4D97-AF65-F5344CB8AC3E}">
        <p14:creationId xmlns:p14="http://schemas.microsoft.com/office/powerpoint/2010/main" val="26433603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49400"/>
            <a:ext cx="8229600" cy="4159125"/>
          </a:xfrm>
          <a:prstGeom prst="rect">
            <a:avLst/>
          </a:prstGeom>
        </p:spPr>
        <p:txBody>
          <a:bodyPr/>
          <a:lstStyle>
            <a:lvl1pPr>
              <a:defRPr sz="2800">
                <a:solidFill>
                  <a:srgbClr val="404040"/>
                </a:solidFill>
                <a:latin typeface="+mn-lt"/>
                <a:ea typeface="Open Sans" panose="020B0606030504020204" pitchFamily="34" charset="0"/>
                <a:cs typeface="Open Sans" panose="020B0606030504020204" pitchFamily="34" charset="0"/>
              </a:defRPr>
            </a:lvl1pPr>
            <a:lvl2pPr>
              <a:defRPr sz="2400">
                <a:solidFill>
                  <a:srgbClr val="404040"/>
                </a:solidFill>
                <a:latin typeface="+mn-lt"/>
              </a:defRPr>
            </a:lvl2pPr>
            <a:lvl3pPr>
              <a:defRPr sz="2000">
                <a:solidFill>
                  <a:srgbClr val="404040"/>
                </a:solidFill>
                <a:latin typeface="+mn-lt"/>
              </a:defRPr>
            </a:lvl3pPr>
            <a:lvl4pPr>
              <a:defRPr sz="1600">
                <a:solidFill>
                  <a:srgbClr val="404040"/>
                </a:solidFill>
                <a:latin typeface="+mn-lt"/>
              </a:defRPr>
            </a:lvl4pPr>
            <a:lvl5pPr>
              <a:defRPr sz="1400">
                <a:solidFill>
                  <a:srgbClr val="404040"/>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457200" y="555227"/>
            <a:ext cx="82296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Tree>
    <p:extLst>
      <p:ext uri="{BB962C8B-B14F-4D97-AF65-F5344CB8AC3E}">
        <p14:creationId xmlns:p14="http://schemas.microsoft.com/office/powerpoint/2010/main" val="367438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500215"/>
            <a:ext cx="8229600" cy="807885"/>
          </a:xfrm>
          <a:prstGeom prst="rect">
            <a:avLst/>
          </a:prstGeom>
        </p:spPr>
        <p:txBody>
          <a:bodyPr/>
          <a:lstStyle>
            <a:lvl1pPr algn="l">
              <a:defRPr sz="4400">
                <a:solidFill>
                  <a:srgbClr val="F39A1F"/>
                </a:solidFill>
                <a:latin typeface="+mj-lt"/>
              </a:defRPr>
            </a:lvl1pPr>
          </a:lstStyle>
          <a:p>
            <a:r>
              <a:rPr lang="en-US" dirty="0"/>
              <a:t>Click to edit master Text Style</a:t>
            </a:r>
          </a:p>
        </p:txBody>
      </p:sp>
      <p:sp>
        <p:nvSpPr>
          <p:cNvPr id="4" name="Text Placeholder 2"/>
          <p:cNvSpPr>
            <a:spLocks noGrp="1"/>
          </p:cNvSpPr>
          <p:nvPr>
            <p:ph type="body" idx="1"/>
          </p:nvPr>
        </p:nvSpPr>
        <p:spPr>
          <a:xfrm>
            <a:off x="457200" y="1452869"/>
            <a:ext cx="4040188" cy="6971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Content Placeholder 3"/>
          <p:cNvSpPr>
            <a:spLocks noGrp="1"/>
          </p:cNvSpPr>
          <p:nvPr>
            <p:ph sz="half" idx="2"/>
          </p:nvPr>
        </p:nvSpPr>
        <p:spPr>
          <a:xfrm>
            <a:off x="457200" y="2438810"/>
            <a:ext cx="4040188" cy="383499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3"/>
          </p:nvPr>
        </p:nvSpPr>
        <p:spPr>
          <a:xfrm>
            <a:off x="4645025" y="1452868"/>
            <a:ext cx="4041775" cy="6971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Content Placeholder 5"/>
          <p:cNvSpPr>
            <a:spLocks noGrp="1"/>
          </p:cNvSpPr>
          <p:nvPr>
            <p:ph sz="quarter" idx="4"/>
          </p:nvPr>
        </p:nvSpPr>
        <p:spPr>
          <a:xfrm>
            <a:off x="4645025" y="2438809"/>
            <a:ext cx="4041775" cy="3834991"/>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073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17558911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492500"/>
            <a:ext cx="8229600" cy="27813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8" name="Rectangle 7"/>
          <p:cNvSpPr/>
          <p:nvPr userDrawn="1"/>
        </p:nvSpPr>
        <p:spPr>
          <a:xfrm>
            <a:off x="381000" y="1236180"/>
            <a:ext cx="8305800" cy="20658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p:nvPr>
        </p:nvSpPr>
        <p:spPr>
          <a:xfrm>
            <a:off x="1905000" y="1371600"/>
            <a:ext cx="2692400" cy="1778000"/>
          </a:xfrm>
          <a:prstGeom prst="rect">
            <a:avLst/>
          </a:prstGeom>
        </p:spPr>
        <p:txBody>
          <a:bodyPr vert="horz"/>
          <a:lstStyle/>
          <a:p>
            <a:endParaRPr lang="en-US" dirty="0"/>
          </a:p>
        </p:txBody>
      </p:sp>
      <p:sp>
        <p:nvSpPr>
          <p:cNvPr id="11" name="Picture Placeholder 9"/>
          <p:cNvSpPr>
            <a:spLocks noGrp="1"/>
          </p:cNvSpPr>
          <p:nvPr>
            <p:ph type="pic" sz="quarter" idx="11"/>
          </p:nvPr>
        </p:nvSpPr>
        <p:spPr>
          <a:xfrm>
            <a:off x="4800600" y="1371600"/>
            <a:ext cx="2692400" cy="1778000"/>
          </a:xfrm>
          <a:prstGeom prst="rect">
            <a:avLst/>
          </a:prstGeom>
        </p:spPr>
        <p:txBody>
          <a:bodyPr vert="horz"/>
          <a:lstStyle/>
          <a:p>
            <a:endParaRPr lang="en-US"/>
          </a:p>
        </p:txBody>
      </p:sp>
    </p:spTree>
    <p:extLst>
      <p:ext uri="{BB962C8B-B14F-4D97-AF65-F5344CB8AC3E}">
        <p14:creationId xmlns:p14="http://schemas.microsoft.com/office/powerpoint/2010/main" val="2762513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36689211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F39A1F"/>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27565450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F39A1F"/>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81416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F39A1F"/>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2451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12343989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4" name="TextBox 3"/>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PD50041081</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5" name="Picture 4"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595105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Content Placeholder 3"/>
          <p:cNvSpPr>
            <a:spLocks noGrp="1"/>
          </p:cNvSpPr>
          <p:nvPr>
            <p:ph sz="half" idx="2"/>
          </p:nvPr>
        </p:nvSpPr>
        <p:spPr>
          <a:xfrm>
            <a:off x="457200" y="4292600"/>
            <a:ext cx="8229600" cy="1981200"/>
          </a:xfrm>
          <a:prstGeom prst="rect">
            <a:avLst/>
          </a:prstGeo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5" name="Rectangle 4"/>
          <p:cNvSpPr/>
          <p:nvPr userDrawn="1"/>
        </p:nvSpPr>
        <p:spPr>
          <a:xfrm>
            <a:off x="381000" y="1236180"/>
            <a:ext cx="8305800" cy="27897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9"/>
          <p:cNvSpPr>
            <a:spLocks noGrp="1"/>
          </p:cNvSpPr>
          <p:nvPr>
            <p:ph type="pic" sz="quarter" idx="10"/>
          </p:nvPr>
        </p:nvSpPr>
        <p:spPr>
          <a:xfrm>
            <a:off x="2286000" y="1371600"/>
            <a:ext cx="4495800" cy="2501900"/>
          </a:xfrm>
          <a:prstGeom prst="rect">
            <a:avLst/>
          </a:prstGeom>
        </p:spPr>
        <p:txBody>
          <a:bodyPr vert="horz"/>
          <a:lstStyle/>
          <a:p>
            <a:endParaRPr lang="en-US"/>
          </a:p>
        </p:txBody>
      </p:sp>
    </p:spTree>
    <p:extLst>
      <p:ext uri="{BB962C8B-B14F-4D97-AF65-F5344CB8AC3E}">
        <p14:creationId xmlns:p14="http://schemas.microsoft.com/office/powerpoint/2010/main" val="1830965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1"/>
          <p:cNvSpPr>
            <a:spLocks noGrp="1"/>
          </p:cNvSpPr>
          <p:nvPr>
            <p:ph type="title"/>
          </p:nvPr>
        </p:nvSpPr>
        <p:spPr>
          <a:xfrm>
            <a:off x="381000" y="377427"/>
            <a:ext cx="8305800" cy="858753"/>
          </a:xfrm>
          <a:prstGeom prst="rect">
            <a:avLst/>
          </a:prstGeom>
        </p:spPr>
        <p:txBody>
          <a:bodyPr/>
          <a:lstStyle>
            <a:lvl1pPr algn="l">
              <a:defRPr sz="4400">
                <a:solidFill>
                  <a:srgbClr val="55B893"/>
                </a:solidFill>
                <a:latin typeface="+mj-lt"/>
              </a:defRPr>
            </a:lvl1pPr>
          </a:lstStyle>
          <a:p>
            <a:r>
              <a:rPr lang="en-US" dirty="0"/>
              <a:t>Click to edit Master title style</a:t>
            </a:r>
          </a:p>
        </p:txBody>
      </p:sp>
      <p:sp>
        <p:nvSpPr>
          <p:cNvPr id="7" name="Rectangle 6"/>
          <p:cNvSpPr/>
          <p:nvPr userDrawn="1"/>
        </p:nvSpPr>
        <p:spPr>
          <a:xfrm>
            <a:off x="381000" y="1236180"/>
            <a:ext cx="8305800" cy="526622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6" name="Picture Placeholder 9"/>
          <p:cNvSpPr>
            <a:spLocks noGrp="1"/>
          </p:cNvSpPr>
          <p:nvPr>
            <p:ph type="pic" sz="quarter" idx="10"/>
          </p:nvPr>
        </p:nvSpPr>
        <p:spPr>
          <a:xfrm>
            <a:off x="2501900" y="1371600"/>
            <a:ext cx="4064000" cy="4965700"/>
          </a:xfrm>
          <a:prstGeom prst="rect">
            <a:avLst/>
          </a:prstGeom>
        </p:spPr>
        <p:txBody>
          <a:bodyPr vert="horz"/>
          <a:lstStyle/>
          <a:p>
            <a:endParaRPr lang="en-US"/>
          </a:p>
        </p:txBody>
      </p:sp>
    </p:spTree>
    <p:extLst>
      <p:ext uri="{BB962C8B-B14F-4D97-AF65-F5344CB8AC3E}">
        <p14:creationId xmlns:p14="http://schemas.microsoft.com/office/powerpoint/2010/main" val="360493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3124200" y="512915"/>
            <a:ext cx="5562600" cy="591985"/>
          </a:xfrm>
          <a:prstGeom prst="rect">
            <a:avLst/>
          </a:prstGeom>
        </p:spPr>
        <p:txBody>
          <a:bodyPr/>
          <a:lstStyle>
            <a:lvl1pPr algn="l">
              <a:defRPr sz="3000">
                <a:solidFill>
                  <a:srgbClr val="55B893"/>
                </a:solidFill>
                <a:latin typeface="+mj-lt"/>
              </a:defRPr>
            </a:lvl1pPr>
          </a:lstStyle>
          <a:p>
            <a:pPr algn="l"/>
            <a:r>
              <a:rPr lang="en-US" sz="3000" dirty="0"/>
              <a:t>Elder Richard G. Scott</a:t>
            </a:r>
          </a:p>
        </p:txBody>
      </p:sp>
      <p:sp>
        <p:nvSpPr>
          <p:cNvPr id="4" name="Content Placeholder 5"/>
          <p:cNvSpPr>
            <a:spLocks noGrp="1"/>
          </p:cNvSpPr>
          <p:nvPr>
            <p:ph sz="quarter" idx="4"/>
          </p:nvPr>
        </p:nvSpPr>
        <p:spPr>
          <a:xfrm>
            <a:off x="3124200" y="1155701"/>
            <a:ext cx="5562601" cy="4711700"/>
          </a:xfrm>
          <a:prstGeom prst="rect">
            <a:avLst/>
          </a:prstGeom>
        </p:spPr>
        <p:txBody>
          <a:bodyPr/>
          <a:lstStyle>
            <a:lvl1pPr algn="l">
              <a:lnSpc>
                <a:spcPct val="130000"/>
              </a:lnSpc>
              <a:defRPr sz="2000" b="0" i="1">
                <a:latin typeface="Calibri"/>
                <a:cs typeface="Calibri"/>
              </a:defRPr>
            </a:lvl1pPr>
          </a:lstStyle>
          <a:p>
            <a:pPr marL="0" indent="0">
              <a:lnSpc>
                <a:spcPct val="130000"/>
              </a:lnSpc>
              <a:buNone/>
            </a:pPr>
            <a:r>
              <a:rPr lang="en-US" sz="2000" dirty="0">
                <a:latin typeface="Open Sans"/>
                <a:cs typeface="Open Sans"/>
              </a:rPr>
              <a:t>“I will share a principle that, if understood and consistently applied, will bring enormous blessings throughout your life. It is not difficult for me to explain, nor for you to understand. However, it will require of you significant, determined effort to yield its full potential. </a:t>
            </a:r>
          </a:p>
          <a:p>
            <a:pPr marL="0" indent="0">
              <a:buNone/>
            </a:pPr>
            <a:endParaRPr lang="en-US" dirty="0"/>
          </a:p>
        </p:txBody>
      </p:sp>
      <p:cxnSp>
        <p:nvCxnSpPr>
          <p:cNvPr id="6" name="Straight Connector 5"/>
          <p:cNvCxnSpPr/>
          <p:nvPr userDrawn="1"/>
        </p:nvCxnSpPr>
        <p:spPr>
          <a:xfrm>
            <a:off x="2946400" y="660400"/>
            <a:ext cx="0" cy="1841500"/>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8" name="Picture Placeholder 7"/>
          <p:cNvSpPr>
            <a:spLocks noGrp="1"/>
          </p:cNvSpPr>
          <p:nvPr>
            <p:ph type="pic" sz="quarter" idx="10"/>
          </p:nvPr>
        </p:nvSpPr>
        <p:spPr>
          <a:xfrm>
            <a:off x="546100" y="660400"/>
            <a:ext cx="2146300" cy="2857500"/>
          </a:xfrm>
          <a:prstGeom prst="rect">
            <a:avLst/>
          </a:prstGeom>
        </p:spPr>
        <p:txBody>
          <a:bodyPr vert="horz"/>
          <a:lstStyle/>
          <a:p>
            <a:endParaRPr lang="en-US" dirty="0"/>
          </a:p>
        </p:txBody>
      </p:sp>
      <p:sp>
        <p:nvSpPr>
          <p:cNvPr id="9" name="TextBox 8"/>
          <p:cNvSpPr txBox="1"/>
          <p:nvPr userDrawn="1"/>
        </p:nvSpPr>
        <p:spPr>
          <a:xfrm>
            <a:off x="7404100" y="876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714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15900" y="284315"/>
            <a:ext cx="8229600" cy="807885"/>
          </a:xfrm>
          <a:prstGeom prst="rect">
            <a:avLst/>
          </a:prstGeom>
        </p:spPr>
        <p:txBody>
          <a:bodyPr/>
          <a:lstStyle>
            <a:lvl1pPr algn="l">
              <a:defRPr sz="4400">
                <a:solidFill>
                  <a:srgbClr val="55B893"/>
                </a:solidFill>
                <a:latin typeface="+mj-lt"/>
              </a:defRPr>
            </a:lvl1pPr>
          </a:lstStyle>
          <a:p>
            <a:r>
              <a:rPr lang="en-US" dirty="0"/>
              <a:t>Christ in the Temple</a:t>
            </a:r>
          </a:p>
        </p:txBody>
      </p:sp>
      <p:sp>
        <p:nvSpPr>
          <p:cNvPr id="6" name="Picture Placeholder 5"/>
          <p:cNvSpPr>
            <a:spLocks noGrp="1"/>
          </p:cNvSpPr>
          <p:nvPr>
            <p:ph type="pic" sz="quarter" idx="10" hasCustomPrompt="1"/>
          </p:nvPr>
        </p:nvSpPr>
        <p:spPr>
          <a:xfrm>
            <a:off x="215900" y="1206500"/>
            <a:ext cx="8724900" cy="5473700"/>
          </a:xfrm>
          <a:prstGeom prst="rect">
            <a:avLst/>
          </a:prstGeom>
        </p:spPr>
        <p:txBody>
          <a:bodyPr vert="horz"/>
          <a:lstStyle>
            <a:lvl1pPr>
              <a:defRPr>
                <a:latin typeface="+mn-lt"/>
              </a:defRPr>
            </a:lvl1pPr>
          </a:lstStyle>
          <a:p>
            <a:r>
              <a:rPr lang="en-US" dirty="0"/>
              <a:t>Full screen photo</a:t>
            </a:r>
          </a:p>
        </p:txBody>
      </p:sp>
    </p:spTree>
    <p:extLst>
      <p:ext uri="{BB962C8B-B14F-4D97-AF65-F5344CB8AC3E}">
        <p14:creationId xmlns:p14="http://schemas.microsoft.com/office/powerpoint/2010/main" val="8175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7" cy="6857998"/>
          </a:xfrm>
          <a:prstGeom prst="rect">
            <a:avLst/>
          </a:prstGeom>
        </p:spPr>
      </p:pic>
      <p:sp>
        <p:nvSpPr>
          <p:cNvPr id="6" name="TextBox 5"/>
          <p:cNvSpPr txBox="1"/>
          <p:nvPr userDrawn="1"/>
        </p:nvSpPr>
        <p:spPr>
          <a:xfrm>
            <a:off x="1392930" y="5473519"/>
            <a:ext cx="6360201" cy="624273"/>
          </a:xfrm>
          <a:prstGeom prst="rect">
            <a:avLst/>
          </a:prstGeom>
          <a:noFill/>
        </p:spPr>
        <p:txBody>
          <a:bodyPr wrap="square" rtlCol="0">
            <a:spAutoFit/>
          </a:bodyPr>
          <a:lstStyle/>
          <a:p>
            <a:pPr algn="ctr">
              <a:lnSpc>
                <a:spcPct val="120000"/>
              </a:lnSpc>
            </a:pPr>
            <a:endParaRPr lang="en-US" sz="700" dirty="0">
              <a:solidFill>
                <a:srgbClr val="FFFFFF"/>
              </a:solidFill>
              <a:latin typeface="Open Sans"/>
              <a:cs typeface="Open Sans"/>
            </a:endParaRPr>
          </a:p>
          <a:p>
            <a:pPr algn="ctr">
              <a:lnSpc>
                <a:spcPct val="120000"/>
              </a:lnSpc>
            </a:pPr>
            <a:r>
              <a:rPr lang="en-US" sz="700" dirty="0">
                <a:solidFill>
                  <a:srgbClr val="FFFFFF"/>
                </a:solidFill>
                <a:latin typeface="Open Sans"/>
                <a:cs typeface="Open Sans"/>
              </a:rPr>
              <a:t>© 2017 by Intellectual Reserve, Inc.</a:t>
            </a:r>
            <a:r>
              <a:rPr lang="en-US" sz="700" baseline="0" dirty="0">
                <a:solidFill>
                  <a:srgbClr val="FFFFFF"/>
                </a:solidFill>
                <a:latin typeface="Open Sans"/>
                <a:cs typeface="Open Sans"/>
              </a:rPr>
              <a:t> </a:t>
            </a:r>
            <a:r>
              <a:rPr lang="en-US" sz="700" dirty="0">
                <a:solidFill>
                  <a:srgbClr val="FFFFFF"/>
                </a:solidFill>
                <a:latin typeface="Open Sans"/>
                <a:cs typeface="Open Sans"/>
              </a:rPr>
              <a:t>All rights reserved.</a:t>
            </a:r>
            <a:r>
              <a:rPr lang="en-US" sz="700" baseline="0" dirty="0">
                <a:solidFill>
                  <a:srgbClr val="FFFFFF"/>
                </a:solidFill>
                <a:latin typeface="Open Sans"/>
                <a:cs typeface="Open Sans"/>
              </a:rPr>
              <a:t> </a:t>
            </a:r>
            <a:r>
              <a:rPr lang="en-US" sz="700" dirty="0">
                <a:solidFill>
                  <a:srgbClr val="FFFFFF"/>
                </a:solidFill>
                <a:latin typeface="Open Sans"/>
                <a:cs typeface="Open Sans"/>
              </a:rPr>
              <a:t>English approval: 5/15. PD60001214</a:t>
            </a:r>
          </a:p>
          <a:p>
            <a:pPr algn="ctr">
              <a:lnSpc>
                <a:spcPct val="120000"/>
              </a:lnSpc>
            </a:pPr>
            <a:r>
              <a:rPr lang="en-US" sz="700" dirty="0">
                <a:solidFill>
                  <a:srgbClr val="FFFFFF"/>
                </a:solidFill>
                <a:latin typeface="Open Sans"/>
                <a:cs typeface="Open Sans"/>
              </a:rPr>
              <a:t> </a:t>
            </a:r>
          </a:p>
          <a:p>
            <a:pPr algn="ctr">
              <a:lnSpc>
                <a:spcPct val="120000"/>
              </a:lnSpc>
            </a:pPr>
            <a:endParaRPr lang="en-US" sz="700" dirty="0">
              <a:solidFill>
                <a:srgbClr val="FFFFFF"/>
              </a:solidFill>
              <a:latin typeface="Open Sans"/>
              <a:cs typeface="Open Sans"/>
            </a:endParaRPr>
          </a:p>
        </p:txBody>
      </p:sp>
      <p:pic>
        <p:nvPicPr>
          <p:cNvPr id="2" name="Picture 1" descr="SI-lockup-white-header-stacke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2000" y="2009742"/>
            <a:ext cx="2540000" cy="1536700"/>
          </a:xfrm>
          <a:prstGeom prst="rect">
            <a:avLst/>
          </a:prstGeom>
        </p:spPr>
      </p:pic>
    </p:spTree>
    <p:extLst>
      <p:ext uri="{BB962C8B-B14F-4D97-AF65-F5344CB8AC3E}">
        <p14:creationId xmlns:p14="http://schemas.microsoft.com/office/powerpoint/2010/main" val="42894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7.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5.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9.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13060173"/>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703" r:id="rId3"/>
    <p:sldLayoutId id="2147483709" r:id="rId4"/>
    <p:sldLayoutId id="2147483710" r:id="rId5"/>
    <p:sldLayoutId id="2147483711" r:id="rId6"/>
    <p:sldLayoutId id="2147483707" r:id="rId7"/>
    <p:sldLayoutId id="2147483708" r:id="rId8"/>
    <p:sldLayoutId id="2147483673"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 y="0"/>
            <a:ext cx="91567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17" r:id="rId3"/>
    <p:sldLayoutId id="2147483712" r:id="rId4"/>
    <p:sldLayoutId id="2147483713" r:id="rId5"/>
    <p:sldLayoutId id="2147483714" r:id="rId6"/>
    <p:sldLayoutId id="2147483715" r:id="rId7"/>
    <p:sldLayoutId id="2147483716" r:id="rId8"/>
    <p:sldLayoutId id="2147483690"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704" r:id="rId3"/>
    <p:sldLayoutId id="2147483718" r:id="rId4"/>
    <p:sldLayoutId id="2147483719" r:id="rId5"/>
    <p:sldLayoutId id="2147483720" r:id="rId6"/>
    <p:sldLayoutId id="2147483721" r:id="rId7"/>
    <p:sldLayoutId id="2147483722" r:id="rId8"/>
    <p:sldLayoutId id="2147483694"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2700"/>
            <a:ext cx="9139776" cy="6854832"/>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706" r:id="rId3"/>
    <p:sldLayoutId id="2147483723" r:id="rId4"/>
    <p:sldLayoutId id="2147483724" r:id="rId5"/>
    <p:sldLayoutId id="2147483725" r:id="rId6"/>
    <p:sldLayoutId id="2147483726" r:id="rId7"/>
    <p:sldLayoutId id="2147483727" r:id="rId8"/>
    <p:sldLayoutId id="2147483698"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95914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5" r:id="rId3"/>
    <p:sldLayoutId id="2147483728" r:id="rId4"/>
    <p:sldLayoutId id="2147483729" r:id="rId5"/>
    <p:sldLayoutId id="2147483730" r:id="rId6"/>
    <p:sldLayoutId id="2147483731" r:id="rId7"/>
    <p:sldLayoutId id="2147483732" r:id="rId8"/>
    <p:sldLayoutId id="2147483702" r:id="rId9"/>
  </p:sldLayoutIdLst>
  <p:txStyles>
    <p:titleStyle>
      <a:lvl1pPr algn="ctr" defTabSz="457200" rtl="0" eaLnBrk="1" latinLnBrk="0" hangingPunct="1">
        <a:spcBef>
          <a:spcPct val="0"/>
        </a:spcBef>
        <a:buNone/>
        <a:defRPr sz="5500" b="0" i="0" kern="1200" baseline="0">
          <a:solidFill>
            <a:schemeClr val="bg1"/>
          </a:solidFill>
          <a:latin typeface="Helam Slab ldsLat Light"/>
          <a:ea typeface="+mj-ea"/>
          <a:cs typeface="Helam Slab ldsLat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4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4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_rels/slide9.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3234" y="2912896"/>
            <a:ext cx="8276266" cy="1174472"/>
          </a:xfrm>
        </p:spPr>
        <p:txBody>
          <a:bodyPr/>
          <a:lstStyle/>
          <a:p>
            <a:r>
              <a:rPr lang="en-US" b="1" dirty="0"/>
              <a:t>Studying the Scriptures</a:t>
            </a:r>
            <a:br>
              <a:rPr lang="en-US" b="1" dirty="0"/>
            </a:br>
            <a:endParaRPr lang="en-US" dirty="0"/>
          </a:p>
        </p:txBody>
      </p:sp>
      <p:sp>
        <p:nvSpPr>
          <p:cNvPr id="7" name="Text Placeholder 6"/>
          <p:cNvSpPr>
            <a:spLocks noGrp="1"/>
          </p:cNvSpPr>
          <p:nvPr>
            <p:ph type="body" sz="quarter" idx="11"/>
          </p:nvPr>
        </p:nvSpPr>
        <p:spPr/>
        <p:txBody>
          <a:bodyPr/>
          <a:lstStyle/>
          <a:p>
            <a:r>
              <a:rPr lang="en-US" dirty="0"/>
              <a:t>Lesson 2</a:t>
            </a:r>
          </a:p>
        </p:txBody>
      </p:sp>
    </p:spTree>
    <p:extLst>
      <p:ext uri="{BB962C8B-B14F-4D97-AF65-F5344CB8AC3E}">
        <p14:creationId xmlns:p14="http://schemas.microsoft.com/office/powerpoint/2010/main" val="168152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Even though we may fully intend to study the scriptures, sometimes we may allow other priorities to distract us from studying the scriptures daily.</a:t>
            </a:r>
          </a:p>
        </p:txBody>
      </p:sp>
      <p:sp>
        <p:nvSpPr>
          <p:cNvPr id="6" name="Title 5"/>
          <p:cNvSpPr>
            <a:spLocks noGrp="1"/>
          </p:cNvSpPr>
          <p:nvPr>
            <p:ph type="title"/>
          </p:nvPr>
        </p:nvSpPr>
        <p:spPr/>
        <p:txBody>
          <a:bodyPr/>
          <a:lstStyle/>
          <a:p>
            <a:r>
              <a:rPr lang="en-US" dirty="0"/>
              <a:t>Daily Scripture Study</a:t>
            </a:r>
          </a:p>
        </p:txBody>
      </p:sp>
    </p:spTree>
    <p:extLst>
      <p:ext uri="{BB962C8B-B14F-4D97-AF65-F5344CB8AC3E}">
        <p14:creationId xmlns:p14="http://schemas.microsoft.com/office/powerpoint/2010/main" val="266670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Even though we may fully intend to study the scriptures, sometimes we may allow other priorities to distract us from studying the scriptures daily.</a:t>
            </a:r>
          </a:p>
          <a:p>
            <a:r>
              <a:rPr lang="en-US" dirty="0"/>
              <a:t>What advice would you give to help someone develop a habit of daily scripture study?</a:t>
            </a:r>
          </a:p>
        </p:txBody>
      </p:sp>
      <p:sp>
        <p:nvSpPr>
          <p:cNvPr id="6" name="Title 5"/>
          <p:cNvSpPr>
            <a:spLocks noGrp="1"/>
          </p:cNvSpPr>
          <p:nvPr>
            <p:ph type="title"/>
          </p:nvPr>
        </p:nvSpPr>
        <p:spPr/>
        <p:txBody>
          <a:bodyPr/>
          <a:lstStyle/>
          <a:p>
            <a:r>
              <a:rPr lang="en-US"/>
              <a:t>Daily Scripture Study</a:t>
            </a:r>
            <a:endParaRPr lang="en-US" dirty="0"/>
          </a:p>
        </p:txBody>
      </p:sp>
    </p:spTree>
    <p:extLst>
      <p:ext uri="{BB962C8B-B14F-4D97-AF65-F5344CB8AC3E}">
        <p14:creationId xmlns:p14="http://schemas.microsoft.com/office/powerpoint/2010/main" val="555849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Elder David A. Bednar</a:t>
            </a:r>
          </a:p>
        </p:txBody>
      </p:sp>
      <p:sp>
        <p:nvSpPr>
          <p:cNvPr id="9" name="Content Placeholder 8"/>
          <p:cNvSpPr>
            <a:spLocks noGrp="1"/>
          </p:cNvSpPr>
          <p:nvPr>
            <p:ph sz="quarter" idx="4"/>
          </p:nvPr>
        </p:nvSpPr>
        <p:spPr/>
        <p:txBody>
          <a:bodyPr/>
          <a:lstStyle/>
          <a:p>
            <a:pPr marL="0" indent="0">
              <a:buNone/>
            </a:pPr>
            <a:r>
              <a:rPr lang="en-US" dirty="0"/>
              <a:t>“Given the hectic pace of our lives, good intentions and simply ‘hoping’ to find the time for meaningful scripture study are not sufficient. My experience suggests that a specific and scheduled time set aside each day and, as much as possible, a particular place for study greatly increase the effectiveness of our searching in and study of the scriptures” (David A. Bednar, “Because We Have Them before Our Eyes,” </a:t>
            </a:r>
            <a:r>
              <a:rPr lang="en-US" i="0" dirty="0"/>
              <a:t>New Era</a:t>
            </a:r>
            <a:r>
              <a:rPr lang="en-US" dirty="0"/>
              <a:t>, Apr. 2006, 6).</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74" b="74"/>
          <a:stretch>
            <a:fillRect/>
          </a:stretch>
        </p:blipFill>
        <p:spPr/>
      </p:pic>
    </p:spTree>
    <p:extLst>
      <p:ext uri="{BB962C8B-B14F-4D97-AF65-F5344CB8AC3E}">
        <p14:creationId xmlns:p14="http://schemas.microsoft.com/office/powerpoint/2010/main" val="3509110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Have you ever had a time in your life when you have studied the scriptures regularly? How were your testimony and faith strengthened as a result?</a:t>
            </a:r>
          </a:p>
        </p:txBody>
      </p:sp>
      <p:sp>
        <p:nvSpPr>
          <p:cNvPr id="6" name="Title 5"/>
          <p:cNvSpPr>
            <a:spLocks noGrp="1"/>
          </p:cNvSpPr>
          <p:nvPr>
            <p:ph type="title"/>
          </p:nvPr>
        </p:nvSpPr>
        <p:spPr/>
        <p:txBody>
          <a:bodyPr/>
          <a:lstStyle/>
          <a:p>
            <a:r>
              <a:rPr lang="en-US" dirty="0"/>
              <a:t>Regular Scripture Study</a:t>
            </a:r>
          </a:p>
        </p:txBody>
      </p:sp>
    </p:spTree>
    <p:extLst>
      <p:ext uri="{BB962C8B-B14F-4D97-AF65-F5344CB8AC3E}">
        <p14:creationId xmlns:p14="http://schemas.microsoft.com/office/powerpoint/2010/main" val="2052984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Have you ever had a time in your life when you have studied the scriptures regularly? How were your testimony and faith strengthened as a result?</a:t>
            </a:r>
          </a:p>
          <a:p>
            <a:r>
              <a:rPr lang="en-US" dirty="0"/>
              <a:t>Make a goal to study the scriptures daily.</a:t>
            </a:r>
          </a:p>
        </p:txBody>
      </p:sp>
      <p:sp>
        <p:nvSpPr>
          <p:cNvPr id="6" name="Title 5"/>
          <p:cNvSpPr>
            <a:spLocks noGrp="1"/>
          </p:cNvSpPr>
          <p:nvPr>
            <p:ph type="title"/>
          </p:nvPr>
        </p:nvSpPr>
        <p:spPr/>
        <p:txBody>
          <a:bodyPr/>
          <a:lstStyle/>
          <a:p>
            <a:r>
              <a:rPr lang="en-US" dirty="0"/>
              <a:t>Regular Scripture Study</a:t>
            </a:r>
          </a:p>
        </p:txBody>
      </p:sp>
    </p:spTree>
    <p:extLst>
      <p:ext uri="{BB962C8B-B14F-4D97-AF65-F5344CB8AC3E}">
        <p14:creationId xmlns:p14="http://schemas.microsoft.com/office/powerpoint/2010/main" val="262855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a:t>
            </a:r>
          </a:p>
        </p:txBody>
      </p:sp>
      <p:sp>
        <p:nvSpPr>
          <p:cNvPr id="9" name="Content Placeholder 8"/>
          <p:cNvSpPr>
            <a:spLocks noGrp="1"/>
          </p:cNvSpPr>
          <p:nvPr>
            <p:ph sz="quarter" idx="4"/>
          </p:nvPr>
        </p:nvSpPr>
        <p:spPr/>
        <p:txBody>
          <a:bodyPr/>
          <a:lstStyle/>
          <a:p>
            <a:pPr marL="0" indent="0">
              <a:buNone/>
            </a:pPr>
            <a:r>
              <a:rPr lang="en-US" dirty="0"/>
              <a:t>“It is not just that the Book of Mormon teaches us truth, though it indeed does that. It is not just that the Book of Mormon bears testimony of Christ, though it indeed does that, too. But there is something more. There is a power in the book which will begin to flow into your lives the moment you begin a serious study of the book. You will find greater power to resist temptation. You will find the power to avoid deception. You will find the power to stay on the strait and narrow path. </a:t>
            </a:r>
          </a:p>
          <a:p>
            <a:pPr marL="0" indent="0">
              <a:buNone/>
            </a:pPr>
            <a:r>
              <a:rPr lang="en-US" i="0" dirty="0"/>
              <a:t>Continued on next page.</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945484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Ezra Taft Benson, cont.</a:t>
            </a:r>
          </a:p>
        </p:txBody>
      </p:sp>
      <p:sp>
        <p:nvSpPr>
          <p:cNvPr id="9" name="Content Placeholder 8"/>
          <p:cNvSpPr>
            <a:spLocks noGrp="1"/>
          </p:cNvSpPr>
          <p:nvPr>
            <p:ph sz="quarter" idx="4"/>
          </p:nvPr>
        </p:nvSpPr>
        <p:spPr/>
        <p:txBody>
          <a:bodyPr/>
          <a:lstStyle/>
          <a:p>
            <a:pPr marL="0" indent="0">
              <a:buNone/>
            </a:pPr>
            <a:r>
              <a:rPr lang="en-US" dirty="0"/>
              <a:t>“The scriptures are called ‘the words of life’ (see D&amp;C 84:85), and nowhere is that more true than it is of the Book of Mormon. When you begin to hunger and thirst after those words, you will find life in greater and greater abundance” (Ezra Taft Benson, “The Book of Mormon—Keystone of Our Religion</a:t>
            </a:r>
            <a:r>
              <a:rPr lang="en-US"/>
              <a:t>,” </a:t>
            </a:r>
            <a:r>
              <a:rPr lang="en-US" i="0"/>
              <a:t>Ensign</a:t>
            </a:r>
            <a:r>
              <a:rPr lang="en-US"/>
              <a:t>, </a:t>
            </a:r>
            <a:r>
              <a:rPr lang="en-US" dirty="0"/>
              <a:t>Oct. 2011, 56–57).</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678" r="1678"/>
          <a:stretch>
            <a:fillRect/>
          </a:stretch>
        </p:blipFill>
        <p:spPr/>
      </p:pic>
    </p:spTree>
    <p:extLst>
      <p:ext uri="{BB962C8B-B14F-4D97-AF65-F5344CB8AC3E}">
        <p14:creationId xmlns:p14="http://schemas.microsoft.com/office/powerpoint/2010/main" val="575833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President Benson, what blessings can we experience from studying the Book of Mormon? </a:t>
            </a:r>
          </a:p>
          <a:p>
            <a:endParaRPr lang="en-US" dirty="0"/>
          </a:p>
        </p:txBody>
      </p:sp>
      <p:sp>
        <p:nvSpPr>
          <p:cNvPr id="6" name="Title 5"/>
          <p:cNvSpPr>
            <a:spLocks noGrp="1"/>
          </p:cNvSpPr>
          <p:nvPr>
            <p:ph type="title"/>
          </p:nvPr>
        </p:nvSpPr>
        <p:spPr/>
        <p:txBody>
          <a:bodyPr/>
          <a:lstStyle/>
          <a:p>
            <a:r>
              <a:rPr lang="en-US" dirty="0"/>
              <a:t>If We Study</a:t>
            </a:r>
          </a:p>
        </p:txBody>
      </p:sp>
    </p:spTree>
    <p:extLst>
      <p:ext uri="{BB962C8B-B14F-4D97-AF65-F5344CB8AC3E}">
        <p14:creationId xmlns:p14="http://schemas.microsoft.com/office/powerpoint/2010/main" val="3407911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According to President Benson, what blessings can we experience from studying the Book of Mormon? </a:t>
            </a:r>
          </a:p>
          <a:p>
            <a:r>
              <a:rPr lang="en-US" b="1" dirty="0"/>
              <a:t>If we study the Book of Mormon, we will have greater power to resist temptation, avoid deception, and stay on the strait and narrow path.</a:t>
            </a:r>
          </a:p>
          <a:p>
            <a:endParaRPr lang="en-US" dirty="0"/>
          </a:p>
        </p:txBody>
      </p:sp>
      <p:sp>
        <p:nvSpPr>
          <p:cNvPr id="6" name="Title 5"/>
          <p:cNvSpPr>
            <a:spLocks noGrp="1"/>
          </p:cNvSpPr>
          <p:nvPr>
            <p:ph type="title"/>
          </p:nvPr>
        </p:nvSpPr>
        <p:spPr/>
        <p:txBody>
          <a:bodyPr/>
          <a:lstStyle/>
          <a:p>
            <a:r>
              <a:rPr lang="en-US" dirty="0"/>
              <a:t>If We Study</a:t>
            </a:r>
          </a:p>
        </p:txBody>
      </p:sp>
    </p:spTree>
    <p:extLst>
      <p:ext uri="{BB962C8B-B14F-4D97-AF65-F5344CB8AC3E}">
        <p14:creationId xmlns:p14="http://schemas.microsoft.com/office/powerpoint/2010/main" val="1006260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what ways can studying the Book of Mormon give us greater power to resist temptation, avoid deception, and stay on the strait and narrow path?</a:t>
            </a:r>
          </a:p>
        </p:txBody>
      </p:sp>
      <p:sp>
        <p:nvSpPr>
          <p:cNvPr id="6" name="Title 5"/>
          <p:cNvSpPr>
            <a:spLocks noGrp="1"/>
          </p:cNvSpPr>
          <p:nvPr>
            <p:ph type="title"/>
          </p:nvPr>
        </p:nvSpPr>
        <p:spPr/>
        <p:txBody>
          <a:bodyPr/>
          <a:lstStyle/>
          <a:p>
            <a:r>
              <a:rPr lang="en-US" dirty="0"/>
              <a:t>Blessings of the Book of Mormon</a:t>
            </a:r>
          </a:p>
        </p:txBody>
      </p:sp>
    </p:spTree>
    <p:extLst>
      <p:ext uri="{BB962C8B-B14F-4D97-AF65-F5344CB8AC3E}">
        <p14:creationId xmlns:p14="http://schemas.microsoft.com/office/powerpoint/2010/main" val="1576219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Devotional</a:t>
            </a:r>
          </a:p>
        </p:txBody>
      </p:sp>
      <p:sp>
        <p:nvSpPr>
          <p:cNvPr id="3" name="Content Placeholder 2"/>
          <p:cNvSpPr>
            <a:spLocks noGrp="1"/>
          </p:cNvSpPr>
          <p:nvPr>
            <p:ph sz="quarter" idx="4"/>
          </p:nvPr>
        </p:nvSpPr>
        <p:spPr/>
        <p:txBody>
          <a:bodyPr/>
          <a:lstStyle/>
          <a:p>
            <a:r>
              <a:rPr lang="en-US" dirty="0"/>
              <a:t>Hymn:</a:t>
            </a:r>
          </a:p>
          <a:p>
            <a:r>
              <a:rPr lang="en-US" dirty="0"/>
              <a:t>Prayer:</a:t>
            </a:r>
          </a:p>
          <a:p>
            <a:r>
              <a:rPr lang="en-US" dirty="0"/>
              <a:t>Thought:</a:t>
            </a:r>
          </a:p>
        </p:txBody>
      </p:sp>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665" b="5665"/>
          <a:stretch>
            <a:fillRect/>
          </a:stretch>
        </p:blipFill>
        <p:spPr/>
      </p:pic>
    </p:spTree>
    <p:extLst>
      <p:ext uri="{BB962C8B-B14F-4D97-AF65-F5344CB8AC3E}">
        <p14:creationId xmlns:p14="http://schemas.microsoft.com/office/powerpoint/2010/main" val="1105848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what ways can studying the Book of Mormon give us greater power to resist temptation, avoid deception, and stay on the strait and narrow path?</a:t>
            </a:r>
          </a:p>
          <a:p>
            <a:r>
              <a:rPr lang="en-US" dirty="0"/>
              <a:t>When have you experienced these or other blessings from studying the Book of Mormon?</a:t>
            </a:r>
          </a:p>
          <a:p>
            <a:endParaRPr lang="en-US" dirty="0"/>
          </a:p>
        </p:txBody>
      </p:sp>
      <p:sp>
        <p:nvSpPr>
          <p:cNvPr id="6" name="Title 5"/>
          <p:cNvSpPr>
            <a:spLocks noGrp="1"/>
          </p:cNvSpPr>
          <p:nvPr>
            <p:ph type="title"/>
          </p:nvPr>
        </p:nvSpPr>
        <p:spPr/>
        <p:txBody>
          <a:bodyPr/>
          <a:lstStyle/>
          <a:p>
            <a:r>
              <a:rPr lang="en-US" dirty="0"/>
              <a:t>Blessings of the Book of Mormon</a:t>
            </a:r>
          </a:p>
        </p:txBody>
      </p:sp>
    </p:spTree>
    <p:extLst>
      <p:ext uri="{BB962C8B-B14F-4D97-AF65-F5344CB8AC3E}">
        <p14:creationId xmlns:p14="http://schemas.microsoft.com/office/powerpoint/2010/main" val="156682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One of the expectations for this seminary course of study is that students read the entire Book of Mormon. This is a requirement to receive a seminary diploma.</a:t>
            </a:r>
          </a:p>
        </p:txBody>
      </p:sp>
      <p:sp>
        <p:nvSpPr>
          <p:cNvPr id="6" name="Title 5"/>
          <p:cNvSpPr>
            <a:spLocks noGrp="1"/>
          </p:cNvSpPr>
          <p:nvPr>
            <p:ph type="title"/>
          </p:nvPr>
        </p:nvSpPr>
        <p:spPr/>
        <p:txBody>
          <a:bodyPr/>
          <a:lstStyle/>
          <a:p>
            <a:r>
              <a:rPr lang="en-US" dirty="0"/>
              <a:t>Course Expectation</a:t>
            </a:r>
          </a:p>
        </p:txBody>
      </p:sp>
    </p:spTree>
    <p:extLst>
      <p:ext uri="{BB962C8B-B14F-4D97-AF65-F5344CB8AC3E}">
        <p14:creationId xmlns:p14="http://schemas.microsoft.com/office/powerpoint/2010/main" val="1032311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seminary, we will learn an effective pattern for studying the scriptures that you can also follow at home.</a:t>
            </a:r>
          </a:p>
        </p:txBody>
      </p:sp>
      <p:sp>
        <p:nvSpPr>
          <p:cNvPr id="6" name="Title 5"/>
          <p:cNvSpPr>
            <a:spLocks noGrp="1"/>
          </p:cNvSpPr>
          <p:nvPr>
            <p:ph type="title"/>
          </p:nvPr>
        </p:nvSpPr>
        <p:spPr/>
        <p:txBody>
          <a:bodyPr/>
          <a:lstStyle/>
          <a:p>
            <a:r>
              <a:rPr lang="en-US" dirty="0"/>
              <a:t>Developing Scripture Study Skills</a:t>
            </a:r>
          </a:p>
        </p:txBody>
      </p:sp>
    </p:spTree>
    <p:extLst>
      <p:ext uri="{BB962C8B-B14F-4D97-AF65-F5344CB8AC3E}">
        <p14:creationId xmlns:p14="http://schemas.microsoft.com/office/powerpoint/2010/main" val="3960324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seminary, we will learn an effective pattern for studying the scriptures that you can also follow at home.</a:t>
            </a:r>
          </a:p>
          <a:p>
            <a:r>
              <a:rPr lang="en-US" dirty="0"/>
              <a:t>The pattern begins with seeking to understand the context and content of the scriptures, which includes understanding the background and setting of the accounts as well as the meaning of words, phrases, and teachings.</a:t>
            </a:r>
          </a:p>
        </p:txBody>
      </p:sp>
      <p:sp>
        <p:nvSpPr>
          <p:cNvPr id="6" name="Title 5"/>
          <p:cNvSpPr>
            <a:spLocks noGrp="1"/>
          </p:cNvSpPr>
          <p:nvPr>
            <p:ph type="title"/>
          </p:nvPr>
        </p:nvSpPr>
        <p:spPr/>
        <p:txBody>
          <a:bodyPr/>
          <a:lstStyle/>
          <a:p>
            <a:r>
              <a:rPr lang="en-US" dirty="0"/>
              <a:t>Developing Scripture Study Skills</a:t>
            </a:r>
          </a:p>
        </p:txBody>
      </p:sp>
    </p:spTree>
    <p:extLst>
      <p:ext uri="{BB962C8B-B14F-4D97-AF65-F5344CB8AC3E}">
        <p14:creationId xmlns:p14="http://schemas.microsoft.com/office/powerpoint/2010/main" val="271479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In seminary, we will learn an effective pattern for studying the scriptures that you can also follow at home.</a:t>
            </a:r>
          </a:p>
          <a:p>
            <a:r>
              <a:rPr lang="en-US" dirty="0"/>
              <a:t>The pattern begins with seeking to understand the context and content of the scriptures, which includes understanding the background and setting of the accounts as well as the meaning of words, phrases, and teachings.</a:t>
            </a:r>
          </a:p>
          <a:p>
            <a:r>
              <a:rPr lang="en-US" dirty="0"/>
              <a:t>What are some ways we might do that?</a:t>
            </a:r>
          </a:p>
        </p:txBody>
      </p:sp>
      <p:sp>
        <p:nvSpPr>
          <p:cNvPr id="6" name="Title 5"/>
          <p:cNvSpPr>
            <a:spLocks noGrp="1"/>
          </p:cNvSpPr>
          <p:nvPr>
            <p:ph type="title"/>
          </p:nvPr>
        </p:nvSpPr>
        <p:spPr/>
        <p:txBody>
          <a:bodyPr/>
          <a:lstStyle/>
          <a:p>
            <a:r>
              <a:rPr lang="en-US" dirty="0"/>
              <a:t>Developing Scripture Study Skills</a:t>
            </a:r>
          </a:p>
        </p:txBody>
      </p:sp>
    </p:spTree>
    <p:extLst>
      <p:ext uri="{BB962C8B-B14F-4D97-AF65-F5344CB8AC3E}">
        <p14:creationId xmlns:p14="http://schemas.microsoft.com/office/powerpoint/2010/main" val="1505950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3 Nephi 17:1–5, looking for who is speaking and who is being spoken to.</a:t>
            </a:r>
          </a:p>
        </p:txBody>
      </p:sp>
      <p:sp>
        <p:nvSpPr>
          <p:cNvPr id="6" name="Title 5"/>
          <p:cNvSpPr>
            <a:spLocks noGrp="1"/>
          </p:cNvSpPr>
          <p:nvPr>
            <p:ph type="title"/>
          </p:nvPr>
        </p:nvSpPr>
        <p:spPr/>
        <p:txBody>
          <a:bodyPr/>
          <a:lstStyle/>
          <a:p>
            <a:r>
              <a:rPr lang="en-US" dirty="0"/>
              <a:t>Context and Content</a:t>
            </a:r>
          </a:p>
        </p:txBody>
      </p:sp>
    </p:spTree>
    <p:extLst>
      <p:ext uri="{BB962C8B-B14F-4D97-AF65-F5344CB8AC3E}">
        <p14:creationId xmlns:p14="http://schemas.microsoft.com/office/powerpoint/2010/main" val="510665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3 Nephi 17:1–5, looking for who is speaking and who is being spoken to.</a:t>
            </a:r>
          </a:p>
          <a:p>
            <a:r>
              <a:rPr lang="en-US" dirty="0"/>
              <a:t>What happened before the events in this account? (See the chapter summaries for 3 Nephi 8–16.) </a:t>
            </a:r>
          </a:p>
        </p:txBody>
      </p:sp>
      <p:sp>
        <p:nvSpPr>
          <p:cNvPr id="6" name="Title 5"/>
          <p:cNvSpPr>
            <a:spLocks noGrp="1"/>
          </p:cNvSpPr>
          <p:nvPr>
            <p:ph type="title"/>
          </p:nvPr>
        </p:nvSpPr>
        <p:spPr/>
        <p:txBody>
          <a:bodyPr/>
          <a:lstStyle/>
          <a:p>
            <a:r>
              <a:rPr lang="en-US" dirty="0"/>
              <a:t>Context and Content</a:t>
            </a:r>
          </a:p>
        </p:txBody>
      </p:sp>
    </p:spTree>
    <p:extLst>
      <p:ext uri="{BB962C8B-B14F-4D97-AF65-F5344CB8AC3E}">
        <p14:creationId xmlns:p14="http://schemas.microsoft.com/office/powerpoint/2010/main" val="1292886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3 Nephi 17:1–5, looking for who is speaking and who is being spoken to.</a:t>
            </a:r>
          </a:p>
          <a:p>
            <a:r>
              <a:rPr lang="en-US" dirty="0"/>
              <a:t>What happened before the events in this account? (See the chapter summaries for 3 Nephi 8–16.) </a:t>
            </a:r>
          </a:p>
          <a:p>
            <a:r>
              <a:rPr lang="en-US" dirty="0"/>
              <a:t>How does your knowledge of this background influence your understanding of why the people wanted the Savior to stay a little longer?</a:t>
            </a:r>
          </a:p>
        </p:txBody>
      </p:sp>
      <p:sp>
        <p:nvSpPr>
          <p:cNvPr id="6" name="Title 5"/>
          <p:cNvSpPr>
            <a:spLocks noGrp="1"/>
          </p:cNvSpPr>
          <p:nvPr>
            <p:ph type="title"/>
          </p:nvPr>
        </p:nvSpPr>
        <p:spPr/>
        <p:txBody>
          <a:bodyPr/>
          <a:lstStyle/>
          <a:p>
            <a:r>
              <a:rPr lang="en-US" dirty="0"/>
              <a:t>Context and Content</a:t>
            </a:r>
          </a:p>
        </p:txBody>
      </p:sp>
    </p:spTree>
    <p:extLst>
      <p:ext uri="{BB962C8B-B14F-4D97-AF65-F5344CB8AC3E}">
        <p14:creationId xmlns:p14="http://schemas.microsoft.com/office/powerpoint/2010/main" val="1301428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When we understand the background and setting of a scripture account, we are better prepared to identify and understand the doctrines and principles it contains.</a:t>
            </a:r>
          </a:p>
        </p:txBody>
      </p:sp>
      <p:sp>
        <p:nvSpPr>
          <p:cNvPr id="6" name="Title 5"/>
          <p:cNvSpPr>
            <a:spLocks noGrp="1"/>
          </p:cNvSpPr>
          <p:nvPr>
            <p:ph type="title"/>
          </p:nvPr>
        </p:nvSpPr>
        <p:spPr/>
        <p:txBody>
          <a:bodyPr/>
          <a:lstStyle/>
          <a:p>
            <a:r>
              <a:rPr lang="en-US" dirty="0"/>
              <a:t>Context and Content</a:t>
            </a:r>
          </a:p>
        </p:txBody>
      </p:sp>
    </p:spTree>
    <p:extLst>
      <p:ext uri="{BB962C8B-B14F-4D97-AF65-F5344CB8AC3E}">
        <p14:creationId xmlns:p14="http://schemas.microsoft.com/office/powerpoint/2010/main" val="981787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Doctrines and principles are eternal, unchanging truths of the gospel of Jesus Christ that provide direction for our lives. They are the lessons that ancient prophets intended us to learn from the events, stories, and sermons they recorded in the scriptures. </a:t>
            </a:r>
          </a:p>
        </p:txBody>
      </p:sp>
      <p:sp>
        <p:nvSpPr>
          <p:cNvPr id="6" name="Title 5"/>
          <p:cNvSpPr>
            <a:spLocks noGrp="1"/>
          </p:cNvSpPr>
          <p:nvPr>
            <p:ph type="title"/>
          </p:nvPr>
        </p:nvSpPr>
        <p:spPr/>
        <p:txBody>
          <a:bodyPr/>
          <a:lstStyle/>
          <a:p>
            <a:r>
              <a:rPr lang="en-US" dirty="0"/>
              <a:t>Doctrines and Principles</a:t>
            </a:r>
          </a:p>
        </p:txBody>
      </p:sp>
    </p:spTree>
    <p:extLst>
      <p:ext uri="{BB962C8B-B14F-4D97-AF65-F5344CB8AC3E}">
        <p14:creationId xmlns:p14="http://schemas.microsoft.com/office/powerpoint/2010/main" val="970290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When trying to develop a skill or ability, how might the results of practicing once per week compare to the results of practicing daily? Why might daily practice make an important difference?</a:t>
            </a:r>
          </a:p>
        </p:txBody>
      </p:sp>
      <p:sp>
        <p:nvSpPr>
          <p:cNvPr id="6" name="Title 5"/>
          <p:cNvSpPr>
            <a:spLocks noGrp="1"/>
          </p:cNvSpPr>
          <p:nvPr>
            <p:ph type="title"/>
          </p:nvPr>
        </p:nvSpPr>
        <p:spPr/>
        <p:txBody>
          <a:bodyPr/>
          <a:lstStyle/>
          <a:p>
            <a:r>
              <a:rPr lang="en-US" dirty="0"/>
              <a:t>Daily Practice</a:t>
            </a:r>
          </a:p>
        </p:txBody>
      </p:sp>
    </p:spTree>
    <p:extLst>
      <p:ext uri="{BB962C8B-B14F-4D97-AF65-F5344CB8AC3E}">
        <p14:creationId xmlns:p14="http://schemas.microsoft.com/office/powerpoint/2010/main" val="25702584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Some writers in the scriptures used phrases such as </a:t>
            </a:r>
            <a:r>
              <a:rPr lang="en-US" i="1" dirty="0"/>
              <a:t>thus we see </a:t>
            </a:r>
            <a:r>
              <a:rPr lang="en-US" dirty="0"/>
              <a:t>(see Helaman 3:27–29) or words such as </a:t>
            </a:r>
            <a:r>
              <a:rPr lang="en-US" i="1" dirty="0"/>
              <a:t>therefore</a:t>
            </a:r>
            <a:r>
              <a:rPr lang="en-US" dirty="0"/>
              <a:t> (see Alma 32:16) to point directly to doctrines and principles. </a:t>
            </a:r>
          </a:p>
        </p:txBody>
      </p:sp>
      <p:sp>
        <p:nvSpPr>
          <p:cNvPr id="6" name="Title 5"/>
          <p:cNvSpPr>
            <a:spLocks noGrp="1"/>
          </p:cNvSpPr>
          <p:nvPr>
            <p:ph type="title"/>
          </p:nvPr>
        </p:nvSpPr>
        <p:spPr/>
        <p:txBody>
          <a:bodyPr/>
          <a:lstStyle/>
          <a:p>
            <a:r>
              <a:rPr lang="en-US" dirty="0"/>
              <a:t>Doctrines and Principles</a:t>
            </a:r>
          </a:p>
        </p:txBody>
      </p:sp>
    </p:spTree>
    <p:extLst>
      <p:ext uri="{BB962C8B-B14F-4D97-AF65-F5344CB8AC3E}">
        <p14:creationId xmlns:p14="http://schemas.microsoft.com/office/powerpoint/2010/main" val="1007521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Many doctrines and principles, however, are not stated so directly in the scriptures. Instead, these truths are implied and are illustrated through the accounts, teachings, and parables recorded in the scriptures.</a:t>
            </a:r>
          </a:p>
        </p:txBody>
      </p:sp>
      <p:sp>
        <p:nvSpPr>
          <p:cNvPr id="6" name="Title 5"/>
          <p:cNvSpPr>
            <a:spLocks noGrp="1"/>
          </p:cNvSpPr>
          <p:nvPr>
            <p:ph type="title"/>
          </p:nvPr>
        </p:nvSpPr>
        <p:spPr/>
        <p:txBody>
          <a:bodyPr/>
          <a:lstStyle/>
          <a:p>
            <a:r>
              <a:rPr lang="en-US" dirty="0"/>
              <a:t>Doctrines and Principles</a:t>
            </a:r>
          </a:p>
        </p:txBody>
      </p:sp>
    </p:spTree>
    <p:extLst>
      <p:ext uri="{BB962C8B-B14F-4D97-AF65-F5344CB8AC3E}">
        <p14:creationId xmlns:p14="http://schemas.microsoft.com/office/powerpoint/2010/main" val="503865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As you read, ask yourself questions such as:</a:t>
            </a:r>
          </a:p>
          <a:p>
            <a:pPr lvl="1"/>
            <a:r>
              <a:rPr lang="en-US" sz="2800" dirty="0"/>
              <a:t>What did the writer intend for us to learn from this story? </a:t>
            </a:r>
          </a:p>
          <a:p>
            <a:pPr lvl="1"/>
            <a:r>
              <a:rPr lang="en-US" sz="2800" dirty="0"/>
              <a:t>What truths are taught in this passage of scripture?</a:t>
            </a:r>
          </a:p>
        </p:txBody>
      </p:sp>
      <p:sp>
        <p:nvSpPr>
          <p:cNvPr id="6" name="Title 5"/>
          <p:cNvSpPr>
            <a:spLocks noGrp="1"/>
          </p:cNvSpPr>
          <p:nvPr>
            <p:ph type="title"/>
          </p:nvPr>
        </p:nvSpPr>
        <p:spPr/>
        <p:txBody>
          <a:bodyPr/>
          <a:lstStyle/>
          <a:p>
            <a:r>
              <a:rPr lang="en-US" dirty="0"/>
              <a:t>Identifying Doctrines and Principles</a:t>
            </a:r>
          </a:p>
        </p:txBody>
      </p:sp>
    </p:spTree>
    <p:extLst>
      <p:ext uri="{BB962C8B-B14F-4D97-AF65-F5344CB8AC3E}">
        <p14:creationId xmlns:p14="http://schemas.microsoft.com/office/powerpoint/2010/main" val="1575845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As you read, ask yourself questions such as:</a:t>
            </a:r>
          </a:p>
          <a:p>
            <a:pPr lvl="1"/>
            <a:r>
              <a:rPr lang="en-US" sz="2800" dirty="0"/>
              <a:t>What did the writer intend for us to learn from this story? </a:t>
            </a:r>
          </a:p>
          <a:p>
            <a:pPr lvl="1"/>
            <a:r>
              <a:rPr lang="en-US" sz="2800" dirty="0"/>
              <a:t>What truths are taught in this passage of scripture?</a:t>
            </a:r>
          </a:p>
          <a:p>
            <a:r>
              <a:rPr lang="en-US" dirty="0"/>
              <a:t>Read 3 Nephi 17:6–9, looking for doctrines and principles that we can learn from these verses.</a:t>
            </a:r>
          </a:p>
        </p:txBody>
      </p:sp>
      <p:sp>
        <p:nvSpPr>
          <p:cNvPr id="6" name="Title 5"/>
          <p:cNvSpPr>
            <a:spLocks noGrp="1"/>
          </p:cNvSpPr>
          <p:nvPr>
            <p:ph type="title"/>
          </p:nvPr>
        </p:nvSpPr>
        <p:spPr/>
        <p:txBody>
          <a:bodyPr/>
          <a:lstStyle/>
          <a:p>
            <a:r>
              <a:rPr lang="en-US" dirty="0"/>
              <a:t>Identifying Doctrines and Principles</a:t>
            </a:r>
          </a:p>
        </p:txBody>
      </p:sp>
    </p:spTree>
    <p:extLst>
      <p:ext uri="{BB962C8B-B14F-4D97-AF65-F5344CB8AC3E}">
        <p14:creationId xmlns:p14="http://schemas.microsoft.com/office/powerpoint/2010/main" val="1803290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b="1" dirty="0"/>
              <a:t>The Savior feels great compassion for us. Jesus Christ can heal all kinds of afflictions. As we come unto Jesus Christ in faith, we can experience His healing power.</a:t>
            </a:r>
          </a:p>
        </p:txBody>
      </p:sp>
      <p:sp>
        <p:nvSpPr>
          <p:cNvPr id="6" name="Title 5"/>
          <p:cNvSpPr>
            <a:spLocks noGrp="1"/>
          </p:cNvSpPr>
          <p:nvPr>
            <p:ph type="title"/>
          </p:nvPr>
        </p:nvSpPr>
        <p:spPr/>
        <p:txBody>
          <a:bodyPr/>
          <a:lstStyle/>
          <a:p>
            <a:r>
              <a:rPr lang="en-US" dirty="0"/>
              <a:t>We Can Experience His Power</a:t>
            </a:r>
          </a:p>
        </p:txBody>
      </p:sp>
    </p:spTree>
    <p:extLst>
      <p:ext uri="{BB962C8B-B14F-4D97-AF65-F5344CB8AC3E}">
        <p14:creationId xmlns:p14="http://schemas.microsoft.com/office/powerpoint/2010/main" val="941849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06600"/>
            <a:ext cx="8229600" cy="4159125"/>
          </a:xfrm>
        </p:spPr>
        <p:txBody>
          <a:bodyPr/>
          <a:lstStyle/>
          <a:p>
            <a:r>
              <a:rPr lang="en-US" dirty="0"/>
              <a:t>Once we have identified a doctrine or principle, it is important that we seek to understand what it means and how we might apply it in our lives.</a:t>
            </a:r>
          </a:p>
        </p:txBody>
      </p:sp>
      <p:sp>
        <p:nvSpPr>
          <p:cNvPr id="6" name="Title 5"/>
          <p:cNvSpPr>
            <a:spLocks noGrp="1"/>
          </p:cNvSpPr>
          <p:nvPr>
            <p:ph type="title"/>
          </p:nvPr>
        </p:nvSpPr>
        <p:spPr/>
        <p:txBody>
          <a:bodyPr/>
          <a:lstStyle/>
          <a:p>
            <a:r>
              <a:rPr lang="en-US" dirty="0"/>
              <a:t>Understanding Principles and Doctrines</a:t>
            </a:r>
          </a:p>
        </p:txBody>
      </p:sp>
    </p:spTree>
    <p:extLst>
      <p:ext uri="{BB962C8B-B14F-4D97-AF65-F5344CB8AC3E}">
        <p14:creationId xmlns:p14="http://schemas.microsoft.com/office/powerpoint/2010/main" val="5094336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06600"/>
            <a:ext cx="8229600" cy="4159125"/>
          </a:xfrm>
        </p:spPr>
        <p:txBody>
          <a:bodyPr/>
          <a:lstStyle/>
          <a:p>
            <a:r>
              <a:rPr lang="en-US" dirty="0"/>
              <a:t>Once we have identified a doctrine or principle, it is important that we seek to understand what it means and how we might apply it in our lives.</a:t>
            </a:r>
          </a:p>
          <a:p>
            <a:r>
              <a:rPr lang="en-US" dirty="0"/>
              <a:t>As we seek to understand how to apply a doctrine or principle in our lives, the Holy Ghost can help us feel its truth and importance. This can also occur as we ponder, write about, or share experiences concerning how we obtained a testimony of a doctrine or principle.</a:t>
            </a:r>
          </a:p>
        </p:txBody>
      </p:sp>
      <p:sp>
        <p:nvSpPr>
          <p:cNvPr id="6" name="Title 5"/>
          <p:cNvSpPr>
            <a:spLocks noGrp="1"/>
          </p:cNvSpPr>
          <p:nvPr>
            <p:ph type="title"/>
          </p:nvPr>
        </p:nvSpPr>
        <p:spPr/>
        <p:txBody>
          <a:bodyPr/>
          <a:lstStyle/>
          <a:p>
            <a:r>
              <a:rPr lang="en-US" dirty="0"/>
              <a:t>Understanding Principles and Doctrines</a:t>
            </a:r>
          </a:p>
        </p:txBody>
      </p:sp>
    </p:spTree>
    <p:extLst>
      <p:ext uri="{BB962C8B-B14F-4D97-AF65-F5344CB8AC3E}">
        <p14:creationId xmlns:p14="http://schemas.microsoft.com/office/powerpoint/2010/main" val="2004454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95968"/>
            <a:ext cx="8229600" cy="4159125"/>
          </a:xfrm>
        </p:spPr>
        <p:txBody>
          <a:bodyPr/>
          <a:lstStyle/>
          <a:p>
            <a:r>
              <a:rPr lang="en-US" dirty="0"/>
              <a:t>When have you or someone you know experienced the Savior’s compassion and healing power?</a:t>
            </a:r>
          </a:p>
        </p:txBody>
      </p:sp>
      <p:sp>
        <p:nvSpPr>
          <p:cNvPr id="6" name="Title 5"/>
          <p:cNvSpPr>
            <a:spLocks noGrp="1"/>
          </p:cNvSpPr>
          <p:nvPr>
            <p:ph type="title"/>
          </p:nvPr>
        </p:nvSpPr>
        <p:spPr/>
        <p:txBody>
          <a:bodyPr/>
          <a:lstStyle/>
          <a:p>
            <a:r>
              <a:rPr lang="en-US" dirty="0"/>
              <a:t>Understanding Principles and Doctrines</a:t>
            </a:r>
          </a:p>
        </p:txBody>
      </p:sp>
    </p:spTree>
    <p:extLst>
      <p:ext uri="{BB962C8B-B14F-4D97-AF65-F5344CB8AC3E}">
        <p14:creationId xmlns:p14="http://schemas.microsoft.com/office/powerpoint/2010/main" val="2937272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70395"/>
            <a:ext cx="8229600" cy="4159125"/>
          </a:xfrm>
        </p:spPr>
        <p:txBody>
          <a:bodyPr/>
          <a:lstStyle/>
          <a:p>
            <a:r>
              <a:rPr lang="en-US" dirty="0"/>
              <a:t>Understanding and feeling the truth and importance of doctrines and principles increases our desire to apply them in our lives. Application takes place when we do something about the doctrines and principles we have learned.</a:t>
            </a:r>
          </a:p>
          <a:p>
            <a:endParaRPr lang="en-US" dirty="0"/>
          </a:p>
        </p:txBody>
      </p:sp>
      <p:sp>
        <p:nvSpPr>
          <p:cNvPr id="6" name="Title 5"/>
          <p:cNvSpPr>
            <a:spLocks noGrp="1"/>
          </p:cNvSpPr>
          <p:nvPr>
            <p:ph type="title"/>
          </p:nvPr>
        </p:nvSpPr>
        <p:spPr/>
        <p:txBody>
          <a:bodyPr/>
          <a:lstStyle/>
          <a:p>
            <a:r>
              <a:rPr lang="en-US" dirty="0"/>
              <a:t>Understanding and Feeling the Truth and Importance</a:t>
            </a:r>
          </a:p>
        </p:txBody>
      </p:sp>
    </p:spTree>
    <p:extLst>
      <p:ext uri="{BB962C8B-B14F-4D97-AF65-F5344CB8AC3E}">
        <p14:creationId xmlns:p14="http://schemas.microsoft.com/office/powerpoint/2010/main" val="18133807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59763"/>
            <a:ext cx="8229600" cy="4159125"/>
          </a:xfrm>
        </p:spPr>
        <p:txBody>
          <a:bodyPr/>
          <a:lstStyle/>
          <a:p>
            <a:r>
              <a:rPr lang="en-US" dirty="0"/>
              <a:t>Understanding and feeling the truth and importance of doctrines and principles increases our desire to apply them in our lives. Application takes place when we do something about the doctrines and principles we have learned.</a:t>
            </a:r>
          </a:p>
          <a:p>
            <a:r>
              <a:rPr lang="en-US" dirty="0"/>
              <a:t>How might we apply or act on the doctrines and principles we identified in 3 Nephi 17:6–9?</a:t>
            </a:r>
          </a:p>
          <a:p>
            <a:endParaRPr lang="en-US" dirty="0"/>
          </a:p>
        </p:txBody>
      </p:sp>
      <p:sp>
        <p:nvSpPr>
          <p:cNvPr id="6" name="Title 5"/>
          <p:cNvSpPr>
            <a:spLocks noGrp="1"/>
          </p:cNvSpPr>
          <p:nvPr>
            <p:ph type="title"/>
          </p:nvPr>
        </p:nvSpPr>
        <p:spPr/>
        <p:txBody>
          <a:bodyPr/>
          <a:lstStyle/>
          <a:p>
            <a:r>
              <a:rPr lang="en-US" dirty="0"/>
              <a:t>Understanding and Feeling the Truth and Importance</a:t>
            </a:r>
          </a:p>
        </p:txBody>
      </p:sp>
    </p:spTree>
    <p:extLst>
      <p:ext uri="{BB962C8B-B14F-4D97-AF65-F5344CB8AC3E}">
        <p14:creationId xmlns:p14="http://schemas.microsoft.com/office/powerpoint/2010/main" val="96160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When trying to develop a skill or ability, how might the results of practicing once per week compare to the results of practicing daily? Why might daily practice make an important difference?</a:t>
            </a:r>
          </a:p>
          <a:p>
            <a:r>
              <a:rPr lang="en-US" dirty="0"/>
              <a:t>If you developed a particular skill or ability to a high degree through daily practice but then stopped practicing, what could eventually happen?</a:t>
            </a:r>
          </a:p>
        </p:txBody>
      </p:sp>
      <p:sp>
        <p:nvSpPr>
          <p:cNvPr id="6" name="Title 5"/>
          <p:cNvSpPr>
            <a:spLocks noGrp="1"/>
          </p:cNvSpPr>
          <p:nvPr>
            <p:ph type="title"/>
          </p:nvPr>
        </p:nvSpPr>
        <p:spPr/>
        <p:txBody>
          <a:bodyPr/>
          <a:lstStyle/>
          <a:p>
            <a:r>
              <a:rPr lang="en-US"/>
              <a:t>Daily Practice</a:t>
            </a:r>
            <a:endParaRPr lang="en-US" dirty="0"/>
          </a:p>
        </p:txBody>
      </p:sp>
    </p:spTree>
    <p:extLst>
      <p:ext uri="{BB962C8B-B14F-4D97-AF65-F5344CB8AC3E}">
        <p14:creationId xmlns:p14="http://schemas.microsoft.com/office/powerpoint/2010/main" val="18548933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When we act on the principles we learn, we will have a greater opportunity to feel the Holy Spirit confirm the truth of those principles (see John 7:17; </a:t>
            </a:r>
            <a:r>
              <a:rPr lang="en-US" dirty="0" err="1"/>
              <a:t>Moroni</a:t>
            </a:r>
            <a:r>
              <a:rPr lang="en-US" dirty="0"/>
              <a:t> 10:5). This is the real value of the knowledge gained from scripture study.</a:t>
            </a:r>
          </a:p>
        </p:txBody>
      </p:sp>
      <p:sp>
        <p:nvSpPr>
          <p:cNvPr id="6" name="Title 5"/>
          <p:cNvSpPr>
            <a:spLocks noGrp="1"/>
          </p:cNvSpPr>
          <p:nvPr>
            <p:ph type="title"/>
          </p:nvPr>
        </p:nvSpPr>
        <p:spPr/>
        <p:txBody>
          <a:bodyPr/>
          <a:lstStyle/>
          <a:p>
            <a:r>
              <a:rPr lang="en-US" dirty="0"/>
              <a:t>Applying the Principles</a:t>
            </a:r>
          </a:p>
        </p:txBody>
      </p:sp>
    </p:spTree>
    <p:extLst>
      <p:ext uri="{BB962C8B-B14F-4D97-AF65-F5344CB8AC3E}">
        <p14:creationId xmlns:p14="http://schemas.microsoft.com/office/powerpoint/2010/main" val="27697218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2966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When trying to develop a skill or ability, how might the results of practicing once per week compare to the results of practicing daily? Why might daily practice make an important difference?</a:t>
            </a:r>
          </a:p>
          <a:p>
            <a:r>
              <a:rPr lang="en-US" dirty="0"/>
              <a:t>If you developed a particular skill or ability to a high degree through daily practice but then stopped practicing, what could eventually happen?</a:t>
            </a:r>
          </a:p>
          <a:p>
            <a:r>
              <a:rPr lang="en-US" dirty="0"/>
              <a:t>How might you relate this to daily scripture study?</a:t>
            </a:r>
          </a:p>
          <a:p>
            <a:endParaRPr lang="en-US" dirty="0"/>
          </a:p>
        </p:txBody>
      </p:sp>
      <p:sp>
        <p:nvSpPr>
          <p:cNvPr id="6" name="Title 5"/>
          <p:cNvSpPr>
            <a:spLocks noGrp="1"/>
          </p:cNvSpPr>
          <p:nvPr>
            <p:ph type="title"/>
          </p:nvPr>
        </p:nvSpPr>
        <p:spPr/>
        <p:txBody>
          <a:bodyPr/>
          <a:lstStyle/>
          <a:p>
            <a:r>
              <a:rPr lang="en-US"/>
              <a:t>Daily Practice</a:t>
            </a:r>
            <a:endParaRPr lang="en-US" dirty="0"/>
          </a:p>
        </p:txBody>
      </p:sp>
    </p:spTree>
    <p:extLst>
      <p:ext uri="{BB962C8B-B14F-4D97-AF65-F5344CB8AC3E}">
        <p14:creationId xmlns:p14="http://schemas.microsoft.com/office/powerpoint/2010/main" val="17160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Read Mosiah 1:3, 5, looking for words or phrases that indicate what would have happened to the Nephites if they had not studied the scriptures.</a:t>
            </a:r>
          </a:p>
        </p:txBody>
      </p:sp>
      <p:sp>
        <p:nvSpPr>
          <p:cNvPr id="6" name="Title 5"/>
          <p:cNvSpPr>
            <a:spLocks noGrp="1"/>
          </p:cNvSpPr>
          <p:nvPr>
            <p:ph type="title"/>
          </p:nvPr>
        </p:nvSpPr>
        <p:spPr/>
        <p:txBody>
          <a:bodyPr/>
          <a:lstStyle/>
          <a:p>
            <a:r>
              <a:rPr lang="en-US" dirty="0"/>
              <a:t>King Benjamin’s Advice</a:t>
            </a:r>
          </a:p>
        </p:txBody>
      </p:sp>
    </p:spTree>
    <p:extLst>
      <p:ext uri="{BB962C8B-B14F-4D97-AF65-F5344CB8AC3E}">
        <p14:creationId xmlns:p14="http://schemas.microsoft.com/office/powerpoint/2010/main" val="1713260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Thomas S. Monson</a:t>
            </a:r>
          </a:p>
        </p:txBody>
      </p:sp>
      <p:sp>
        <p:nvSpPr>
          <p:cNvPr id="9" name="Content Placeholder 8"/>
          <p:cNvSpPr>
            <a:spLocks noGrp="1"/>
          </p:cNvSpPr>
          <p:nvPr>
            <p:ph sz="quarter" idx="4"/>
          </p:nvPr>
        </p:nvSpPr>
        <p:spPr/>
        <p:txBody>
          <a:bodyPr/>
          <a:lstStyle/>
          <a:p>
            <a:pPr marL="0" indent="0">
              <a:buNone/>
            </a:pPr>
            <a:r>
              <a:rPr lang="en-US" dirty="0"/>
              <a:t>“Spending time each day in scripture study will, without doubt, strengthen our foundations of faith and our testimonies of truth” (Thomas S. Monson, “How Firm a Foundation,” </a:t>
            </a:r>
            <a:r>
              <a:rPr lang="en-US" i="0" dirty="0"/>
              <a:t>Ensign</a:t>
            </a:r>
            <a:r>
              <a:rPr lang="en-US" dirty="0"/>
              <a:t> or </a:t>
            </a:r>
            <a:r>
              <a:rPr lang="en-US" i="0" dirty="0" err="1"/>
              <a:t>Liahona</a:t>
            </a:r>
            <a:r>
              <a:rPr lang="en-US" dirty="0"/>
              <a:t>, Nov. 2006, 68).</a:t>
            </a:r>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56" r="3056"/>
          <a:stretch>
            <a:fillRect/>
          </a:stretch>
        </p:blipFill>
        <p:spPr/>
      </p:pic>
    </p:spTree>
    <p:extLst>
      <p:ext uri="{BB962C8B-B14F-4D97-AF65-F5344CB8AC3E}">
        <p14:creationId xmlns:p14="http://schemas.microsoft.com/office/powerpoint/2010/main" val="1036209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Thomas S. Monson</a:t>
            </a:r>
          </a:p>
        </p:txBody>
      </p:sp>
      <p:sp>
        <p:nvSpPr>
          <p:cNvPr id="9" name="Content Placeholder 8"/>
          <p:cNvSpPr>
            <a:spLocks noGrp="1"/>
          </p:cNvSpPr>
          <p:nvPr>
            <p:ph sz="quarter" idx="4"/>
          </p:nvPr>
        </p:nvSpPr>
        <p:spPr/>
        <p:txBody>
          <a:bodyPr/>
          <a:lstStyle/>
          <a:p>
            <a:pPr marL="0" indent="0">
              <a:buNone/>
            </a:pPr>
            <a:r>
              <a:rPr lang="en-US" dirty="0"/>
              <a:t>“Spending time each day in scripture study will, without doubt, strengthen our foundations of faith and our testimonies of truth” (Thomas S. Monson, “How Firm a Foundation,” </a:t>
            </a:r>
            <a:r>
              <a:rPr lang="en-US" i="0" dirty="0"/>
              <a:t>Ensign</a:t>
            </a:r>
            <a:r>
              <a:rPr lang="en-US" dirty="0"/>
              <a:t> or </a:t>
            </a:r>
            <a:r>
              <a:rPr lang="en-US" i="0" dirty="0" err="1"/>
              <a:t>Liahona</a:t>
            </a:r>
            <a:r>
              <a:rPr lang="en-US" dirty="0"/>
              <a:t>, Nov. 2006, </a:t>
            </a:r>
            <a:r>
              <a:rPr lang="en-US"/>
              <a:t>68).</a:t>
            </a:r>
            <a:endParaRPr lang="en-US" dirty="0"/>
          </a:p>
          <a:p>
            <a:r>
              <a:rPr lang="en-US" i="0" dirty="0"/>
              <a:t>What principle can we learn based on this teaching by President Monson? </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56" r="3056"/>
          <a:stretch>
            <a:fillRect/>
          </a:stretch>
        </p:blipFill>
        <p:spPr/>
      </p:pic>
    </p:spTree>
    <p:extLst>
      <p:ext uri="{BB962C8B-B14F-4D97-AF65-F5344CB8AC3E}">
        <p14:creationId xmlns:p14="http://schemas.microsoft.com/office/powerpoint/2010/main" val="602588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President Thomas S. Monson</a:t>
            </a:r>
          </a:p>
        </p:txBody>
      </p:sp>
      <p:sp>
        <p:nvSpPr>
          <p:cNvPr id="9" name="Content Placeholder 8"/>
          <p:cNvSpPr>
            <a:spLocks noGrp="1"/>
          </p:cNvSpPr>
          <p:nvPr>
            <p:ph sz="quarter" idx="4"/>
          </p:nvPr>
        </p:nvSpPr>
        <p:spPr/>
        <p:txBody>
          <a:bodyPr/>
          <a:lstStyle/>
          <a:p>
            <a:pPr marL="0" indent="0">
              <a:buNone/>
            </a:pPr>
            <a:r>
              <a:rPr lang="en-US" dirty="0"/>
              <a:t>“Spending time each day in scripture study will, without doubt, strengthen our foundations of faith and our testimonies of truth” (Thomas S. Monson, “How Firm a Foundation,” </a:t>
            </a:r>
            <a:r>
              <a:rPr lang="en-US" i="0" dirty="0"/>
              <a:t>Ensign</a:t>
            </a:r>
            <a:r>
              <a:rPr lang="en-US" dirty="0"/>
              <a:t> or </a:t>
            </a:r>
            <a:r>
              <a:rPr lang="en-US" i="0" dirty="0" err="1"/>
              <a:t>Liahona</a:t>
            </a:r>
            <a:r>
              <a:rPr lang="en-US" dirty="0"/>
              <a:t>, Nov. 2006, 68).</a:t>
            </a:r>
          </a:p>
          <a:p>
            <a:r>
              <a:rPr lang="en-US" i="0" dirty="0"/>
              <a:t>What principle can we learn based on this teaching by President Monson? </a:t>
            </a:r>
          </a:p>
          <a:p>
            <a:r>
              <a:rPr lang="en-US" b="1" i="0" dirty="0"/>
              <a:t>If we study the scriptures daily, we can strengthen our faith and testimonies.</a:t>
            </a:r>
          </a:p>
          <a:p>
            <a:endParaRPr lang="en-US" dirty="0"/>
          </a:p>
        </p:txBody>
      </p:sp>
      <p:pic>
        <p:nvPicPr>
          <p:cNvPr id="2" name="Picture Placeholder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56" r="3056"/>
          <a:stretch>
            <a:fillRect/>
          </a:stretch>
        </p:blipFill>
        <p:spPr/>
      </p:pic>
    </p:spTree>
    <p:extLst>
      <p:ext uri="{BB962C8B-B14F-4D97-AF65-F5344CB8AC3E}">
        <p14:creationId xmlns:p14="http://schemas.microsoft.com/office/powerpoint/2010/main" val="683369104"/>
      </p:ext>
    </p:extLst>
  </p:cSld>
  <p:clrMapOvr>
    <a:masterClrMapping/>
  </p:clrMapOvr>
</p:sld>
</file>

<file path=ppt/theme/theme1.xml><?xml version="1.0" encoding="utf-8"?>
<a:theme xmlns:a="http://schemas.openxmlformats.org/drawingml/2006/main" name="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ld Testa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1">
              <a:lumMod val="85000"/>
            </a:schemeClr>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62E53161F90B498140BA4BCC7CD2A2" ma:contentTypeVersion="2" ma:contentTypeDescription="Create a new document." ma:contentTypeScope="" ma:versionID="2d9649835cc5f084f1f1839cb2cf4b12">
  <xsd:schema xmlns:xsd="http://www.w3.org/2001/XMLSchema" xmlns:xs="http://www.w3.org/2001/XMLSchema" xmlns:p="http://schemas.microsoft.com/office/2006/metadata/properties" xmlns:ns2="b764eb9d-49e1-4eb4-965b-0d99005b74c0" targetNamespace="http://schemas.microsoft.com/office/2006/metadata/properties" ma:root="true" ma:fieldsID="50c8c1b29e8e7f4e1e585ad69d5cde23" ns2:_="">
    <xsd:import namespace="b764eb9d-49e1-4eb4-965b-0d99005b74c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4eb9d-49e1-4eb4-965b-0d99005b74c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764eb9d-49e1-4eb4-965b-0d99005b74c0">
      <UserInfo>
        <DisplayName>Katrina Cannon</DisplayName>
        <AccountId>29</AccountId>
        <AccountType/>
      </UserInfo>
    </SharedWithUsers>
  </documentManagement>
</p:properties>
</file>

<file path=customXml/itemProps1.xml><?xml version="1.0" encoding="utf-8"?>
<ds:datastoreItem xmlns:ds="http://schemas.openxmlformats.org/officeDocument/2006/customXml" ds:itemID="{B9CBF3AC-F575-4C5B-AEE6-AC058F47D2F3}">
  <ds:schemaRefs>
    <ds:schemaRef ds:uri="http://schemas.microsoft.com/sharepoint/v3/contenttype/forms"/>
  </ds:schemaRefs>
</ds:datastoreItem>
</file>

<file path=customXml/itemProps2.xml><?xml version="1.0" encoding="utf-8"?>
<ds:datastoreItem xmlns:ds="http://schemas.openxmlformats.org/officeDocument/2006/customXml" ds:itemID="{960E1AA0-D9D4-4C29-B39B-7085A9A904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4eb9d-49e1-4eb4-965b-0d99005b7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8C90A3-AB7C-4BF1-9DCE-0A679963481D}">
  <ds:schemaRefs>
    <ds:schemaRef ds:uri="http://purl.org/dc/dcmitype/"/>
    <ds:schemaRef ds:uri="http://purl.org/dc/terms/"/>
    <ds:schemaRef ds:uri="http://schemas.openxmlformats.org/package/2006/metadata/core-properties"/>
    <ds:schemaRef ds:uri="http://schemas.microsoft.com/office/2006/documentManagement/types"/>
    <ds:schemaRef ds:uri="b764eb9d-49e1-4eb4-965b-0d99005b74c0"/>
    <ds:schemaRef ds:uri="http://purl.org/dc/elements/1.1/"/>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4334</TotalTime>
  <Words>1773</Words>
  <Application>Microsoft Office PowerPoint</Application>
  <PresentationFormat>On-screen Show (4:3)</PresentationFormat>
  <Paragraphs>106</Paragraphs>
  <Slides>41</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41</vt:i4>
      </vt:variant>
    </vt:vector>
  </HeadingPairs>
  <TitlesOfParts>
    <vt:vector size="50" baseType="lpstr">
      <vt:lpstr>Arial</vt:lpstr>
      <vt:lpstr>Calibri</vt:lpstr>
      <vt:lpstr>Helam Slab ldsLat Light</vt:lpstr>
      <vt:lpstr>Open Sans</vt:lpstr>
      <vt:lpstr>Old Testament</vt:lpstr>
      <vt:lpstr>1_Old Testament</vt:lpstr>
      <vt:lpstr>2_Old Testament</vt:lpstr>
      <vt:lpstr>3_Old Testament</vt:lpstr>
      <vt:lpstr>4_Old Testament</vt:lpstr>
      <vt:lpstr>Studying the Scriptures </vt:lpstr>
      <vt:lpstr>Devotional</vt:lpstr>
      <vt:lpstr>Daily Practice</vt:lpstr>
      <vt:lpstr>Daily Practice</vt:lpstr>
      <vt:lpstr>Daily Practice</vt:lpstr>
      <vt:lpstr>King Benjamin’s Advice</vt:lpstr>
      <vt:lpstr>President Thomas S. Monson</vt:lpstr>
      <vt:lpstr>President Thomas S. Monson</vt:lpstr>
      <vt:lpstr>President Thomas S. Monson</vt:lpstr>
      <vt:lpstr>Daily Scripture Study</vt:lpstr>
      <vt:lpstr>Daily Scripture Study</vt:lpstr>
      <vt:lpstr>Elder David A. Bednar</vt:lpstr>
      <vt:lpstr>Regular Scripture Study</vt:lpstr>
      <vt:lpstr>Regular Scripture Study</vt:lpstr>
      <vt:lpstr>President Ezra Taft Benson</vt:lpstr>
      <vt:lpstr>President Ezra Taft Benson, cont.</vt:lpstr>
      <vt:lpstr>If We Study</vt:lpstr>
      <vt:lpstr>If We Study</vt:lpstr>
      <vt:lpstr>Blessings of the Book of Mormon</vt:lpstr>
      <vt:lpstr>Blessings of the Book of Mormon</vt:lpstr>
      <vt:lpstr>Course Expectation</vt:lpstr>
      <vt:lpstr>Developing Scripture Study Skills</vt:lpstr>
      <vt:lpstr>Developing Scripture Study Skills</vt:lpstr>
      <vt:lpstr>Developing Scripture Study Skills</vt:lpstr>
      <vt:lpstr>Context and Content</vt:lpstr>
      <vt:lpstr>Context and Content</vt:lpstr>
      <vt:lpstr>Context and Content</vt:lpstr>
      <vt:lpstr>Context and Content</vt:lpstr>
      <vt:lpstr>Doctrines and Principles</vt:lpstr>
      <vt:lpstr>Doctrines and Principles</vt:lpstr>
      <vt:lpstr>Doctrines and Principles</vt:lpstr>
      <vt:lpstr>Identifying Doctrines and Principles</vt:lpstr>
      <vt:lpstr>Identifying Doctrines and Principles</vt:lpstr>
      <vt:lpstr>We Can Experience His Power</vt:lpstr>
      <vt:lpstr>Understanding Principles and Doctrines</vt:lpstr>
      <vt:lpstr>Understanding Principles and Doctrines</vt:lpstr>
      <vt:lpstr>Understanding Principles and Doctrines</vt:lpstr>
      <vt:lpstr>Understanding and Feeling the Truth and Importance</vt:lpstr>
      <vt:lpstr>Understanding and Feeling the Truth and Importance</vt:lpstr>
      <vt:lpstr>Applying the Principles</vt:lpstr>
      <vt:lpstr>PowerPoint Presentation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Morris</dc:creator>
  <cp:lastModifiedBy>Douglas Geilman</cp:lastModifiedBy>
  <cp:revision>249</cp:revision>
  <dcterms:created xsi:type="dcterms:W3CDTF">2013-07-15T20:26:14Z</dcterms:created>
  <dcterms:modified xsi:type="dcterms:W3CDTF">2017-05-16T16:12:34Z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0x010100D162E53161F90B498140BA4BCC7CD2A2</vt:lpwstr>
  </property>
</Properties>
</file>