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6"/>
  </p:notesMasterIdLst>
  <p:handoutMasterIdLst>
    <p:handoutMasterId r:id="rId47"/>
  </p:handoutMasterIdLst>
  <p:sldIdLst>
    <p:sldId id="302" r:id="rId9"/>
    <p:sldId id="352" r:id="rId10"/>
    <p:sldId id="314" r:id="rId11"/>
    <p:sldId id="315" r:id="rId12"/>
    <p:sldId id="312" r:id="rId13"/>
    <p:sldId id="318" r:id="rId14"/>
    <p:sldId id="313" r:id="rId15"/>
    <p:sldId id="351" r:id="rId16"/>
    <p:sldId id="321" r:id="rId17"/>
    <p:sldId id="319" r:id="rId18"/>
    <p:sldId id="323" r:id="rId19"/>
    <p:sldId id="324" r:id="rId20"/>
    <p:sldId id="326" r:id="rId21"/>
    <p:sldId id="322" r:id="rId22"/>
    <p:sldId id="327" r:id="rId23"/>
    <p:sldId id="328" r:id="rId24"/>
    <p:sldId id="329" r:id="rId25"/>
    <p:sldId id="330" r:id="rId26"/>
    <p:sldId id="331" r:id="rId27"/>
    <p:sldId id="325" r:id="rId28"/>
    <p:sldId id="332" r:id="rId29"/>
    <p:sldId id="333" r:id="rId30"/>
    <p:sldId id="334" r:id="rId31"/>
    <p:sldId id="335" r:id="rId32"/>
    <p:sldId id="336" r:id="rId33"/>
    <p:sldId id="340" r:id="rId34"/>
    <p:sldId id="337" r:id="rId35"/>
    <p:sldId id="341" r:id="rId36"/>
    <p:sldId id="338" r:id="rId37"/>
    <p:sldId id="342" r:id="rId38"/>
    <p:sldId id="343" r:id="rId39"/>
    <p:sldId id="345" r:id="rId40"/>
    <p:sldId id="346" r:id="rId41"/>
    <p:sldId id="344" r:id="rId42"/>
    <p:sldId id="347" r:id="rId43"/>
    <p:sldId id="350" r:id="rId44"/>
    <p:sldId id="31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30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5953C-13C6-374D-ABAE-9002222769A3}" type="datetimeFigureOut">
              <a:rPr lang="en-US" smtClean="0"/>
              <a:t>6/5/2017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B2B28-672F-754D-9B9B-66ECDEB92946}" type="slidenum">
              <a:rPr lang="en-US" smtClean="0"/>
              <a:t>‹#›</a:t>
            </a:fld>
            <a:endParaRPr lang="en-US"/>
          </a:p>
        </p:txBody>
      </p:sp>
    </p:spTree>
    <p:extLst>
      <p:ext uri="{BB962C8B-B14F-4D97-AF65-F5344CB8AC3E}">
        <p14:creationId xmlns:p14="http://schemas.microsoft.com/office/powerpoint/2010/main" val="56007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108810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19</a:t>
            </a:r>
          </a:p>
        </p:txBody>
      </p:sp>
      <p:sp>
        <p:nvSpPr>
          <p:cNvPr id="3" name="Text Placeholder 2"/>
          <p:cNvSpPr>
            <a:spLocks noGrp="1"/>
          </p:cNvSpPr>
          <p:nvPr>
            <p:ph type="body" sz="quarter" idx="11"/>
          </p:nvPr>
        </p:nvSpPr>
        <p:spPr/>
        <p:txBody>
          <a:bodyPr/>
          <a:lstStyle/>
          <a:p>
            <a:r>
              <a:rPr lang="en-US" dirty="0"/>
              <a:t>Lesson 20</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19:8–10, looking for ways people would treat the Savior as a thing of naught during His mortal ministry. </a:t>
            </a:r>
          </a:p>
          <a:p>
            <a:r>
              <a:rPr lang="en-US" dirty="0"/>
              <a:t>What truth do these verses teach us about what Jesus Christ did and why He did it? </a:t>
            </a:r>
          </a:p>
        </p:txBody>
      </p:sp>
      <p:sp>
        <p:nvSpPr>
          <p:cNvPr id="3" name="Title 2"/>
          <p:cNvSpPr>
            <a:spLocks noGrp="1"/>
          </p:cNvSpPr>
          <p:nvPr>
            <p:ph type="title"/>
          </p:nvPr>
        </p:nvSpPr>
        <p:spPr/>
        <p:txBody>
          <a:bodyPr/>
          <a:lstStyle/>
          <a:p>
            <a:r>
              <a:rPr lang="en-US" dirty="0"/>
              <a:t>His Mortal Ministry</a:t>
            </a:r>
          </a:p>
        </p:txBody>
      </p:sp>
    </p:spTree>
    <p:extLst>
      <p:ext uri="{BB962C8B-B14F-4D97-AF65-F5344CB8AC3E}">
        <p14:creationId xmlns:p14="http://schemas.microsoft.com/office/powerpoint/2010/main" val="75555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allowed Himself to suffer and be crucified because of His loving-kindness and long-suffering for the children of men. </a:t>
            </a:r>
          </a:p>
          <a:p>
            <a:endParaRPr lang="en-US" dirty="0"/>
          </a:p>
        </p:txBody>
      </p:sp>
      <p:sp>
        <p:nvSpPr>
          <p:cNvPr id="3" name="Title 2"/>
          <p:cNvSpPr>
            <a:spLocks noGrp="1"/>
          </p:cNvSpPr>
          <p:nvPr>
            <p:ph type="title"/>
          </p:nvPr>
        </p:nvSpPr>
        <p:spPr/>
        <p:txBody>
          <a:bodyPr/>
          <a:lstStyle/>
          <a:p>
            <a:r>
              <a:rPr lang="en-US" dirty="0"/>
              <a:t>The Savior Suffered for Us</a:t>
            </a:r>
          </a:p>
        </p:txBody>
      </p:sp>
    </p:spTree>
    <p:extLst>
      <p:ext uri="{BB962C8B-B14F-4D97-AF65-F5344CB8AC3E}">
        <p14:creationId xmlns:p14="http://schemas.microsoft.com/office/powerpoint/2010/main" val="1376732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allowed Himself to suffer and be crucified because of His loving-kindness and long-suffering for the children of men. </a:t>
            </a:r>
          </a:p>
          <a:p>
            <a:r>
              <a:rPr lang="en-US" dirty="0"/>
              <a:t>How did the Savior’s willingness to suffer and be crucified demonstrate His love for us?</a:t>
            </a:r>
          </a:p>
          <a:p>
            <a:endParaRPr lang="en-US" dirty="0"/>
          </a:p>
        </p:txBody>
      </p:sp>
      <p:sp>
        <p:nvSpPr>
          <p:cNvPr id="3" name="Title 2"/>
          <p:cNvSpPr>
            <a:spLocks noGrp="1"/>
          </p:cNvSpPr>
          <p:nvPr>
            <p:ph type="title"/>
          </p:nvPr>
        </p:nvSpPr>
        <p:spPr/>
        <p:txBody>
          <a:bodyPr/>
          <a:lstStyle/>
          <a:p>
            <a:r>
              <a:rPr lang="en-US" dirty="0"/>
              <a:t>The Savior Suffered for Us</a:t>
            </a:r>
          </a:p>
        </p:txBody>
      </p:sp>
    </p:spTree>
    <p:extLst>
      <p:ext uri="{BB962C8B-B14F-4D97-AF65-F5344CB8AC3E}">
        <p14:creationId xmlns:p14="http://schemas.microsoft.com/office/powerpoint/2010/main" val="1316253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allowed Himself to suffer and be crucified because of His loving-kindness and long-suffering for the children of men. </a:t>
            </a:r>
          </a:p>
          <a:p>
            <a:r>
              <a:rPr lang="en-US" dirty="0"/>
              <a:t>How did the Savior’s willingness to suffer and be crucified demonstrate His love for us?</a:t>
            </a:r>
          </a:p>
          <a:p>
            <a:r>
              <a:rPr lang="en-US" dirty="0"/>
              <a:t>What feelings do you have for the Savior as you consider what He has suffered and done for us?</a:t>
            </a:r>
          </a:p>
          <a:p>
            <a:endParaRPr lang="en-US" dirty="0"/>
          </a:p>
        </p:txBody>
      </p:sp>
      <p:sp>
        <p:nvSpPr>
          <p:cNvPr id="3" name="Title 2"/>
          <p:cNvSpPr>
            <a:spLocks noGrp="1"/>
          </p:cNvSpPr>
          <p:nvPr>
            <p:ph type="title"/>
          </p:nvPr>
        </p:nvSpPr>
        <p:spPr/>
        <p:txBody>
          <a:bodyPr/>
          <a:lstStyle/>
          <a:p>
            <a:r>
              <a:rPr lang="en-US" dirty="0"/>
              <a:t>The Savior Suffered for Us</a:t>
            </a:r>
          </a:p>
        </p:txBody>
      </p:sp>
    </p:spTree>
    <p:extLst>
      <p:ext uri="{BB962C8B-B14F-4D97-AF65-F5344CB8AC3E}">
        <p14:creationId xmlns:p14="http://schemas.microsoft.com/office/powerpoint/2010/main" val="366081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allowed Himself to suffer and be crucified because of His loving-kindness and long-suffering for the children of men. </a:t>
            </a:r>
          </a:p>
          <a:p>
            <a:r>
              <a:rPr lang="en-US" dirty="0"/>
              <a:t>How did the Savior’s willingness to suffer and be crucified demonstrate His love for us?</a:t>
            </a:r>
          </a:p>
          <a:p>
            <a:r>
              <a:rPr lang="en-US" dirty="0"/>
              <a:t>What feelings do you have for the Savior as you consider what He has suffered and done for us?</a:t>
            </a:r>
          </a:p>
          <a:p>
            <a:r>
              <a:rPr lang="en-US" dirty="0"/>
              <a:t>How would you finish this statement? </a:t>
            </a:r>
            <a:r>
              <a:rPr lang="en-US" i="1" dirty="0"/>
              <a:t>I will show the Savior that He is of great worth to me by…</a:t>
            </a:r>
            <a:endParaRPr lang="en-US" dirty="0"/>
          </a:p>
        </p:txBody>
      </p:sp>
      <p:sp>
        <p:nvSpPr>
          <p:cNvPr id="3" name="Title 2"/>
          <p:cNvSpPr>
            <a:spLocks noGrp="1"/>
          </p:cNvSpPr>
          <p:nvPr>
            <p:ph type="title"/>
          </p:nvPr>
        </p:nvSpPr>
        <p:spPr/>
        <p:txBody>
          <a:bodyPr/>
          <a:lstStyle/>
          <a:p>
            <a:r>
              <a:rPr lang="en-US" dirty="0"/>
              <a:t>The Savior Suffered for Us</a:t>
            </a:r>
          </a:p>
        </p:txBody>
      </p:sp>
    </p:spTree>
    <p:extLst>
      <p:ext uri="{BB962C8B-B14F-4D97-AF65-F5344CB8AC3E}">
        <p14:creationId xmlns:p14="http://schemas.microsoft.com/office/powerpoint/2010/main" val="131647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At the time of Jesus Christ’s death, some of the members of the house of Israel (including Lehi’s descendants) would be visited with the Lord’s voice because of their righteousness, and others would experience destruction (see 3 Nephi 9–10). </a:t>
            </a:r>
          </a:p>
        </p:txBody>
      </p:sp>
      <p:sp>
        <p:nvSpPr>
          <p:cNvPr id="3" name="Title 2"/>
          <p:cNvSpPr>
            <a:spLocks noGrp="1"/>
          </p:cNvSpPr>
          <p:nvPr>
            <p:ph type="title"/>
          </p:nvPr>
        </p:nvSpPr>
        <p:spPr/>
        <p:txBody>
          <a:bodyPr/>
          <a:lstStyle/>
          <a:p>
            <a:r>
              <a:rPr lang="en-US" dirty="0"/>
              <a:t>1 Nephi 19:11–17</a:t>
            </a:r>
          </a:p>
        </p:txBody>
      </p:sp>
    </p:spTree>
    <p:extLst>
      <p:ext uri="{BB962C8B-B14F-4D97-AF65-F5344CB8AC3E}">
        <p14:creationId xmlns:p14="http://schemas.microsoft.com/office/powerpoint/2010/main" val="209746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Zenos</a:t>
            </a:r>
            <a:r>
              <a:rPr lang="en-US" dirty="0"/>
              <a:t> prophesied that the people at Jerusalem who rejected Jesus Christ and crucified Him would be persecuted by all people. When their descendants would turn their hearts to Jesus Christ, He would fulfill the covenants He had made with their fathers and gather them back to Him.</a:t>
            </a:r>
          </a:p>
        </p:txBody>
      </p:sp>
      <p:sp>
        <p:nvSpPr>
          <p:cNvPr id="3" name="Title 2"/>
          <p:cNvSpPr>
            <a:spLocks noGrp="1"/>
          </p:cNvSpPr>
          <p:nvPr>
            <p:ph type="title"/>
          </p:nvPr>
        </p:nvSpPr>
        <p:spPr/>
        <p:txBody>
          <a:bodyPr/>
          <a:lstStyle/>
          <a:p>
            <a:r>
              <a:rPr lang="en-US" dirty="0"/>
              <a:t>1 Nephi 19:11–17</a:t>
            </a:r>
          </a:p>
        </p:txBody>
      </p:sp>
    </p:spTree>
    <p:extLst>
      <p:ext uri="{BB962C8B-B14F-4D97-AF65-F5344CB8AC3E}">
        <p14:creationId xmlns:p14="http://schemas.microsoft.com/office/powerpoint/2010/main" val="117108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19:18–19, looking for Nephi’s reason for writing what he did.</a:t>
            </a:r>
          </a:p>
          <a:p>
            <a:endParaRPr lang="en-US" dirty="0"/>
          </a:p>
        </p:txBody>
      </p:sp>
      <p:sp>
        <p:nvSpPr>
          <p:cNvPr id="3" name="Title 2"/>
          <p:cNvSpPr>
            <a:spLocks noGrp="1"/>
          </p:cNvSpPr>
          <p:nvPr>
            <p:ph type="title"/>
          </p:nvPr>
        </p:nvSpPr>
        <p:spPr/>
        <p:txBody>
          <a:bodyPr/>
          <a:lstStyle/>
          <a:p>
            <a:r>
              <a:rPr lang="en-US" dirty="0"/>
              <a:t>Nephi’s Reason</a:t>
            </a:r>
          </a:p>
        </p:txBody>
      </p:sp>
    </p:spTree>
    <p:extLst>
      <p:ext uri="{BB962C8B-B14F-4D97-AF65-F5344CB8AC3E}">
        <p14:creationId xmlns:p14="http://schemas.microsoft.com/office/powerpoint/2010/main" val="415706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19:18–19, looking for Nephi’s reason for writing what he did.</a:t>
            </a:r>
          </a:p>
          <a:p>
            <a:r>
              <a:rPr lang="en-US" dirty="0"/>
              <a:t>What is a truth that these verses teach us about one of the purposes of the Book of Mormon?</a:t>
            </a:r>
          </a:p>
          <a:p>
            <a:endParaRPr lang="en-US" dirty="0"/>
          </a:p>
        </p:txBody>
      </p:sp>
      <p:sp>
        <p:nvSpPr>
          <p:cNvPr id="3" name="Title 2"/>
          <p:cNvSpPr>
            <a:spLocks noGrp="1"/>
          </p:cNvSpPr>
          <p:nvPr>
            <p:ph type="title"/>
          </p:nvPr>
        </p:nvSpPr>
        <p:spPr/>
        <p:txBody>
          <a:bodyPr/>
          <a:lstStyle/>
          <a:p>
            <a:r>
              <a:rPr lang="en-US" dirty="0"/>
              <a:t>Nephi’s Reason</a:t>
            </a:r>
          </a:p>
        </p:txBody>
      </p:sp>
    </p:spTree>
    <p:extLst>
      <p:ext uri="{BB962C8B-B14F-4D97-AF65-F5344CB8AC3E}">
        <p14:creationId xmlns:p14="http://schemas.microsoft.com/office/powerpoint/2010/main" val="3041661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19:18–19, looking for Nephi’s reason for writing what he did.</a:t>
            </a:r>
          </a:p>
          <a:p>
            <a:r>
              <a:rPr lang="en-US" dirty="0"/>
              <a:t>What is a truth that these verses teach us about one of the purposes of the Book of Mormon?</a:t>
            </a:r>
          </a:p>
          <a:p>
            <a:r>
              <a:rPr lang="en-US" b="1" dirty="0"/>
              <a:t>One reason the Book of Mormon was written was to persuade us to remember the Lord our Redeemer.</a:t>
            </a:r>
          </a:p>
          <a:p>
            <a:endParaRPr lang="en-US" dirty="0"/>
          </a:p>
        </p:txBody>
      </p:sp>
      <p:sp>
        <p:nvSpPr>
          <p:cNvPr id="3" name="Title 2"/>
          <p:cNvSpPr>
            <a:spLocks noGrp="1"/>
          </p:cNvSpPr>
          <p:nvPr>
            <p:ph type="title"/>
          </p:nvPr>
        </p:nvSpPr>
        <p:spPr/>
        <p:txBody>
          <a:bodyPr/>
          <a:lstStyle/>
          <a:p>
            <a:r>
              <a:rPr lang="en-US" dirty="0"/>
              <a:t>Nephi’s Reason</a:t>
            </a:r>
          </a:p>
        </p:txBody>
      </p:sp>
    </p:spTree>
    <p:extLst>
      <p:ext uri="{BB962C8B-B14F-4D97-AF65-F5344CB8AC3E}">
        <p14:creationId xmlns:p14="http://schemas.microsoft.com/office/powerpoint/2010/main" val="226238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19:18–19, looking for Nephi’s reason for writing what he did.</a:t>
            </a:r>
          </a:p>
          <a:p>
            <a:r>
              <a:rPr lang="en-US" dirty="0"/>
              <a:t>What is a truth that these verses teach us about one of the purposes of the Book of Mormon?</a:t>
            </a:r>
          </a:p>
          <a:p>
            <a:r>
              <a:rPr lang="en-US" b="1" dirty="0"/>
              <a:t>One reason the Book of Mormon was written was to persuade us to remember the Lord our Redeemer.</a:t>
            </a:r>
          </a:p>
          <a:p>
            <a:r>
              <a:rPr lang="en-US" dirty="0"/>
              <a:t>How has the Book of Mormon persuaded and helped you to remember the Lord?</a:t>
            </a:r>
            <a:endParaRPr lang="en-US" b="1" dirty="0"/>
          </a:p>
        </p:txBody>
      </p:sp>
      <p:sp>
        <p:nvSpPr>
          <p:cNvPr id="3" name="Title 2"/>
          <p:cNvSpPr>
            <a:spLocks noGrp="1"/>
          </p:cNvSpPr>
          <p:nvPr>
            <p:ph type="title"/>
          </p:nvPr>
        </p:nvSpPr>
        <p:spPr/>
        <p:txBody>
          <a:bodyPr/>
          <a:lstStyle/>
          <a:p>
            <a:r>
              <a:rPr lang="en-US" dirty="0"/>
              <a:t>Nephi’s Reason</a:t>
            </a:r>
          </a:p>
        </p:txBody>
      </p:sp>
    </p:spTree>
    <p:extLst>
      <p:ext uri="{BB962C8B-B14F-4D97-AF65-F5344CB8AC3E}">
        <p14:creationId xmlns:p14="http://schemas.microsoft.com/office/powerpoint/2010/main" val="3880289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Henry B. Eyring</a:t>
            </a:r>
          </a:p>
        </p:txBody>
      </p:sp>
      <p:sp>
        <p:nvSpPr>
          <p:cNvPr id="3" name="Content Placeholder 2"/>
          <p:cNvSpPr>
            <a:spLocks noGrp="1"/>
          </p:cNvSpPr>
          <p:nvPr>
            <p:ph sz="quarter" idx="4"/>
          </p:nvPr>
        </p:nvSpPr>
        <p:spPr/>
        <p:txBody>
          <a:bodyPr/>
          <a:lstStyle/>
          <a:p>
            <a:pPr marL="0" indent="0">
              <a:buNone/>
            </a:pPr>
            <a:r>
              <a:rPr lang="en-US" dirty="0"/>
              <a:t>“I will make you this promise about reading the Book of Mormon: You will be drawn to it as you understand that the Lord has embedded in it His message to you. Nephi, Mormon, and Moroni knew that, and those who put it together put in messages for you. I hope you have confidence that the book was written for your students. There are simple, direct messages for them that will tell them how to change.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3505778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Henry B. Eyring, cont.</a:t>
            </a:r>
          </a:p>
        </p:txBody>
      </p:sp>
      <p:sp>
        <p:nvSpPr>
          <p:cNvPr id="3" name="Content Placeholder 2"/>
          <p:cNvSpPr>
            <a:spLocks noGrp="1"/>
          </p:cNvSpPr>
          <p:nvPr>
            <p:ph sz="quarter" idx="4"/>
          </p:nvPr>
        </p:nvSpPr>
        <p:spPr/>
        <p:txBody>
          <a:bodyPr/>
          <a:lstStyle/>
          <a:p>
            <a:pPr marL="0" indent="0">
              <a:buNone/>
            </a:pPr>
            <a:r>
              <a:rPr lang="en-US" dirty="0"/>
              <a:t>“That is what the book is about. It is a testimony of the Lord Jesus Christ and the Atonement and how it may work in their lives. You will have an experience this year feeling the change that comes by the power of the Atonement because of studying this book” (Henry B. Eyring, “The Book of Mormon Will Change Your Life,” </a:t>
            </a:r>
            <a:r>
              <a:rPr lang="en-US" i="0" dirty="0"/>
              <a:t>Ensign</a:t>
            </a:r>
            <a:r>
              <a:rPr lang="en-US" dirty="0"/>
              <a:t>, Feb. 2004, 11).</a:t>
            </a:r>
          </a:p>
          <a:p>
            <a:pPr marL="0" indent="0">
              <a:buNone/>
            </a:pPr>
            <a:endParaRPr lang="en-US" dirty="0"/>
          </a:p>
        </p:txBody>
      </p:sp>
      <p:pic>
        <p:nvPicPr>
          <p:cNvPr id="5" name="Picture Placeholder 4"/>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92546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you study the Book of Mormon, how is it helpful to know that prophets such as Nephi, Mormon, and Moroni included messages for you?</a:t>
            </a:r>
          </a:p>
          <a:p>
            <a:endParaRPr lang="en-US" dirty="0"/>
          </a:p>
        </p:txBody>
      </p:sp>
      <p:sp>
        <p:nvSpPr>
          <p:cNvPr id="3" name="Title 2"/>
          <p:cNvSpPr>
            <a:spLocks noGrp="1"/>
          </p:cNvSpPr>
          <p:nvPr>
            <p:ph type="title"/>
          </p:nvPr>
        </p:nvSpPr>
        <p:spPr/>
        <p:txBody>
          <a:bodyPr/>
          <a:lstStyle/>
          <a:p>
            <a:r>
              <a:rPr lang="en-US" dirty="0"/>
              <a:t>Messages for You</a:t>
            </a:r>
          </a:p>
        </p:txBody>
      </p:sp>
    </p:spTree>
    <p:extLst>
      <p:ext uri="{BB962C8B-B14F-4D97-AF65-F5344CB8AC3E}">
        <p14:creationId xmlns:p14="http://schemas.microsoft.com/office/powerpoint/2010/main" val="2835291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a:t>
            </a:r>
          </a:p>
        </p:txBody>
      </p:sp>
      <p:sp>
        <p:nvSpPr>
          <p:cNvPr id="3" name="Content Placeholder 2"/>
          <p:cNvSpPr>
            <a:spLocks noGrp="1"/>
          </p:cNvSpPr>
          <p:nvPr>
            <p:ph sz="quarter" idx="4"/>
          </p:nvPr>
        </p:nvSpPr>
        <p:spPr/>
        <p:txBody>
          <a:bodyPr/>
          <a:lstStyle/>
          <a:p>
            <a:pPr marL="0" indent="0">
              <a:buNone/>
            </a:pPr>
            <a:r>
              <a:rPr lang="en-US" dirty="0"/>
              <a:t>“The Book of Mormon was written for us today. God is the author of the book. It is a record of a fallen people, compiled by inspired men for our blessing. Those people never had the book—it was meant for us. Mormon, the ancient prophet after whom the book is named, abridged centuries of records. God, who knows the end from the beginning, told him what to include in his abridgment that we would need for our day” (Ezra Taft Benson, “The Book of Mormon Is the Word of God,” </a:t>
            </a:r>
            <a:r>
              <a:rPr lang="en-US" i="0" dirty="0"/>
              <a:t>Ensign</a:t>
            </a:r>
            <a:r>
              <a:rPr lang="en-US" dirty="0"/>
              <a:t>, Jan. 1988, 3).</a:t>
            </a:r>
          </a:p>
        </p:txBody>
      </p:sp>
      <p:pic>
        <p:nvPicPr>
          <p:cNvPr id="5" name="Picture Placeholder 4"/>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368256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a:t>
            </a:r>
          </a:p>
        </p:txBody>
      </p:sp>
      <p:sp>
        <p:nvSpPr>
          <p:cNvPr id="3" name="Content Placeholder 2"/>
          <p:cNvSpPr>
            <a:spLocks noGrp="1"/>
          </p:cNvSpPr>
          <p:nvPr>
            <p:ph sz="quarter" idx="4"/>
          </p:nvPr>
        </p:nvSpPr>
        <p:spPr/>
        <p:txBody>
          <a:bodyPr/>
          <a:lstStyle/>
          <a:p>
            <a:pPr marL="0" indent="0">
              <a:buNone/>
            </a:pPr>
            <a:r>
              <a:rPr lang="en-US" dirty="0"/>
              <a:t>“If they saw our day, and chose those things which would be of greatest worth to us, is not that how we should study the Book of Mormon? We should constantly ask ourselves, ‘Why did the Lord inspire Mormon (or Moroni or Alma) to include that in his record? What lesson can I learn from that to help me live in this day and age?’” (Ezra Taft Benson, “The Book of Mormon—Keystone of Our Religion,” </a:t>
            </a:r>
            <a:r>
              <a:rPr lang="en-US" i="0" dirty="0"/>
              <a:t>Ensign</a:t>
            </a:r>
            <a:r>
              <a:rPr lang="en-US" dirty="0"/>
              <a:t>, Nov. 1986, 6).</a:t>
            </a:r>
          </a:p>
        </p:txBody>
      </p:sp>
      <p:pic>
        <p:nvPicPr>
          <p:cNvPr id="5" name="Picture Placeholder 4"/>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374280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knowing that God inspired prophets such as Mormon, Moroni, and Alma with what to include in their record influence your study of the Book of Mormon?</a:t>
            </a:r>
          </a:p>
          <a:p>
            <a:endParaRPr lang="en-US" dirty="0"/>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251397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knowing that God inspired prophets such as Mormon, Moroni, and Alma with what to include in their record influence your study of the Book of Mormon?</a:t>
            </a:r>
          </a:p>
          <a:p>
            <a:r>
              <a:rPr lang="en-US" dirty="0"/>
              <a:t>What can we do to better find and understand the messages and lessons that God would like us to receive from the Book of Mormon and other scriptures?</a:t>
            </a:r>
          </a:p>
          <a:p>
            <a:endParaRPr lang="en-US" dirty="0"/>
          </a:p>
          <a:p>
            <a:endParaRPr lang="en-US" dirty="0"/>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685343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19:22–23, looking for Nephi’s description of how he helped his brethren apply scriptural messages and lessons to themselves.</a:t>
            </a:r>
          </a:p>
          <a:p>
            <a:endParaRPr lang="en-US" dirty="0"/>
          </a:p>
        </p:txBody>
      </p:sp>
      <p:sp>
        <p:nvSpPr>
          <p:cNvPr id="3" name="Title 2"/>
          <p:cNvSpPr>
            <a:spLocks noGrp="1"/>
          </p:cNvSpPr>
          <p:nvPr>
            <p:ph type="title"/>
          </p:nvPr>
        </p:nvSpPr>
        <p:spPr/>
        <p:txBody>
          <a:bodyPr/>
          <a:lstStyle/>
          <a:p>
            <a:r>
              <a:rPr lang="en-US" dirty="0"/>
              <a:t>Scriptural Messages</a:t>
            </a:r>
          </a:p>
        </p:txBody>
      </p:sp>
    </p:spTree>
    <p:extLst>
      <p:ext uri="{BB962C8B-B14F-4D97-AF65-F5344CB8AC3E}">
        <p14:creationId xmlns:p14="http://schemas.microsoft.com/office/powerpoint/2010/main" val="3635868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19:22–23, looking for Nephi’s description of how he helped his brethren apply scriptural messages and lessons to themselves.</a:t>
            </a:r>
          </a:p>
          <a:p>
            <a:r>
              <a:rPr lang="en-US" dirty="0"/>
              <a:t>What do you think it means to liken scriptures to ourselves?</a:t>
            </a:r>
          </a:p>
        </p:txBody>
      </p:sp>
      <p:sp>
        <p:nvSpPr>
          <p:cNvPr id="3" name="Title 2"/>
          <p:cNvSpPr>
            <a:spLocks noGrp="1"/>
          </p:cNvSpPr>
          <p:nvPr>
            <p:ph type="title"/>
          </p:nvPr>
        </p:nvSpPr>
        <p:spPr/>
        <p:txBody>
          <a:bodyPr/>
          <a:lstStyle/>
          <a:p>
            <a:r>
              <a:rPr lang="en-US" dirty="0"/>
              <a:t>Scriptural Messages</a:t>
            </a:r>
          </a:p>
        </p:txBody>
      </p:sp>
    </p:spTree>
    <p:extLst>
      <p:ext uri="{BB962C8B-B14F-4D97-AF65-F5344CB8AC3E}">
        <p14:creationId xmlns:p14="http://schemas.microsoft.com/office/powerpoint/2010/main" val="357074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somebody you love very much.</a:t>
            </a:r>
          </a:p>
          <a:p>
            <a:endParaRPr lang="en-US" dirty="0"/>
          </a:p>
        </p:txBody>
      </p:sp>
      <p:sp>
        <p:nvSpPr>
          <p:cNvPr id="3" name="Title 2"/>
          <p:cNvSpPr>
            <a:spLocks noGrp="1"/>
          </p:cNvSpPr>
          <p:nvPr>
            <p:ph type="title"/>
          </p:nvPr>
        </p:nvSpPr>
        <p:spPr/>
        <p:txBody>
          <a:bodyPr/>
          <a:lstStyle/>
          <a:p>
            <a:r>
              <a:rPr lang="en-US" dirty="0"/>
              <a:t>Who Do You Love?</a:t>
            </a:r>
          </a:p>
        </p:txBody>
      </p:sp>
    </p:spTree>
    <p:extLst>
      <p:ext uri="{BB962C8B-B14F-4D97-AF65-F5344CB8AC3E}">
        <p14:creationId xmlns:p14="http://schemas.microsoft.com/office/powerpoint/2010/main" val="1893106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a principle we can learn from 1 Nephi 19:22–23 about the blessings of likening the scriptures to ourselves? </a:t>
            </a:r>
          </a:p>
          <a:p>
            <a:endParaRPr lang="en-US" dirty="0"/>
          </a:p>
        </p:txBody>
      </p:sp>
      <p:sp>
        <p:nvSpPr>
          <p:cNvPr id="3" name="Title 2"/>
          <p:cNvSpPr>
            <a:spLocks noGrp="1"/>
          </p:cNvSpPr>
          <p:nvPr>
            <p:ph type="title"/>
          </p:nvPr>
        </p:nvSpPr>
        <p:spPr/>
        <p:txBody>
          <a:bodyPr/>
          <a:lstStyle/>
          <a:p>
            <a:r>
              <a:rPr lang="en-US" dirty="0"/>
              <a:t>Likening the Scriptures</a:t>
            </a:r>
          </a:p>
        </p:txBody>
      </p:sp>
    </p:spTree>
    <p:extLst>
      <p:ext uri="{BB962C8B-B14F-4D97-AF65-F5344CB8AC3E}">
        <p14:creationId xmlns:p14="http://schemas.microsoft.com/office/powerpoint/2010/main" val="271611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a principle we can learn from 1 Nephi 19:22–23 about the blessings of likening the scriptures to ourselves? </a:t>
            </a:r>
          </a:p>
          <a:p>
            <a:r>
              <a:rPr lang="en-US" b="1" dirty="0"/>
              <a:t>As we liken the scriptures to ourselves, we will learn and profit from them.</a:t>
            </a:r>
          </a:p>
          <a:p>
            <a:endParaRPr lang="en-US" dirty="0"/>
          </a:p>
        </p:txBody>
      </p:sp>
      <p:sp>
        <p:nvSpPr>
          <p:cNvPr id="3" name="Title 2"/>
          <p:cNvSpPr>
            <a:spLocks noGrp="1"/>
          </p:cNvSpPr>
          <p:nvPr>
            <p:ph type="title"/>
          </p:nvPr>
        </p:nvSpPr>
        <p:spPr/>
        <p:txBody>
          <a:bodyPr/>
          <a:lstStyle/>
          <a:p>
            <a:r>
              <a:rPr lang="en-US" dirty="0"/>
              <a:t>Likening the Scriptures</a:t>
            </a:r>
          </a:p>
        </p:txBody>
      </p:sp>
    </p:spTree>
    <p:extLst>
      <p:ext uri="{BB962C8B-B14F-4D97-AF65-F5344CB8AC3E}">
        <p14:creationId xmlns:p14="http://schemas.microsoft.com/office/powerpoint/2010/main" val="142395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19:24, looking for how Nephi’s brethren could profit from likening the scriptures to themselves.</a:t>
            </a:r>
          </a:p>
          <a:p>
            <a:endParaRPr lang="en-US" dirty="0"/>
          </a:p>
        </p:txBody>
      </p:sp>
      <p:sp>
        <p:nvSpPr>
          <p:cNvPr id="3" name="Title 2"/>
          <p:cNvSpPr>
            <a:spLocks noGrp="1"/>
          </p:cNvSpPr>
          <p:nvPr>
            <p:ph type="title"/>
          </p:nvPr>
        </p:nvSpPr>
        <p:spPr/>
        <p:txBody>
          <a:bodyPr/>
          <a:lstStyle/>
          <a:p>
            <a:r>
              <a:rPr lang="en-US" dirty="0"/>
              <a:t>Likening the Scriptures</a:t>
            </a:r>
          </a:p>
        </p:txBody>
      </p:sp>
    </p:spTree>
    <p:extLst>
      <p:ext uri="{BB962C8B-B14F-4D97-AF65-F5344CB8AC3E}">
        <p14:creationId xmlns:p14="http://schemas.microsoft.com/office/powerpoint/2010/main" val="406591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19:24, looking for how Nephi’s brethren could profit from likening the scriptures to themselves.</a:t>
            </a:r>
          </a:p>
          <a:p>
            <a:pPr fontAlgn="base"/>
            <a:r>
              <a:rPr lang="en-US" dirty="0"/>
              <a:t>In what ways can likening the scriptures to ourselves give us hope?</a:t>
            </a:r>
          </a:p>
          <a:p>
            <a:endParaRPr lang="en-US" dirty="0"/>
          </a:p>
        </p:txBody>
      </p:sp>
      <p:sp>
        <p:nvSpPr>
          <p:cNvPr id="3" name="Title 2"/>
          <p:cNvSpPr>
            <a:spLocks noGrp="1"/>
          </p:cNvSpPr>
          <p:nvPr>
            <p:ph type="title"/>
          </p:nvPr>
        </p:nvSpPr>
        <p:spPr/>
        <p:txBody>
          <a:bodyPr/>
          <a:lstStyle/>
          <a:p>
            <a:r>
              <a:rPr lang="en-US" dirty="0"/>
              <a:t>Likening the Scriptures</a:t>
            </a:r>
          </a:p>
        </p:txBody>
      </p:sp>
    </p:spTree>
    <p:extLst>
      <p:ext uri="{BB962C8B-B14F-4D97-AF65-F5344CB8AC3E}">
        <p14:creationId xmlns:p14="http://schemas.microsoft.com/office/powerpoint/2010/main" val="80040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19:24, looking for how Nephi’s brethren could profit from likening the scriptures to themselves.</a:t>
            </a:r>
          </a:p>
          <a:p>
            <a:pPr fontAlgn="base"/>
            <a:r>
              <a:rPr lang="en-US" dirty="0"/>
              <a:t>In what ways can likening the scriptures to ourselves give us hope?</a:t>
            </a:r>
          </a:p>
          <a:p>
            <a:pPr fontAlgn="base"/>
            <a:r>
              <a:rPr lang="en-US" dirty="0"/>
              <a:t>In addition to receiving hope, what are other ways we can profit from likening the scriptures to ourselves?</a:t>
            </a:r>
          </a:p>
          <a:p>
            <a:endParaRPr lang="en-US" dirty="0"/>
          </a:p>
        </p:txBody>
      </p:sp>
      <p:sp>
        <p:nvSpPr>
          <p:cNvPr id="3" name="Title 2"/>
          <p:cNvSpPr>
            <a:spLocks noGrp="1"/>
          </p:cNvSpPr>
          <p:nvPr>
            <p:ph type="title"/>
          </p:nvPr>
        </p:nvSpPr>
        <p:spPr/>
        <p:txBody>
          <a:bodyPr/>
          <a:lstStyle/>
          <a:p>
            <a:r>
              <a:rPr lang="en-US" dirty="0"/>
              <a:t>Likening the Scriptures</a:t>
            </a:r>
          </a:p>
        </p:txBody>
      </p:sp>
    </p:spTree>
    <p:extLst>
      <p:ext uri="{BB962C8B-B14F-4D97-AF65-F5344CB8AC3E}">
        <p14:creationId xmlns:p14="http://schemas.microsoft.com/office/powerpoint/2010/main" val="3671458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Recognizing similarities between circumstances in the scriptures and situations in our own lives prepares us to find and apply scriptural truths. The same truths applied by people we read about in the scriptures can be applied by us when we are in similar circumstances.</a:t>
            </a:r>
          </a:p>
        </p:txBody>
      </p:sp>
      <p:sp>
        <p:nvSpPr>
          <p:cNvPr id="3" name="Title 2"/>
          <p:cNvSpPr>
            <a:spLocks noGrp="1"/>
          </p:cNvSpPr>
          <p:nvPr>
            <p:ph type="title"/>
          </p:nvPr>
        </p:nvSpPr>
        <p:spPr/>
        <p:txBody>
          <a:bodyPr/>
          <a:lstStyle/>
          <a:p>
            <a:r>
              <a:rPr lang="en-US" dirty="0"/>
              <a:t>Recognizing Similarities</a:t>
            </a:r>
          </a:p>
        </p:txBody>
      </p:sp>
    </p:spTree>
    <p:extLst>
      <p:ext uri="{BB962C8B-B14F-4D97-AF65-F5344CB8AC3E}">
        <p14:creationId xmlns:p14="http://schemas.microsoft.com/office/powerpoint/2010/main" val="3230185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Read 1 Nephi 3:7 and complete the chart.</a:t>
            </a:r>
          </a:p>
          <a:p>
            <a:endParaRPr lang="en-US" dirty="0"/>
          </a:p>
        </p:txBody>
      </p:sp>
      <p:sp>
        <p:nvSpPr>
          <p:cNvPr id="3" name="Title 2"/>
          <p:cNvSpPr>
            <a:spLocks noGrp="1"/>
          </p:cNvSpPr>
          <p:nvPr>
            <p:ph type="title"/>
          </p:nvPr>
        </p:nvSpPr>
        <p:spPr/>
        <p:txBody>
          <a:bodyPr/>
          <a:lstStyle/>
          <a:p>
            <a:r>
              <a:rPr lang="en-US" dirty="0"/>
              <a:t>Likening 1 Nephi 3:7</a:t>
            </a:r>
          </a:p>
        </p:txBody>
      </p:sp>
      <p:graphicFrame>
        <p:nvGraphicFramePr>
          <p:cNvPr id="5" name="Table 4"/>
          <p:cNvGraphicFramePr>
            <a:graphicFrameLocks noGrp="1"/>
          </p:cNvGraphicFramePr>
          <p:nvPr>
            <p:extLst>
              <p:ext uri="{D42A27DB-BD31-4B8C-83A1-F6EECF244321}">
                <p14:modId xmlns:p14="http://schemas.microsoft.com/office/powerpoint/2010/main" val="2661622956"/>
              </p:ext>
            </p:extLst>
          </p:nvPr>
        </p:nvGraphicFramePr>
        <p:xfrm>
          <a:off x="1380564" y="1398495"/>
          <a:ext cx="6006354" cy="2787780"/>
        </p:xfrm>
        <a:graphic>
          <a:graphicData uri="http://schemas.openxmlformats.org/drawingml/2006/table">
            <a:tbl>
              <a:tblPr/>
              <a:tblGrid>
                <a:gridCol w="3003177">
                  <a:extLst>
                    <a:ext uri="{9D8B030D-6E8A-4147-A177-3AD203B41FA5}">
                      <a16:colId xmlns:a16="http://schemas.microsoft.com/office/drawing/2014/main" val="482901895"/>
                    </a:ext>
                  </a:extLst>
                </a:gridCol>
                <a:gridCol w="3003177">
                  <a:extLst>
                    <a:ext uri="{9D8B030D-6E8A-4147-A177-3AD203B41FA5}">
                      <a16:colId xmlns:a16="http://schemas.microsoft.com/office/drawing/2014/main" val="3365234128"/>
                    </a:ext>
                  </a:extLst>
                </a:gridCol>
              </a:tblGrid>
              <a:tr h="726370">
                <a:tc>
                  <a:txBody>
                    <a:bodyPr/>
                    <a:lstStyle/>
                    <a:p>
                      <a:pPr algn="l" fontAlgn="base"/>
                      <a:r>
                        <a:rPr lang="en-US" b="0" i="0" cap="all" dirty="0">
                          <a:solidFill>
                            <a:srgbClr val="737373"/>
                          </a:solidFill>
                          <a:effectLst/>
                          <a:latin typeface="Lucida Sans" panose="020B0602030504020204" pitchFamily="34" charset="0"/>
                        </a:rPr>
                        <a:t>LIKENING SCRIPTURES TO OURSELVES</a:t>
                      </a:r>
                    </a:p>
                  </a:txBody>
                  <a:tcPr marL="95250" marR="95250" marT="66675" marB="666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b="0" i="0" cap="all" dirty="0">
                          <a:solidFill>
                            <a:srgbClr val="737373"/>
                          </a:solidFill>
                          <a:effectLst/>
                          <a:latin typeface="Lucida Sans" panose="020B0602030504020204" pitchFamily="34" charset="0"/>
                        </a:rPr>
                        <a:t>APPLYING SCRIPTURAL TRUTHS</a:t>
                      </a:r>
                    </a:p>
                  </a:txBody>
                  <a:tcPr marL="95250" marR="95250" marT="66675" marB="666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716440"/>
                  </a:ext>
                </a:extLst>
              </a:tr>
              <a:tr h="1627211">
                <a:tc>
                  <a:txBody>
                    <a:bodyPr/>
                    <a:lstStyle/>
                    <a:p>
                      <a:pPr algn="l" fontAlgn="base"/>
                      <a:r>
                        <a:rPr lang="en-US" dirty="0">
                          <a:solidFill>
                            <a:srgbClr val="434444"/>
                          </a:solidFill>
                          <a:effectLst/>
                        </a:rPr>
                        <a:t>How does the teaching, situation, or circumstance described in the scripture passage relate to my life or the world around me?</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dirty="0">
                          <a:solidFill>
                            <a:srgbClr val="434444"/>
                          </a:solidFill>
                          <a:effectLst/>
                        </a:rPr>
                        <a:t>How can I act upon the truth taught in the scripture passage?</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7610698"/>
                  </a:ext>
                </a:extLst>
              </a:tr>
              <a:tr h="434199">
                <a:tc>
                  <a:txBody>
                    <a:bodyPr/>
                    <a:lstStyle/>
                    <a:p>
                      <a:pPr algn="l" fontAlgn="ctr"/>
                      <a:r>
                        <a:rPr lang="en-US" dirty="0">
                          <a:solidFill>
                            <a:srgbClr val="434444"/>
                          </a:solidFill>
                          <a:effectLst/>
                        </a:rPr>
                        <a:t> </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dirty="0">
                          <a:solidFill>
                            <a:srgbClr val="434444"/>
                          </a:solidFill>
                          <a:effectLst/>
                        </a:rPr>
                        <a:t> </a:t>
                      </a:r>
                    </a:p>
                  </a:txBody>
                  <a:tcPr marL="95250" marR="95250"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5831088"/>
                  </a:ext>
                </a:extLst>
              </a:tr>
            </a:tbl>
          </a:graphicData>
        </a:graphic>
      </p:graphicFrame>
    </p:spTree>
    <p:extLst>
      <p:ext uri="{BB962C8B-B14F-4D97-AF65-F5344CB8AC3E}">
        <p14:creationId xmlns:p14="http://schemas.microsoft.com/office/powerpoint/2010/main" val="2045725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somebody you love very much.</a:t>
            </a:r>
          </a:p>
          <a:p>
            <a:r>
              <a:rPr lang="en-US" dirty="0"/>
              <a:t>What thoughts or feelings would you have if you saw others mocking or trying to harm the person you love? Why?</a:t>
            </a:r>
          </a:p>
          <a:p>
            <a:endParaRPr lang="en-US" dirty="0"/>
          </a:p>
        </p:txBody>
      </p:sp>
      <p:sp>
        <p:nvSpPr>
          <p:cNvPr id="3" name="Title 2"/>
          <p:cNvSpPr>
            <a:spLocks noGrp="1"/>
          </p:cNvSpPr>
          <p:nvPr>
            <p:ph type="title"/>
          </p:nvPr>
        </p:nvSpPr>
        <p:spPr/>
        <p:txBody>
          <a:bodyPr/>
          <a:lstStyle/>
          <a:p>
            <a:r>
              <a:rPr lang="en-US" dirty="0"/>
              <a:t>Who Do You Love?</a:t>
            </a:r>
          </a:p>
        </p:txBody>
      </p:sp>
    </p:spTree>
    <p:extLst>
      <p:ext uri="{BB962C8B-B14F-4D97-AF65-F5344CB8AC3E}">
        <p14:creationId xmlns:p14="http://schemas.microsoft.com/office/powerpoint/2010/main" val="285875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1 Nephi 19:1–6, Nephi again described the Lord’s commandment to include on the small plates “the more plain and precious parts” (verse 3) of Nephi’s ministry and prophecies and to record on the large plates a more general history of his people (see also 1 Nephi 6; 9).</a:t>
            </a:r>
          </a:p>
        </p:txBody>
      </p:sp>
      <p:sp>
        <p:nvSpPr>
          <p:cNvPr id="3" name="Title 2"/>
          <p:cNvSpPr>
            <a:spLocks noGrp="1"/>
          </p:cNvSpPr>
          <p:nvPr>
            <p:ph type="title"/>
          </p:nvPr>
        </p:nvSpPr>
        <p:spPr/>
        <p:txBody>
          <a:bodyPr/>
          <a:lstStyle/>
          <a:p>
            <a:r>
              <a:rPr lang="en-US" dirty="0"/>
              <a:t>The Small Plates</a:t>
            </a:r>
          </a:p>
        </p:txBody>
      </p:sp>
    </p:spTree>
    <p:extLst>
      <p:ext uri="{BB962C8B-B14F-4D97-AF65-F5344CB8AC3E}">
        <p14:creationId xmlns:p14="http://schemas.microsoft.com/office/powerpoint/2010/main" val="219219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Savior</a:t>
            </a:r>
          </a:p>
        </p:txBody>
      </p:sp>
      <p:sp>
        <p:nvSpPr>
          <p:cNvPr id="3" name="Content Placeholder 2"/>
          <p:cNvSpPr>
            <a:spLocks noGrp="1"/>
          </p:cNvSpPr>
          <p:nvPr>
            <p:ph sz="quarter" idx="4"/>
          </p:nvPr>
        </p:nvSpPr>
        <p:spPr/>
        <p:txBody>
          <a:bodyPr/>
          <a:lstStyle/>
          <a:p>
            <a:r>
              <a:rPr lang="en-US" i="0" dirty="0"/>
              <a:t>Read 1 Nephi 19:7. In this verse, the phrase “God of Israel” refers to Jesus Christ. The verse also includes the word </a:t>
            </a:r>
            <a:r>
              <a:rPr lang="en-US" dirty="0"/>
              <a:t>naught, </a:t>
            </a:r>
            <a:r>
              <a:rPr lang="en-US" i="0" dirty="0"/>
              <a:t>which means “nothing.” To set someone at naught is to treat that person as if he or she is worthless.</a:t>
            </a:r>
          </a:p>
          <a:p>
            <a:endParaRPr lang="en-US" dirty="0"/>
          </a:p>
        </p:txBody>
      </p:sp>
      <p:pic>
        <p:nvPicPr>
          <p:cNvPr id="5" name="Picture Placeholder 4"/>
          <p:cNvPicPr>
            <a:picLocks noGrp="1" noChangeAspect="1"/>
          </p:cNvPicPr>
          <p:nvPr>
            <p:ph type="pic" sz="quarter" idx="10"/>
          </p:nvPr>
        </p:nvPicPr>
        <p:blipFill>
          <a:blip r:embed="rId2"/>
          <a:srcRect t="3750" b="3750"/>
          <a:stretch>
            <a:fillRect/>
          </a:stretch>
        </p:blipFill>
        <p:spPr/>
      </p:pic>
    </p:spTree>
    <p:extLst>
      <p:ext uri="{BB962C8B-B14F-4D97-AF65-F5344CB8AC3E}">
        <p14:creationId xmlns:p14="http://schemas.microsoft.com/office/powerpoint/2010/main" val="194056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Savior</a:t>
            </a:r>
          </a:p>
        </p:txBody>
      </p:sp>
      <p:sp>
        <p:nvSpPr>
          <p:cNvPr id="2" name="Content Placeholder 1"/>
          <p:cNvSpPr>
            <a:spLocks noGrp="1"/>
          </p:cNvSpPr>
          <p:nvPr>
            <p:ph sz="quarter" idx="4"/>
          </p:nvPr>
        </p:nvSpPr>
        <p:spPr/>
        <p:txBody>
          <a:bodyPr/>
          <a:lstStyle/>
          <a:p>
            <a:r>
              <a:rPr lang="en-US" i="0" dirty="0"/>
              <a:t>Read 1 Nephi 19:7. In this verse, the phrase “God of Israel” refers to Jesus Christ. The verse also includes the word </a:t>
            </a:r>
            <a:r>
              <a:rPr lang="en-US" dirty="0"/>
              <a:t>naught,</a:t>
            </a:r>
            <a:r>
              <a:rPr lang="en-US" i="0" dirty="0"/>
              <a:t> which means “nothing.” To set someone at naught is to treat that person as if he or she is worthless.</a:t>
            </a:r>
          </a:p>
          <a:p>
            <a:r>
              <a:rPr lang="en-US" i="0" dirty="0"/>
              <a:t>According to 1 Nephi 19:7, how do some people trample the Savior under their feet, or “set him at naught”?</a:t>
            </a:r>
          </a:p>
          <a:p>
            <a:endParaRPr lang="en-US" i="0" dirty="0"/>
          </a:p>
        </p:txBody>
      </p:sp>
      <p:pic>
        <p:nvPicPr>
          <p:cNvPr id="5" name="Picture Placeholder 4"/>
          <p:cNvPicPr>
            <a:picLocks noGrp="1" noChangeAspect="1"/>
          </p:cNvPicPr>
          <p:nvPr>
            <p:ph type="pic" sz="quarter" idx="10"/>
          </p:nvPr>
        </p:nvPicPr>
        <p:blipFill>
          <a:blip r:embed="rId2"/>
          <a:srcRect t="3750" b="3750"/>
          <a:stretch>
            <a:fillRect/>
          </a:stretch>
        </p:blipFill>
        <p:spPr/>
      </p:pic>
    </p:spTree>
    <p:extLst>
      <p:ext uri="{BB962C8B-B14F-4D97-AF65-F5344CB8AC3E}">
        <p14:creationId xmlns:p14="http://schemas.microsoft.com/office/powerpoint/2010/main" val="410549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Savior</a:t>
            </a:r>
          </a:p>
        </p:txBody>
      </p:sp>
      <p:sp>
        <p:nvSpPr>
          <p:cNvPr id="2" name="Content Placeholder 1"/>
          <p:cNvSpPr>
            <a:spLocks noGrp="1"/>
          </p:cNvSpPr>
          <p:nvPr>
            <p:ph sz="quarter" idx="4"/>
          </p:nvPr>
        </p:nvSpPr>
        <p:spPr/>
        <p:txBody>
          <a:bodyPr/>
          <a:lstStyle/>
          <a:p>
            <a:r>
              <a:rPr lang="en-US" i="0" dirty="0"/>
              <a:t>Read 1 Nephi 19:7. In this verse, the phrase “God of Israel” refers to Jesus Christ. The verse also includes the word </a:t>
            </a:r>
            <a:r>
              <a:rPr lang="en-US" dirty="0"/>
              <a:t>naught,</a:t>
            </a:r>
            <a:r>
              <a:rPr lang="en-US" i="0" dirty="0"/>
              <a:t> which means “nothing.” To set someone at naught is to treat that person as if he or she is worthless.</a:t>
            </a:r>
          </a:p>
          <a:p>
            <a:r>
              <a:rPr lang="en-US" i="0" dirty="0"/>
              <a:t>According to 1 Nephi 19:7, how do some people trample the Savior under their feet, or “set him at naught”?</a:t>
            </a:r>
          </a:p>
          <a:p>
            <a:r>
              <a:rPr lang="en-US" i="0" dirty="0"/>
              <a:t>How is refusing to hearken to the Lord’s counsel like setting Him at naught or trampling Him under one’s feet?</a:t>
            </a:r>
          </a:p>
          <a:p>
            <a:endParaRPr lang="en-US" i="0" dirty="0"/>
          </a:p>
          <a:p>
            <a:endParaRPr lang="en-US" i="0" dirty="0"/>
          </a:p>
        </p:txBody>
      </p:sp>
      <p:pic>
        <p:nvPicPr>
          <p:cNvPr id="5" name="Picture Placeholder 4"/>
          <p:cNvPicPr>
            <a:picLocks noGrp="1" noChangeAspect="1"/>
          </p:cNvPicPr>
          <p:nvPr>
            <p:ph type="pic" sz="quarter" idx="10"/>
          </p:nvPr>
        </p:nvPicPr>
        <p:blipFill>
          <a:blip r:embed="rId2"/>
          <a:srcRect t="3750" b="3750"/>
          <a:stretch>
            <a:fillRect/>
          </a:stretch>
        </p:blipFill>
        <p:spPr/>
      </p:pic>
    </p:spTree>
    <p:extLst>
      <p:ext uri="{BB962C8B-B14F-4D97-AF65-F5344CB8AC3E}">
        <p14:creationId xmlns:p14="http://schemas.microsoft.com/office/powerpoint/2010/main" val="79926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19:8–10, looking for ways people would treat the Savior as a thing of naught during His mortal ministry. </a:t>
            </a:r>
          </a:p>
          <a:p>
            <a:endParaRPr lang="en-US" dirty="0"/>
          </a:p>
        </p:txBody>
      </p:sp>
      <p:sp>
        <p:nvSpPr>
          <p:cNvPr id="3" name="Title 2"/>
          <p:cNvSpPr>
            <a:spLocks noGrp="1"/>
          </p:cNvSpPr>
          <p:nvPr>
            <p:ph type="title"/>
          </p:nvPr>
        </p:nvSpPr>
        <p:spPr/>
        <p:txBody>
          <a:bodyPr/>
          <a:lstStyle/>
          <a:p>
            <a:r>
              <a:rPr lang="en-US" dirty="0"/>
              <a:t>His Mortal Ministry</a:t>
            </a:r>
          </a:p>
        </p:txBody>
      </p:sp>
    </p:spTree>
    <p:extLst>
      <p:ext uri="{BB962C8B-B14F-4D97-AF65-F5344CB8AC3E}">
        <p14:creationId xmlns:p14="http://schemas.microsoft.com/office/powerpoint/2010/main" val="1696014829"/>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599D5F-9147-4553-9660-2A84AD2DFEA8}">
  <ds:schemaRefs>
    <ds:schemaRef ds:uri="http://www.w3.org/XML/1998/namespace"/>
    <ds:schemaRef ds:uri="a51ac170-4e69-43ea-bbd4-5a9e3eb386dc"/>
    <ds:schemaRef ds:uri="http://schemas.openxmlformats.org/package/2006/metadata/core-properties"/>
    <ds:schemaRef ds:uri="http://purl.org/dc/terms/"/>
    <ds:schemaRef ds:uri="http://schemas.microsoft.com/office/2006/metadata/properties"/>
    <ds:schemaRef ds:uri="http://schemas.microsoft.com/office/2006/documentManagement/types"/>
    <ds:schemaRef ds:uri="b764eb9d-49e1-4eb4-965b-0d99005b74c0"/>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174CD25B-C2B3-4E47-9253-4706D12C9F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C88017-919D-4E8A-A821-C5B8377415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5170</TotalTime>
  <Words>1784</Words>
  <Application>Microsoft Office PowerPoint</Application>
  <PresentationFormat>On-screen Show (4:3)</PresentationFormat>
  <Paragraphs>105</Paragraphs>
  <Slides>37</Slides>
  <Notes>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Arial</vt:lpstr>
      <vt:lpstr>Calibri</vt:lpstr>
      <vt:lpstr>Helam Slab ldsLat Light</vt:lpstr>
      <vt:lpstr>Lucida Sans</vt:lpstr>
      <vt:lpstr>Open Sans</vt:lpstr>
      <vt:lpstr>Old Testament</vt:lpstr>
      <vt:lpstr>1_Old Testament</vt:lpstr>
      <vt:lpstr>2_Old Testament</vt:lpstr>
      <vt:lpstr>3_Old Testament</vt:lpstr>
      <vt:lpstr>4_Old Testament</vt:lpstr>
      <vt:lpstr>1 Nephi 19</vt:lpstr>
      <vt:lpstr>Devotional</vt:lpstr>
      <vt:lpstr>Who Do You Love?</vt:lpstr>
      <vt:lpstr>Who Do You Love?</vt:lpstr>
      <vt:lpstr>The Small Plates</vt:lpstr>
      <vt:lpstr>Our Savior</vt:lpstr>
      <vt:lpstr>Our Savior</vt:lpstr>
      <vt:lpstr>Our Savior</vt:lpstr>
      <vt:lpstr>His Mortal Ministry</vt:lpstr>
      <vt:lpstr>His Mortal Ministry</vt:lpstr>
      <vt:lpstr>The Savior Suffered for Us</vt:lpstr>
      <vt:lpstr>The Savior Suffered for Us</vt:lpstr>
      <vt:lpstr>The Savior Suffered for Us</vt:lpstr>
      <vt:lpstr>The Savior Suffered for Us</vt:lpstr>
      <vt:lpstr>1 Nephi 19:11–17</vt:lpstr>
      <vt:lpstr>1 Nephi 19:11–17</vt:lpstr>
      <vt:lpstr>Nephi’s Reason</vt:lpstr>
      <vt:lpstr>Nephi’s Reason</vt:lpstr>
      <vt:lpstr>Nephi’s Reason</vt:lpstr>
      <vt:lpstr>Nephi’s Reason</vt:lpstr>
      <vt:lpstr>President Henry B. Eyring</vt:lpstr>
      <vt:lpstr>President Henry B. Eyring, cont.</vt:lpstr>
      <vt:lpstr>Messages for You</vt:lpstr>
      <vt:lpstr>President Ezra Taft Benson</vt:lpstr>
      <vt:lpstr>President Ezra Taft Benson</vt:lpstr>
      <vt:lpstr>The Book of Mormon</vt:lpstr>
      <vt:lpstr>The Book of Mormon</vt:lpstr>
      <vt:lpstr>Scriptural Messages</vt:lpstr>
      <vt:lpstr>Scriptural Messages</vt:lpstr>
      <vt:lpstr>Likening the Scriptures</vt:lpstr>
      <vt:lpstr>Likening the Scriptures</vt:lpstr>
      <vt:lpstr>Likening the Scriptures</vt:lpstr>
      <vt:lpstr>Likening the Scriptures</vt:lpstr>
      <vt:lpstr>Likening the Scriptures</vt:lpstr>
      <vt:lpstr>Recognizing Similarities</vt:lpstr>
      <vt:lpstr>Likening 1 Nephi 3:7</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289</cp:revision>
  <dcterms:created xsi:type="dcterms:W3CDTF">2013-07-15T20:26:14Z</dcterms:created>
  <dcterms:modified xsi:type="dcterms:W3CDTF">2017-06-05T16:10:24Z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