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 id="2147483691" r:id="rId6"/>
    <p:sldMasterId id="2147483695" r:id="rId7"/>
    <p:sldMasterId id="2147483699" r:id="rId8"/>
  </p:sldMasterIdLst>
  <p:notesMasterIdLst>
    <p:notesMasterId r:id="rId47"/>
  </p:notesMasterIdLst>
  <p:handoutMasterIdLst>
    <p:handoutMasterId r:id="rId48"/>
  </p:handoutMasterIdLst>
  <p:sldIdLst>
    <p:sldId id="311" r:id="rId9"/>
    <p:sldId id="320" r:id="rId10"/>
    <p:sldId id="361" r:id="rId11"/>
    <p:sldId id="362" r:id="rId12"/>
    <p:sldId id="321" r:id="rId13"/>
    <p:sldId id="322" r:id="rId14"/>
    <p:sldId id="325" r:id="rId15"/>
    <p:sldId id="326" r:id="rId16"/>
    <p:sldId id="323" r:id="rId17"/>
    <p:sldId id="327" r:id="rId18"/>
    <p:sldId id="328" r:id="rId19"/>
    <p:sldId id="329" r:id="rId20"/>
    <p:sldId id="363" r:id="rId21"/>
    <p:sldId id="332" r:id="rId22"/>
    <p:sldId id="333" r:id="rId23"/>
    <p:sldId id="330" r:id="rId24"/>
    <p:sldId id="334" r:id="rId25"/>
    <p:sldId id="331" r:id="rId26"/>
    <p:sldId id="336" r:id="rId27"/>
    <p:sldId id="335" r:id="rId28"/>
    <p:sldId id="339" r:id="rId29"/>
    <p:sldId id="341" r:id="rId30"/>
    <p:sldId id="343" r:id="rId31"/>
    <p:sldId id="342" r:id="rId32"/>
    <p:sldId id="345" r:id="rId33"/>
    <p:sldId id="344" r:id="rId34"/>
    <p:sldId id="347" r:id="rId35"/>
    <p:sldId id="364" r:id="rId36"/>
    <p:sldId id="365" r:id="rId37"/>
    <p:sldId id="349" r:id="rId38"/>
    <p:sldId id="366" r:id="rId39"/>
    <p:sldId id="353" r:id="rId40"/>
    <p:sldId id="354" r:id="rId41"/>
    <p:sldId id="352" r:id="rId42"/>
    <p:sldId id="367" r:id="rId43"/>
    <p:sldId id="368" r:id="rId44"/>
    <p:sldId id="369" r:id="rId45"/>
    <p:sldId id="318"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rina Canno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9A1F"/>
    <a:srgbClr val="EB5558"/>
    <a:srgbClr val="7D6CAE"/>
    <a:srgbClr val="36A1DB"/>
    <a:srgbClr val="55B893"/>
    <a:srgbClr val="404040"/>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96" autoAdjust="0"/>
    <p:restoredTop sz="94377" autoAdjust="0"/>
  </p:normalViewPr>
  <p:slideViewPr>
    <p:cSldViewPr snapToGrid="0" snapToObjects="1">
      <p:cViewPr varScale="1">
        <p:scale>
          <a:sx n="61" d="100"/>
          <a:sy n="61" d="100"/>
        </p:scale>
        <p:origin x="931"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324431-D598-F643-AC91-6120B903A05D}" type="datetimeFigureOut">
              <a:rPr lang="en-US" smtClean="0"/>
              <a:pPr/>
              <a:t>6/15/2017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8EE581-1F13-B34C-BAB0-A30A3077AFB7}" type="slidenum">
              <a:rPr lang="en-US" smtClean="0"/>
              <a:pPr/>
              <a:t>‹#›</a:t>
            </a:fld>
            <a:endParaRPr lang="en-US"/>
          </a:p>
        </p:txBody>
      </p:sp>
    </p:spTree>
    <p:extLst>
      <p:ext uri="{BB962C8B-B14F-4D97-AF65-F5344CB8AC3E}">
        <p14:creationId xmlns:p14="http://schemas.microsoft.com/office/powerpoint/2010/main" val="4169556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ECC320-07CD-5440-9117-3D9547EC3021}" type="datetimeFigureOut">
              <a:rPr lang="en-US" smtClean="0"/>
              <a:t>6/15/2017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97201A-B146-CC45-8D69-49FE1E9CDD24}" type="slidenum">
              <a:rPr lang="en-US" smtClean="0"/>
              <a:t>‹#›</a:t>
            </a:fld>
            <a:endParaRPr lang="en-US"/>
          </a:p>
        </p:txBody>
      </p:sp>
    </p:spTree>
    <p:extLst>
      <p:ext uri="{BB962C8B-B14F-4D97-AF65-F5344CB8AC3E}">
        <p14:creationId xmlns:p14="http://schemas.microsoft.com/office/powerpoint/2010/main" val="1317782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sp>
        <p:nvSpPr>
          <p:cNvPr id="5" name="Rectangle 4"/>
          <p:cNvSpPr/>
          <p:nvPr userDrawn="1"/>
        </p:nvSpPr>
        <p:spPr>
          <a:xfrm>
            <a:off x="0" y="2282870"/>
            <a:ext cx="9144000" cy="28315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chemeClr val="bg1"/>
                </a:solidFill>
                <a:latin typeface="+mj-lt"/>
              </a:defRPr>
            </a:lvl1pPr>
          </a:lstStyle>
          <a:p>
            <a:r>
              <a:rPr lang="en-US" dirty="0"/>
              <a:t>Book of Mormon</a:t>
            </a:r>
          </a:p>
        </p:txBody>
      </p:sp>
      <p:sp>
        <p:nvSpPr>
          <p:cNvPr id="16"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pic>
        <p:nvPicPr>
          <p:cNvPr id="2" name="Picture 1"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185936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457200" y="555227"/>
            <a:ext cx="8229600" cy="858753"/>
          </a:xfrm>
          <a:prstGeom prst="rect">
            <a:avLst/>
          </a:prstGeom>
        </p:spPr>
        <p:txBody>
          <a:bodyPr/>
          <a:lstStyle>
            <a:lvl1pPr algn="l">
              <a:defRPr sz="4400">
                <a:solidFill>
                  <a:srgbClr val="36A1DB"/>
                </a:solidFill>
                <a:latin typeface="+mj-lt"/>
              </a:defRPr>
            </a:lvl1pPr>
          </a:lstStyle>
          <a:p>
            <a:r>
              <a:rPr lang="en-US" dirty="0"/>
              <a:t>Click to edit Master title </a:t>
            </a:r>
            <a:r>
              <a:rPr lang="en-US" dirty="0" err="1"/>
              <a:t>stylet</a:t>
            </a:r>
            <a:endParaRPr lang="en-US" dirty="0"/>
          </a:p>
        </p:txBody>
      </p:sp>
    </p:spTree>
    <p:extLst>
      <p:ext uri="{BB962C8B-B14F-4D97-AF65-F5344CB8AC3E}">
        <p14:creationId xmlns:p14="http://schemas.microsoft.com/office/powerpoint/2010/main" val="36743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Tree>
    <p:extLst>
      <p:ext uri="{BB962C8B-B14F-4D97-AF65-F5344CB8AC3E}">
        <p14:creationId xmlns:p14="http://schemas.microsoft.com/office/powerpoint/2010/main" val="867819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133513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046926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137191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36A1DB"/>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90900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36A1DB"/>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15349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2288" cy="6858000"/>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789432"/>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6842"/>
            <a:ext cx="8229600" cy="4894257"/>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3454532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7D6CAE"/>
                </a:solidFill>
                <a:latin typeface="+mj-lt"/>
              </a:defRPr>
            </a:lvl1pPr>
          </a:lstStyle>
          <a:p>
            <a:r>
              <a:rPr lang="en-US" dirty="0"/>
              <a:t>Click to edit master Text Style</a:t>
            </a:r>
          </a:p>
        </p:txBody>
      </p:sp>
      <p:sp>
        <p:nvSpPr>
          <p:cNvPr id="9"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6288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7D6CAE"/>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7D6CAE"/>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2978662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EB5558"/>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7186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EB5558"/>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EB5558"/>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3" name="TextBox 2"/>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4" name="Picture 3"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F39A1F"/>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73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1755891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F39A1F"/>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F39A1F"/>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9598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183096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360493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55B893"/>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714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55B893"/>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4737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81752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6" name="TextBox 5"/>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2" name="Picture 1"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428942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5.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19.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5.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3060173"/>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703" r:id="rId3"/>
    <p:sldLayoutId id="2147483709" r:id="rId4"/>
    <p:sldLayoutId id="2147483710" r:id="rId5"/>
    <p:sldLayoutId id="2147483711" r:id="rId6"/>
    <p:sldLayoutId id="2147483707" r:id="rId7"/>
    <p:sldLayoutId id="2147483708" r:id="rId8"/>
    <p:sldLayoutId id="2147483673"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567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17" r:id="rId3"/>
    <p:sldLayoutId id="2147483712" r:id="rId4"/>
    <p:sldLayoutId id="2147483713" r:id="rId5"/>
    <p:sldLayoutId id="2147483714" r:id="rId6"/>
    <p:sldLayoutId id="2147483715" r:id="rId7"/>
    <p:sldLayoutId id="2147483716" r:id="rId8"/>
    <p:sldLayoutId id="2147483690"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04" r:id="rId3"/>
    <p:sldLayoutId id="2147483718" r:id="rId4"/>
    <p:sldLayoutId id="2147483719" r:id="rId5"/>
    <p:sldLayoutId id="2147483720" r:id="rId6"/>
    <p:sldLayoutId id="2147483721" r:id="rId7"/>
    <p:sldLayoutId id="2147483722" r:id="rId8"/>
    <p:sldLayoutId id="2147483694"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2700"/>
            <a:ext cx="9139776" cy="6854832"/>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6" r:id="rId3"/>
    <p:sldLayoutId id="2147483723" r:id="rId4"/>
    <p:sldLayoutId id="2147483724" r:id="rId5"/>
    <p:sldLayoutId id="2147483725" r:id="rId6"/>
    <p:sldLayoutId id="2147483726" r:id="rId7"/>
    <p:sldLayoutId id="2147483727" r:id="rId8"/>
    <p:sldLayoutId id="2147483698"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5" r:id="rId3"/>
    <p:sldLayoutId id="2147483728" r:id="rId4"/>
    <p:sldLayoutId id="2147483729" r:id="rId5"/>
    <p:sldLayoutId id="2147483730" r:id="rId6"/>
    <p:sldLayoutId id="2147483731" r:id="rId7"/>
    <p:sldLayoutId id="2147483732" r:id="rId8"/>
    <p:sldLayoutId id="2147483702" r:id="rId9"/>
    <p:sldLayoutId id="2147483733" r:id="rId10"/>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 Nephi 2 (Part 2)</a:t>
            </a:r>
            <a:endParaRPr lang="en-US" dirty="0"/>
          </a:p>
        </p:txBody>
      </p:sp>
      <p:sp>
        <p:nvSpPr>
          <p:cNvPr id="3" name="Text Placeholder 2"/>
          <p:cNvSpPr>
            <a:spLocks noGrp="1"/>
          </p:cNvSpPr>
          <p:nvPr>
            <p:ph type="body" sz="quarter" idx="11"/>
          </p:nvPr>
        </p:nvSpPr>
        <p:spPr/>
        <p:txBody>
          <a:bodyPr/>
          <a:lstStyle/>
          <a:p>
            <a:r>
              <a:rPr lang="en-US" dirty="0"/>
              <a:t>Lesson 24</a:t>
            </a:r>
          </a:p>
        </p:txBody>
      </p:sp>
    </p:spTree>
    <p:extLst>
      <p:ext uri="{BB962C8B-B14F-4D97-AF65-F5344CB8AC3E}">
        <p14:creationId xmlns:p14="http://schemas.microsoft.com/office/powerpoint/2010/main" val="4042878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2:11–12, 15–16, looking for phrases that emphasize why there must be opposition for us to exercise agency. </a:t>
            </a:r>
          </a:p>
        </p:txBody>
      </p:sp>
      <p:sp>
        <p:nvSpPr>
          <p:cNvPr id="3" name="Title 2"/>
          <p:cNvSpPr>
            <a:spLocks noGrp="1"/>
          </p:cNvSpPr>
          <p:nvPr>
            <p:ph type="title"/>
          </p:nvPr>
        </p:nvSpPr>
        <p:spPr/>
        <p:txBody>
          <a:bodyPr/>
          <a:lstStyle/>
          <a:p>
            <a:r>
              <a:rPr lang="en-US" dirty="0"/>
              <a:t>Opposition</a:t>
            </a:r>
          </a:p>
        </p:txBody>
      </p:sp>
    </p:spTree>
    <p:extLst>
      <p:ext uri="{BB962C8B-B14F-4D97-AF65-F5344CB8AC3E}">
        <p14:creationId xmlns:p14="http://schemas.microsoft.com/office/powerpoint/2010/main" val="1227276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Jeffrey R. Holland</a:t>
            </a:r>
          </a:p>
        </p:txBody>
      </p:sp>
      <p:sp>
        <p:nvSpPr>
          <p:cNvPr id="3" name="Content Placeholder 2"/>
          <p:cNvSpPr>
            <a:spLocks noGrp="1"/>
          </p:cNvSpPr>
          <p:nvPr>
            <p:ph sz="quarter" idx="4"/>
          </p:nvPr>
        </p:nvSpPr>
        <p:spPr/>
        <p:txBody>
          <a:bodyPr/>
          <a:lstStyle/>
          <a:p>
            <a:pPr marL="0" indent="0">
              <a:buNone/>
            </a:pPr>
            <a:r>
              <a:rPr lang="en-US" dirty="0"/>
              <a:t>“God’s premortal children could not become like him and enjoy his breadth of blessings unless they obtained both a physical body and temporal experience in an arena where both good and evil were present. …</a:t>
            </a:r>
          </a:p>
          <a:p>
            <a:pPr marL="0" indent="0">
              <a:buNone/>
            </a:pPr>
            <a:r>
              <a:rPr lang="en-US" i="0" dirty="0"/>
              <a:t>Continued on the next page.</a:t>
            </a:r>
          </a:p>
        </p:txBody>
      </p:sp>
      <p:pic>
        <p:nvPicPr>
          <p:cNvPr id="5" name="Picture Placeholder 4"/>
          <p:cNvPicPr>
            <a:picLocks noGrp="1" noChangeAspect="1"/>
          </p:cNvPicPr>
          <p:nvPr>
            <p:ph type="pic" sz="quarter" idx="10"/>
          </p:nvPr>
        </p:nvPicPr>
        <p:blipFill>
          <a:blip r:embed="rId2"/>
          <a:srcRect t="58" b="58"/>
          <a:stretch>
            <a:fillRect/>
          </a:stretch>
        </p:blipFill>
        <p:spPr/>
      </p:pic>
    </p:spTree>
    <p:extLst>
      <p:ext uri="{BB962C8B-B14F-4D97-AF65-F5344CB8AC3E}">
        <p14:creationId xmlns:p14="http://schemas.microsoft.com/office/powerpoint/2010/main" val="3679129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Jeffrey R. Holland, cont.</a:t>
            </a:r>
          </a:p>
        </p:txBody>
      </p:sp>
      <p:sp>
        <p:nvSpPr>
          <p:cNvPr id="3" name="Content Placeholder 2"/>
          <p:cNvSpPr>
            <a:spLocks noGrp="1"/>
          </p:cNvSpPr>
          <p:nvPr>
            <p:ph sz="quarter" idx="4"/>
          </p:nvPr>
        </p:nvSpPr>
        <p:spPr/>
        <p:txBody>
          <a:bodyPr/>
          <a:lstStyle/>
          <a:p>
            <a:pPr marL="0" indent="0">
              <a:buNone/>
            </a:pPr>
            <a:r>
              <a:rPr lang="en-US" dirty="0"/>
              <a:t>“… We wanted the chance to become like our heavenly parents, to face suffering and overcome it, to endure sorrow and still live rejoicingly, to confront good and evil and be strong enough to choose the good” (Jeffrey R. Holland, </a:t>
            </a:r>
            <a:r>
              <a:rPr lang="en-US" i="0" dirty="0"/>
              <a:t>Christ and the New Covenant: The Messianic Message of the Book of Mormon</a:t>
            </a:r>
            <a:r>
              <a:rPr lang="en-US" dirty="0"/>
              <a:t> [1997], 200, 204).</a:t>
            </a:r>
            <a:endParaRPr lang="en-US" i="0" dirty="0"/>
          </a:p>
          <a:p>
            <a:endParaRPr lang="en-US" dirty="0"/>
          </a:p>
        </p:txBody>
      </p:sp>
      <p:pic>
        <p:nvPicPr>
          <p:cNvPr id="5" name="Picture Placeholder 4"/>
          <p:cNvPicPr>
            <a:picLocks noGrp="1" noChangeAspect="1"/>
          </p:cNvPicPr>
          <p:nvPr>
            <p:ph type="pic" sz="quarter" idx="10"/>
          </p:nvPr>
        </p:nvPicPr>
        <p:blipFill>
          <a:blip r:embed="rId2"/>
          <a:srcRect t="58" b="58"/>
          <a:stretch>
            <a:fillRect/>
          </a:stretch>
        </p:blipFill>
        <p:spPr/>
      </p:pic>
    </p:spTree>
    <p:extLst>
      <p:ext uri="{BB962C8B-B14F-4D97-AF65-F5344CB8AC3E}">
        <p14:creationId xmlns:p14="http://schemas.microsoft.com/office/powerpoint/2010/main" val="1791848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were God’s purposes in placing us on earth, where opposition exists?</a:t>
            </a:r>
          </a:p>
        </p:txBody>
      </p:sp>
      <p:sp>
        <p:nvSpPr>
          <p:cNvPr id="3" name="Title 2"/>
          <p:cNvSpPr>
            <a:spLocks noGrp="1"/>
          </p:cNvSpPr>
          <p:nvPr>
            <p:ph type="title"/>
          </p:nvPr>
        </p:nvSpPr>
        <p:spPr/>
        <p:txBody>
          <a:bodyPr/>
          <a:lstStyle/>
          <a:p>
            <a:r>
              <a:rPr lang="en-US" dirty="0"/>
              <a:t>Opposition</a:t>
            </a:r>
          </a:p>
        </p:txBody>
      </p:sp>
    </p:spTree>
    <p:extLst>
      <p:ext uri="{BB962C8B-B14F-4D97-AF65-F5344CB8AC3E}">
        <p14:creationId xmlns:p14="http://schemas.microsoft.com/office/powerpoint/2010/main" val="1335870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are laws important? </a:t>
            </a:r>
          </a:p>
          <a:p>
            <a:endParaRPr lang="en-US" dirty="0"/>
          </a:p>
        </p:txBody>
      </p:sp>
      <p:sp>
        <p:nvSpPr>
          <p:cNvPr id="3" name="Title 2"/>
          <p:cNvSpPr>
            <a:spLocks noGrp="1"/>
          </p:cNvSpPr>
          <p:nvPr>
            <p:ph type="title"/>
          </p:nvPr>
        </p:nvSpPr>
        <p:spPr/>
        <p:txBody>
          <a:bodyPr/>
          <a:lstStyle/>
          <a:p>
            <a:r>
              <a:rPr lang="en-US" dirty="0"/>
              <a:t>Laws</a:t>
            </a:r>
          </a:p>
        </p:txBody>
      </p:sp>
    </p:spTree>
    <p:extLst>
      <p:ext uri="{BB962C8B-B14F-4D97-AF65-F5344CB8AC3E}">
        <p14:creationId xmlns:p14="http://schemas.microsoft.com/office/powerpoint/2010/main" val="720905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are laws important? </a:t>
            </a:r>
          </a:p>
          <a:p>
            <a:r>
              <a:rPr lang="en-US" dirty="0"/>
              <a:t>Read 2 Nephi 2:13, looking for the consequences that would come if there were no laws, or commandments.</a:t>
            </a:r>
          </a:p>
        </p:txBody>
      </p:sp>
      <p:sp>
        <p:nvSpPr>
          <p:cNvPr id="3" name="Title 2"/>
          <p:cNvSpPr>
            <a:spLocks noGrp="1"/>
          </p:cNvSpPr>
          <p:nvPr>
            <p:ph type="title"/>
          </p:nvPr>
        </p:nvSpPr>
        <p:spPr/>
        <p:txBody>
          <a:bodyPr/>
          <a:lstStyle/>
          <a:p>
            <a:r>
              <a:rPr lang="en-US" dirty="0"/>
              <a:t>Laws</a:t>
            </a:r>
          </a:p>
        </p:txBody>
      </p:sp>
    </p:spTree>
    <p:extLst>
      <p:ext uri="{BB962C8B-B14F-4D97-AF65-F5344CB8AC3E}">
        <p14:creationId xmlns:p14="http://schemas.microsoft.com/office/powerpoint/2010/main" val="1098938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a:t>Why are laws important? </a:t>
            </a:r>
          </a:p>
          <a:p>
            <a:r>
              <a:rPr lang="en-US" dirty="0"/>
              <a:t>Read 2 Nephi 2:13, looking for the consequences that would come if there were no laws, or commandments.</a:t>
            </a:r>
          </a:p>
          <a:p>
            <a:r>
              <a:rPr lang="en-US" dirty="0"/>
              <a:t>How do God’s commandments help us distinguish between right and wrong?</a:t>
            </a:r>
          </a:p>
        </p:txBody>
      </p:sp>
      <p:sp>
        <p:nvSpPr>
          <p:cNvPr id="5" name="Title 4"/>
          <p:cNvSpPr>
            <a:spLocks noGrp="1"/>
          </p:cNvSpPr>
          <p:nvPr>
            <p:ph type="title"/>
          </p:nvPr>
        </p:nvSpPr>
        <p:spPr/>
        <p:txBody>
          <a:bodyPr/>
          <a:lstStyle/>
          <a:p>
            <a:r>
              <a:rPr lang="en-US" dirty="0"/>
              <a:t>Laws</a:t>
            </a:r>
          </a:p>
        </p:txBody>
      </p:sp>
    </p:spTree>
    <p:extLst>
      <p:ext uri="{BB962C8B-B14F-4D97-AF65-F5344CB8AC3E}">
        <p14:creationId xmlns:p14="http://schemas.microsoft.com/office/powerpoint/2010/main" val="3498959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God’s Commandments</a:t>
            </a:r>
          </a:p>
        </p:txBody>
      </p:sp>
      <p:sp>
        <p:nvSpPr>
          <p:cNvPr id="3" name="Content Placeholder 2"/>
          <p:cNvSpPr>
            <a:spLocks noGrp="1"/>
          </p:cNvSpPr>
          <p:nvPr>
            <p:ph sz="quarter" idx="4"/>
          </p:nvPr>
        </p:nvSpPr>
        <p:spPr/>
        <p:txBody>
          <a:bodyPr/>
          <a:lstStyle/>
          <a:p>
            <a:r>
              <a:rPr lang="en-US" i="0" dirty="0"/>
              <a:t>What are some examples of commandments that have helped you recognize the difference between righteousness and wickedness?</a:t>
            </a:r>
          </a:p>
          <a:p>
            <a:endParaRPr lang="en-US" dirty="0"/>
          </a:p>
        </p:txBody>
      </p:sp>
      <p:pic>
        <p:nvPicPr>
          <p:cNvPr id="5" name="Picture Placeholder 4"/>
          <p:cNvPicPr>
            <a:picLocks noGrp="1" noChangeAspect="1"/>
          </p:cNvPicPr>
          <p:nvPr>
            <p:ph type="pic" sz="quarter" idx="10"/>
          </p:nvPr>
        </p:nvPicPr>
        <p:blipFill>
          <a:blip r:embed="rId2"/>
          <a:srcRect l="13957" r="13957"/>
          <a:stretch>
            <a:fillRect/>
          </a:stretch>
        </p:blipFill>
        <p:spPr/>
      </p:pic>
    </p:spTree>
    <p:extLst>
      <p:ext uri="{BB962C8B-B14F-4D97-AF65-F5344CB8AC3E}">
        <p14:creationId xmlns:p14="http://schemas.microsoft.com/office/powerpoint/2010/main" val="4146010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God’s Commandments</a:t>
            </a:r>
          </a:p>
        </p:txBody>
      </p:sp>
      <p:sp>
        <p:nvSpPr>
          <p:cNvPr id="2" name="Content Placeholder 1"/>
          <p:cNvSpPr>
            <a:spLocks noGrp="1"/>
          </p:cNvSpPr>
          <p:nvPr>
            <p:ph sz="quarter" idx="4"/>
          </p:nvPr>
        </p:nvSpPr>
        <p:spPr/>
        <p:txBody>
          <a:bodyPr/>
          <a:lstStyle/>
          <a:p>
            <a:r>
              <a:rPr lang="en-US" i="0" dirty="0"/>
              <a:t>What are some examples of commandments that have helped you recognize the difference between righteousness and wickedness?</a:t>
            </a:r>
          </a:p>
          <a:p>
            <a:r>
              <a:rPr lang="en-US" i="0" dirty="0"/>
              <a:t>When have you faced a choice between righteousness and wickedness and you made the right choice? How were you blessed for obeying God’s law?</a:t>
            </a:r>
          </a:p>
        </p:txBody>
      </p:sp>
      <p:pic>
        <p:nvPicPr>
          <p:cNvPr id="5" name="Picture Placeholder 4"/>
          <p:cNvPicPr>
            <a:picLocks noGrp="1" noChangeAspect="1"/>
          </p:cNvPicPr>
          <p:nvPr>
            <p:ph type="pic" sz="quarter" idx="10"/>
          </p:nvPr>
        </p:nvPicPr>
        <p:blipFill>
          <a:blip r:embed="rId2"/>
          <a:srcRect l="13957" r="13957"/>
          <a:stretch>
            <a:fillRect/>
          </a:stretch>
        </p:blipFill>
        <p:spPr/>
      </p:pic>
    </p:spTree>
    <p:extLst>
      <p:ext uri="{BB962C8B-B14F-4D97-AF65-F5344CB8AC3E}">
        <p14:creationId xmlns:p14="http://schemas.microsoft.com/office/powerpoint/2010/main" val="3144959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2:5. How do you think all people can be instructed sufficiently that they know good from evil?</a:t>
            </a:r>
          </a:p>
          <a:p>
            <a:endParaRPr lang="en-US" dirty="0"/>
          </a:p>
          <a:p>
            <a:endParaRPr lang="en-US" dirty="0"/>
          </a:p>
        </p:txBody>
      </p:sp>
      <p:sp>
        <p:nvSpPr>
          <p:cNvPr id="3" name="Title 2"/>
          <p:cNvSpPr>
            <a:spLocks noGrp="1"/>
          </p:cNvSpPr>
          <p:nvPr>
            <p:ph type="title"/>
          </p:nvPr>
        </p:nvSpPr>
        <p:spPr/>
        <p:txBody>
          <a:bodyPr/>
          <a:lstStyle/>
          <a:p>
            <a:r>
              <a:rPr lang="en-US" dirty="0"/>
              <a:t>Instructed Sufficiently</a:t>
            </a:r>
          </a:p>
        </p:txBody>
      </p:sp>
    </p:spTree>
    <p:extLst>
      <p:ext uri="{BB962C8B-B14F-4D97-AF65-F5344CB8AC3E}">
        <p14:creationId xmlns:p14="http://schemas.microsoft.com/office/powerpoint/2010/main" val="4064424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Devotional</a:t>
            </a:r>
          </a:p>
        </p:txBody>
      </p:sp>
      <p:sp>
        <p:nvSpPr>
          <p:cNvPr id="3" name="Content Placeholder 2"/>
          <p:cNvSpPr>
            <a:spLocks noGrp="1"/>
          </p:cNvSpPr>
          <p:nvPr>
            <p:ph sz="quarter" idx="4"/>
          </p:nvPr>
        </p:nvSpPr>
        <p:spPr/>
        <p:txBody>
          <a:bodyPr/>
          <a:lstStyle/>
          <a:p>
            <a:r>
              <a:rPr lang="en-US"/>
              <a:t>Hymn:</a:t>
            </a:r>
          </a:p>
          <a:p>
            <a:r>
              <a:rPr lang="en-US"/>
              <a:t>Prayer:</a:t>
            </a:r>
          </a:p>
          <a:p>
            <a:r>
              <a:rPr lang="en-US"/>
              <a:t>Thought:</a:t>
            </a:r>
          </a:p>
          <a:p>
            <a:endParaRPr lang="en-US"/>
          </a:p>
        </p:txBody>
      </p:sp>
      <p:pic>
        <p:nvPicPr>
          <p:cNvPr id="5" name="Picture Placeholder 4"/>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5621" b="5621"/>
          <a:stretch>
            <a:fillRect/>
          </a:stretch>
        </p:blipFill>
        <p:spPr/>
      </p:pic>
    </p:spTree>
    <p:extLst>
      <p:ext uri="{BB962C8B-B14F-4D97-AF65-F5344CB8AC3E}">
        <p14:creationId xmlns:p14="http://schemas.microsoft.com/office/powerpoint/2010/main" val="3336084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2:5. How do you think all people can be instructed sufficiently that they know good from evil?</a:t>
            </a:r>
          </a:p>
          <a:p>
            <a:r>
              <a:rPr lang="en-US" dirty="0"/>
              <a:t>Read Moroni 7:16, looking for what God has given to all of us to help us to know good from evil.</a:t>
            </a:r>
          </a:p>
        </p:txBody>
      </p:sp>
      <p:sp>
        <p:nvSpPr>
          <p:cNvPr id="3" name="Title 2"/>
          <p:cNvSpPr>
            <a:spLocks noGrp="1"/>
          </p:cNvSpPr>
          <p:nvPr>
            <p:ph type="title"/>
          </p:nvPr>
        </p:nvSpPr>
        <p:spPr/>
        <p:txBody>
          <a:bodyPr/>
          <a:lstStyle/>
          <a:p>
            <a:r>
              <a:rPr lang="en-US" dirty="0"/>
              <a:t>Instructed Sufficiently</a:t>
            </a:r>
          </a:p>
        </p:txBody>
      </p:sp>
    </p:spTree>
    <p:extLst>
      <p:ext uri="{BB962C8B-B14F-4D97-AF65-F5344CB8AC3E}">
        <p14:creationId xmlns:p14="http://schemas.microsoft.com/office/powerpoint/2010/main" val="2375133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Light of Christ is the divine energy, power, or influence that proceeds from God through Christ and gives life and light to all things. The Light of Christ influences people for good and prepares them to receive the Holy Ghost. One manifestation of the Light of Christ is what we call a conscience” (“Light of Christ,” Gospel Topics, topics.lds.org). </a:t>
            </a:r>
          </a:p>
        </p:txBody>
      </p:sp>
      <p:sp>
        <p:nvSpPr>
          <p:cNvPr id="3" name="Title 2"/>
          <p:cNvSpPr>
            <a:spLocks noGrp="1"/>
          </p:cNvSpPr>
          <p:nvPr>
            <p:ph type="title"/>
          </p:nvPr>
        </p:nvSpPr>
        <p:spPr/>
        <p:txBody>
          <a:bodyPr/>
          <a:lstStyle/>
          <a:p>
            <a:r>
              <a:rPr lang="en-US" dirty="0"/>
              <a:t>The Spirit of Christ</a:t>
            </a:r>
          </a:p>
        </p:txBody>
      </p:sp>
    </p:spTree>
    <p:extLst>
      <p:ext uri="{BB962C8B-B14F-4D97-AF65-F5344CB8AC3E}">
        <p14:creationId xmlns:p14="http://schemas.microsoft.com/office/powerpoint/2010/main" val="569123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do you think it is important for every accountable person to have a basic knowledge of good and evil through the Light of Christ?</a:t>
            </a:r>
          </a:p>
          <a:p>
            <a:endParaRPr lang="en-US" dirty="0"/>
          </a:p>
        </p:txBody>
      </p:sp>
      <p:sp>
        <p:nvSpPr>
          <p:cNvPr id="3" name="Title 2"/>
          <p:cNvSpPr>
            <a:spLocks noGrp="1"/>
          </p:cNvSpPr>
          <p:nvPr>
            <p:ph type="title"/>
          </p:nvPr>
        </p:nvSpPr>
        <p:spPr/>
        <p:txBody>
          <a:bodyPr/>
          <a:lstStyle/>
          <a:p>
            <a:r>
              <a:rPr lang="en-US" dirty="0"/>
              <a:t>Knowledge of Good and Evil</a:t>
            </a:r>
          </a:p>
        </p:txBody>
      </p:sp>
    </p:spTree>
    <p:extLst>
      <p:ext uri="{BB962C8B-B14F-4D97-AF65-F5344CB8AC3E}">
        <p14:creationId xmlns:p14="http://schemas.microsoft.com/office/powerpoint/2010/main" val="3739329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2:26, looking for what resulted from Jesus Christ performing the Atonement and redeeming all mankind from the Fall. </a:t>
            </a:r>
          </a:p>
          <a:p>
            <a:endParaRPr lang="en-US" dirty="0"/>
          </a:p>
        </p:txBody>
      </p:sp>
      <p:sp>
        <p:nvSpPr>
          <p:cNvPr id="3" name="Title 2"/>
          <p:cNvSpPr>
            <a:spLocks noGrp="1"/>
          </p:cNvSpPr>
          <p:nvPr>
            <p:ph type="title"/>
          </p:nvPr>
        </p:nvSpPr>
        <p:spPr/>
        <p:txBody>
          <a:bodyPr/>
          <a:lstStyle/>
          <a:p>
            <a:r>
              <a:rPr lang="en-US" dirty="0"/>
              <a:t>The Atonement of Jesus Christ</a:t>
            </a:r>
          </a:p>
        </p:txBody>
      </p:sp>
    </p:spTree>
    <p:extLst>
      <p:ext uri="{BB962C8B-B14F-4D97-AF65-F5344CB8AC3E}">
        <p14:creationId xmlns:p14="http://schemas.microsoft.com/office/powerpoint/2010/main" val="1349066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2:26, looking for what resulted from Jesus Christ performing the Atonement and redeeming all mankind from the Fall. </a:t>
            </a:r>
          </a:p>
          <a:p>
            <a:r>
              <a:rPr lang="en-US" dirty="0"/>
              <a:t>What do you think it means that we became “free forever … to act for ourselves and not be acted upon, save it be by the punishment of the law at the great and last day”?</a:t>
            </a:r>
          </a:p>
          <a:p>
            <a:endParaRPr lang="en-US" dirty="0"/>
          </a:p>
        </p:txBody>
      </p:sp>
      <p:sp>
        <p:nvSpPr>
          <p:cNvPr id="3" name="Title 2"/>
          <p:cNvSpPr>
            <a:spLocks noGrp="1"/>
          </p:cNvSpPr>
          <p:nvPr>
            <p:ph type="title"/>
          </p:nvPr>
        </p:nvSpPr>
        <p:spPr/>
        <p:txBody>
          <a:bodyPr/>
          <a:lstStyle/>
          <a:p>
            <a:r>
              <a:rPr lang="en-US" dirty="0"/>
              <a:t>The Atonement of Jesus Christ</a:t>
            </a:r>
          </a:p>
        </p:txBody>
      </p:sp>
    </p:spTree>
    <p:extLst>
      <p:ext uri="{BB962C8B-B14F-4D97-AF65-F5344CB8AC3E}">
        <p14:creationId xmlns:p14="http://schemas.microsoft.com/office/powerpoint/2010/main" val="4019724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“You are free to choose and act, but you are not free to choose the consequences of your actions. The consequences may not be immediate, but they will always follow” (</a:t>
            </a:r>
            <a:r>
              <a:rPr lang="en-US" i="1" dirty="0"/>
              <a:t>True to the Faith: A Gospel Reference</a:t>
            </a:r>
            <a:r>
              <a:rPr lang="en-US" dirty="0"/>
              <a:t> [2004], 12).</a:t>
            </a:r>
          </a:p>
          <a:p>
            <a:endParaRPr lang="en-US" dirty="0"/>
          </a:p>
        </p:txBody>
      </p:sp>
      <p:sp>
        <p:nvSpPr>
          <p:cNvPr id="3" name="Title 2"/>
          <p:cNvSpPr>
            <a:spLocks noGrp="1"/>
          </p:cNvSpPr>
          <p:nvPr>
            <p:ph type="title"/>
          </p:nvPr>
        </p:nvSpPr>
        <p:spPr/>
        <p:txBody>
          <a:bodyPr/>
          <a:lstStyle/>
          <a:p>
            <a:r>
              <a:rPr lang="en-US" dirty="0"/>
              <a:t>Free to Choose</a:t>
            </a:r>
          </a:p>
        </p:txBody>
      </p:sp>
    </p:spTree>
    <p:extLst>
      <p:ext uri="{BB962C8B-B14F-4D97-AF65-F5344CB8AC3E}">
        <p14:creationId xmlns:p14="http://schemas.microsoft.com/office/powerpoint/2010/main" val="808857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“You are free to choose and act, but you are not free to choose the consequences of your actions. The consequences may not be immediate, but they will always follow” (</a:t>
            </a:r>
            <a:r>
              <a:rPr lang="en-US" i="1" dirty="0"/>
              <a:t>True to the Faith: A Gospel Reference</a:t>
            </a:r>
            <a:r>
              <a:rPr lang="en-US" dirty="0"/>
              <a:t> [2004], 12).</a:t>
            </a:r>
          </a:p>
          <a:p>
            <a:r>
              <a:rPr lang="en-US" dirty="0"/>
              <a:t>What are some examples of consequences that may not be immediate but that will certainly follow a person’s actions?</a:t>
            </a:r>
          </a:p>
          <a:p>
            <a:endParaRPr lang="en-US" dirty="0"/>
          </a:p>
        </p:txBody>
      </p:sp>
      <p:sp>
        <p:nvSpPr>
          <p:cNvPr id="3" name="Title 2"/>
          <p:cNvSpPr>
            <a:spLocks noGrp="1"/>
          </p:cNvSpPr>
          <p:nvPr>
            <p:ph type="title"/>
          </p:nvPr>
        </p:nvSpPr>
        <p:spPr/>
        <p:txBody>
          <a:bodyPr/>
          <a:lstStyle/>
          <a:p>
            <a:r>
              <a:rPr lang="en-US" dirty="0"/>
              <a:t>Free to Choose</a:t>
            </a:r>
          </a:p>
        </p:txBody>
      </p:sp>
    </p:spTree>
    <p:extLst>
      <p:ext uri="{BB962C8B-B14F-4D97-AF65-F5344CB8AC3E}">
        <p14:creationId xmlns:p14="http://schemas.microsoft.com/office/powerpoint/2010/main" val="3041269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2:27, looking for words and phrases that show future consequences of choices we make now. </a:t>
            </a:r>
          </a:p>
          <a:p>
            <a:endParaRPr lang="en-US" dirty="0"/>
          </a:p>
        </p:txBody>
      </p:sp>
      <p:sp>
        <p:nvSpPr>
          <p:cNvPr id="3" name="Title 2"/>
          <p:cNvSpPr>
            <a:spLocks noGrp="1"/>
          </p:cNvSpPr>
          <p:nvPr>
            <p:ph type="title"/>
          </p:nvPr>
        </p:nvSpPr>
        <p:spPr/>
        <p:txBody>
          <a:bodyPr/>
          <a:lstStyle/>
          <a:p>
            <a:r>
              <a:rPr lang="en-US" dirty="0"/>
              <a:t>Doctrinal Mastery Passage</a:t>
            </a:r>
          </a:p>
        </p:txBody>
      </p:sp>
    </p:spTree>
    <p:extLst>
      <p:ext uri="{BB962C8B-B14F-4D97-AF65-F5344CB8AC3E}">
        <p14:creationId xmlns:p14="http://schemas.microsoft.com/office/powerpoint/2010/main" val="530243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2:27, looking for words and phrases that show future consequences of choices we make now. </a:t>
            </a:r>
          </a:p>
          <a:p>
            <a:pPr fontAlgn="base"/>
            <a:r>
              <a:rPr lang="en-US" dirty="0"/>
              <a:t>Why do you think it is important for us to understand the consequences of our choices in this life?</a:t>
            </a:r>
          </a:p>
          <a:p>
            <a:endParaRPr lang="en-US" dirty="0"/>
          </a:p>
        </p:txBody>
      </p:sp>
      <p:sp>
        <p:nvSpPr>
          <p:cNvPr id="3" name="Title 2"/>
          <p:cNvSpPr>
            <a:spLocks noGrp="1"/>
          </p:cNvSpPr>
          <p:nvPr>
            <p:ph type="title"/>
          </p:nvPr>
        </p:nvSpPr>
        <p:spPr/>
        <p:txBody>
          <a:bodyPr/>
          <a:lstStyle/>
          <a:p>
            <a:r>
              <a:rPr lang="en-US" dirty="0"/>
              <a:t>Doctrinal Mastery Passage</a:t>
            </a:r>
          </a:p>
        </p:txBody>
      </p:sp>
    </p:spTree>
    <p:extLst>
      <p:ext uri="{BB962C8B-B14F-4D97-AF65-F5344CB8AC3E}">
        <p14:creationId xmlns:p14="http://schemas.microsoft.com/office/powerpoint/2010/main" val="973323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2:27, looking for words and phrases that show future consequences of choices we make now. </a:t>
            </a:r>
          </a:p>
          <a:p>
            <a:pPr fontAlgn="base"/>
            <a:r>
              <a:rPr lang="en-US" dirty="0"/>
              <a:t>Why do you think it is important for us to understand the consequences of our choices in this life?</a:t>
            </a:r>
          </a:p>
          <a:p>
            <a:pPr fontAlgn="base"/>
            <a:r>
              <a:rPr lang="en-US" dirty="0"/>
              <a:t>How can knowing these consequences motivate us to make righteous choices?</a:t>
            </a:r>
          </a:p>
          <a:p>
            <a:endParaRPr lang="en-US" dirty="0"/>
          </a:p>
          <a:p>
            <a:endParaRPr lang="en-US" dirty="0"/>
          </a:p>
        </p:txBody>
      </p:sp>
      <p:sp>
        <p:nvSpPr>
          <p:cNvPr id="3" name="Title 2"/>
          <p:cNvSpPr>
            <a:spLocks noGrp="1"/>
          </p:cNvSpPr>
          <p:nvPr>
            <p:ph type="title"/>
          </p:nvPr>
        </p:nvSpPr>
        <p:spPr/>
        <p:txBody>
          <a:bodyPr/>
          <a:lstStyle/>
          <a:p>
            <a:r>
              <a:rPr lang="en-US" dirty="0"/>
              <a:t>Doctrinal Mastery Passage</a:t>
            </a:r>
          </a:p>
        </p:txBody>
      </p:sp>
    </p:spTree>
    <p:extLst>
      <p:ext uri="{BB962C8B-B14F-4D97-AF65-F5344CB8AC3E}">
        <p14:creationId xmlns:p14="http://schemas.microsoft.com/office/powerpoint/2010/main" val="1265058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a:t>How would you define agency?</a:t>
            </a:r>
          </a:p>
          <a:p>
            <a:endParaRPr lang="en-US" dirty="0"/>
          </a:p>
        </p:txBody>
      </p:sp>
      <p:sp>
        <p:nvSpPr>
          <p:cNvPr id="5" name="Title 4"/>
          <p:cNvSpPr>
            <a:spLocks noGrp="1"/>
          </p:cNvSpPr>
          <p:nvPr>
            <p:ph type="title"/>
          </p:nvPr>
        </p:nvSpPr>
        <p:spPr/>
        <p:txBody>
          <a:bodyPr/>
          <a:lstStyle/>
          <a:p>
            <a:r>
              <a:rPr lang="en-US" dirty="0"/>
              <a:t>Agency</a:t>
            </a:r>
          </a:p>
        </p:txBody>
      </p:sp>
    </p:spTree>
    <p:extLst>
      <p:ext uri="{BB962C8B-B14F-4D97-AF65-F5344CB8AC3E}">
        <p14:creationId xmlns:p14="http://schemas.microsoft.com/office/powerpoint/2010/main" val="2594674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In your experience, how do righteous choices help us remain free to choose?</a:t>
            </a:r>
          </a:p>
        </p:txBody>
      </p:sp>
      <p:sp>
        <p:nvSpPr>
          <p:cNvPr id="3" name="Title 2"/>
          <p:cNvSpPr>
            <a:spLocks noGrp="1"/>
          </p:cNvSpPr>
          <p:nvPr>
            <p:ph type="title"/>
          </p:nvPr>
        </p:nvSpPr>
        <p:spPr/>
        <p:txBody>
          <a:bodyPr/>
          <a:lstStyle/>
          <a:p>
            <a:r>
              <a:rPr lang="en-US" dirty="0"/>
              <a:t>Righteous Choices</a:t>
            </a:r>
          </a:p>
        </p:txBody>
      </p:sp>
    </p:spTree>
    <p:extLst>
      <p:ext uri="{BB962C8B-B14F-4D97-AF65-F5344CB8AC3E}">
        <p14:creationId xmlns:p14="http://schemas.microsoft.com/office/powerpoint/2010/main" val="187112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In your experience, how do righteous choices help us remain free to choose?</a:t>
            </a:r>
          </a:p>
          <a:p>
            <a:pPr fontAlgn="base"/>
            <a:r>
              <a:rPr lang="en-US" dirty="0"/>
              <a:t>What are some examples of how the righteous use of our agency results in additional freedom? </a:t>
            </a:r>
          </a:p>
        </p:txBody>
      </p:sp>
      <p:sp>
        <p:nvSpPr>
          <p:cNvPr id="3" name="Title 2"/>
          <p:cNvSpPr>
            <a:spLocks noGrp="1"/>
          </p:cNvSpPr>
          <p:nvPr>
            <p:ph type="title"/>
          </p:nvPr>
        </p:nvSpPr>
        <p:spPr/>
        <p:txBody>
          <a:bodyPr/>
          <a:lstStyle/>
          <a:p>
            <a:r>
              <a:rPr lang="en-US"/>
              <a:t>Righteous Choices</a:t>
            </a:r>
            <a:endParaRPr lang="en-US" dirty="0"/>
          </a:p>
        </p:txBody>
      </p:sp>
    </p:spTree>
    <p:extLst>
      <p:ext uri="{BB962C8B-B14F-4D97-AF65-F5344CB8AC3E}">
        <p14:creationId xmlns:p14="http://schemas.microsoft.com/office/powerpoint/2010/main" val="7062556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is a truth that 2 Nephi 2:27 teaches about agency?</a:t>
            </a:r>
          </a:p>
          <a:p>
            <a:endParaRPr lang="en-US" dirty="0"/>
          </a:p>
        </p:txBody>
      </p:sp>
      <p:sp>
        <p:nvSpPr>
          <p:cNvPr id="3" name="Title 2"/>
          <p:cNvSpPr>
            <a:spLocks noGrp="1"/>
          </p:cNvSpPr>
          <p:nvPr>
            <p:ph type="title"/>
          </p:nvPr>
        </p:nvSpPr>
        <p:spPr/>
        <p:txBody>
          <a:bodyPr/>
          <a:lstStyle/>
          <a:p>
            <a:r>
              <a:rPr lang="en-US" dirty="0"/>
              <a:t>Agency</a:t>
            </a:r>
          </a:p>
        </p:txBody>
      </p:sp>
    </p:spTree>
    <p:extLst>
      <p:ext uri="{BB962C8B-B14F-4D97-AF65-F5344CB8AC3E}">
        <p14:creationId xmlns:p14="http://schemas.microsoft.com/office/powerpoint/2010/main" val="1669780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is a truth that 2 Nephi 2:27 teaches about agency?</a:t>
            </a:r>
          </a:p>
          <a:p>
            <a:r>
              <a:rPr lang="en-US" b="1" dirty="0"/>
              <a:t>We are free to choose liberty and eternal life through Jesus Christ or to choose captivity and death.</a:t>
            </a:r>
          </a:p>
          <a:p>
            <a:endParaRPr lang="en-US" dirty="0"/>
          </a:p>
        </p:txBody>
      </p:sp>
      <p:sp>
        <p:nvSpPr>
          <p:cNvPr id="3" name="Title 2"/>
          <p:cNvSpPr>
            <a:spLocks noGrp="1"/>
          </p:cNvSpPr>
          <p:nvPr>
            <p:ph type="title"/>
          </p:nvPr>
        </p:nvSpPr>
        <p:spPr/>
        <p:txBody>
          <a:bodyPr/>
          <a:lstStyle/>
          <a:p>
            <a:r>
              <a:rPr lang="en-US" dirty="0"/>
              <a:t>Agency</a:t>
            </a:r>
          </a:p>
        </p:txBody>
      </p:sp>
    </p:spTree>
    <p:extLst>
      <p:ext uri="{BB962C8B-B14F-4D97-AF65-F5344CB8AC3E}">
        <p14:creationId xmlns:p14="http://schemas.microsoft.com/office/powerpoint/2010/main" val="1210398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2:28–29, looking for further insight into how we can exercise our agency and choose eternal life instead of captivity and death.</a:t>
            </a:r>
          </a:p>
        </p:txBody>
      </p:sp>
      <p:sp>
        <p:nvSpPr>
          <p:cNvPr id="3" name="Title 2"/>
          <p:cNvSpPr>
            <a:spLocks noGrp="1"/>
          </p:cNvSpPr>
          <p:nvPr>
            <p:ph type="title"/>
          </p:nvPr>
        </p:nvSpPr>
        <p:spPr/>
        <p:txBody>
          <a:bodyPr/>
          <a:lstStyle/>
          <a:p>
            <a:r>
              <a:rPr lang="en-US" dirty="0"/>
              <a:t>Choosing Eternal Life</a:t>
            </a:r>
          </a:p>
        </p:txBody>
      </p:sp>
    </p:spTree>
    <p:extLst>
      <p:ext uri="{BB962C8B-B14F-4D97-AF65-F5344CB8AC3E}">
        <p14:creationId xmlns:p14="http://schemas.microsoft.com/office/powerpoint/2010/main" val="12163304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2:28–29, looking for further insight into how we can exercise our agency and choose eternal life instead of captivity and death.</a:t>
            </a:r>
          </a:p>
          <a:p>
            <a:r>
              <a:rPr lang="en-US" dirty="0"/>
              <a:t>According to verse 28, what did Lehi desire that his sons do?</a:t>
            </a:r>
          </a:p>
        </p:txBody>
      </p:sp>
      <p:sp>
        <p:nvSpPr>
          <p:cNvPr id="3" name="Title 2"/>
          <p:cNvSpPr>
            <a:spLocks noGrp="1"/>
          </p:cNvSpPr>
          <p:nvPr>
            <p:ph type="title"/>
          </p:nvPr>
        </p:nvSpPr>
        <p:spPr/>
        <p:txBody>
          <a:bodyPr/>
          <a:lstStyle/>
          <a:p>
            <a:r>
              <a:rPr lang="en-US" dirty="0"/>
              <a:t>Choosing Eternal Life</a:t>
            </a:r>
          </a:p>
        </p:txBody>
      </p:sp>
    </p:spTree>
    <p:extLst>
      <p:ext uri="{BB962C8B-B14F-4D97-AF65-F5344CB8AC3E}">
        <p14:creationId xmlns:p14="http://schemas.microsoft.com/office/powerpoint/2010/main" val="453907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2:28–29, looking for further insight into how we can exercise our agency and choose eternal life instead of captivity and death.</a:t>
            </a:r>
          </a:p>
          <a:p>
            <a:r>
              <a:rPr lang="en-US" dirty="0"/>
              <a:t>According to verse 28, what did Lehi desire that his sons do?</a:t>
            </a:r>
          </a:p>
          <a:p>
            <a:r>
              <a:rPr lang="en-US" dirty="0"/>
              <a:t>How will doing these things help you maintain your liberty and eventually receive eternal life?</a:t>
            </a:r>
          </a:p>
        </p:txBody>
      </p:sp>
      <p:sp>
        <p:nvSpPr>
          <p:cNvPr id="3" name="Title 2"/>
          <p:cNvSpPr>
            <a:spLocks noGrp="1"/>
          </p:cNvSpPr>
          <p:nvPr>
            <p:ph type="title"/>
          </p:nvPr>
        </p:nvSpPr>
        <p:spPr/>
        <p:txBody>
          <a:bodyPr/>
          <a:lstStyle/>
          <a:p>
            <a:r>
              <a:rPr lang="en-US" dirty="0"/>
              <a:t>Choosing Eternal Life</a:t>
            </a:r>
          </a:p>
        </p:txBody>
      </p:sp>
    </p:spTree>
    <p:extLst>
      <p:ext uri="{BB962C8B-B14F-4D97-AF65-F5344CB8AC3E}">
        <p14:creationId xmlns:p14="http://schemas.microsoft.com/office/powerpoint/2010/main" val="9597240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2:28–29, looking for further insight into how we can exercise our agency and choose eternal life instead of captivity and death.</a:t>
            </a:r>
          </a:p>
          <a:p>
            <a:r>
              <a:rPr lang="en-US" dirty="0"/>
              <a:t>According to verse 28, what did Lehi desire that his sons do?</a:t>
            </a:r>
          </a:p>
          <a:p>
            <a:r>
              <a:rPr lang="en-US" dirty="0"/>
              <a:t>How will doing these things help you maintain your liberty and eventually receive eternal life?</a:t>
            </a:r>
          </a:p>
          <a:p>
            <a:r>
              <a:rPr lang="en-US" dirty="0"/>
              <a:t>What are some choices that lead to captivity, or a loss of freedom?</a:t>
            </a:r>
          </a:p>
          <a:p>
            <a:endParaRPr lang="en-US" dirty="0"/>
          </a:p>
        </p:txBody>
      </p:sp>
      <p:sp>
        <p:nvSpPr>
          <p:cNvPr id="3" name="Title 2"/>
          <p:cNvSpPr>
            <a:spLocks noGrp="1"/>
          </p:cNvSpPr>
          <p:nvPr>
            <p:ph type="title"/>
          </p:nvPr>
        </p:nvSpPr>
        <p:spPr/>
        <p:txBody>
          <a:bodyPr/>
          <a:lstStyle/>
          <a:p>
            <a:r>
              <a:rPr lang="en-US" dirty="0"/>
              <a:t>Choosing Eternal Life</a:t>
            </a:r>
          </a:p>
        </p:txBody>
      </p:sp>
    </p:spTree>
    <p:extLst>
      <p:ext uri="{BB962C8B-B14F-4D97-AF65-F5344CB8AC3E}">
        <p14:creationId xmlns:p14="http://schemas.microsoft.com/office/powerpoint/2010/main" val="3323012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095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a:t>How would you define agency?</a:t>
            </a:r>
          </a:p>
          <a:p>
            <a:r>
              <a:rPr lang="en-US" dirty="0"/>
              <a:t>Elder Bruce R. McConkie (1915–85) of the Quorum of the Twelve Apostles explained that “agency is the ability and freedom to choose good or evil” (</a:t>
            </a:r>
            <a:r>
              <a:rPr lang="en-US" i="1" dirty="0"/>
              <a:t>Mormon Doctrine, </a:t>
            </a:r>
            <a:r>
              <a:rPr lang="en-US" dirty="0"/>
              <a:t>2nd ed. [1966], 26). </a:t>
            </a:r>
          </a:p>
          <a:p>
            <a:endParaRPr lang="en-US" dirty="0"/>
          </a:p>
        </p:txBody>
      </p:sp>
      <p:sp>
        <p:nvSpPr>
          <p:cNvPr id="5" name="Title 4"/>
          <p:cNvSpPr>
            <a:spLocks noGrp="1"/>
          </p:cNvSpPr>
          <p:nvPr>
            <p:ph type="title"/>
          </p:nvPr>
        </p:nvSpPr>
        <p:spPr/>
        <p:txBody>
          <a:bodyPr/>
          <a:lstStyle/>
          <a:p>
            <a:r>
              <a:rPr lang="en-US" dirty="0"/>
              <a:t>Agency</a:t>
            </a:r>
          </a:p>
        </p:txBody>
      </p:sp>
    </p:spTree>
    <p:extLst>
      <p:ext uri="{BB962C8B-B14F-4D97-AF65-F5344CB8AC3E}">
        <p14:creationId xmlns:p14="http://schemas.microsoft.com/office/powerpoint/2010/main" val="3913339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a:t>How would you define agency?</a:t>
            </a:r>
          </a:p>
          <a:p>
            <a:r>
              <a:rPr lang="en-US" dirty="0"/>
              <a:t>Elder Bruce R. McConkie (1915–85) of the Quorum of the Twelve Apostles explained that “agency is the ability and freedom to choose good or evil” (</a:t>
            </a:r>
            <a:r>
              <a:rPr lang="en-US" i="1" dirty="0"/>
              <a:t>Mormon Doctrine, </a:t>
            </a:r>
            <a:r>
              <a:rPr lang="en-US" dirty="0"/>
              <a:t>2nd ed. [1966], 26). </a:t>
            </a:r>
          </a:p>
          <a:p>
            <a:r>
              <a:rPr lang="en-US" dirty="0"/>
              <a:t>When an individual is choosing between choices he or she believes represent right or wrong, good or evil, the agency is best referred to as moral agency. </a:t>
            </a:r>
          </a:p>
        </p:txBody>
      </p:sp>
      <p:sp>
        <p:nvSpPr>
          <p:cNvPr id="5" name="Title 4"/>
          <p:cNvSpPr>
            <a:spLocks noGrp="1"/>
          </p:cNvSpPr>
          <p:nvPr>
            <p:ph type="title"/>
          </p:nvPr>
        </p:nvSpPr>
        <p:spPr/>
        <p:txBody>
          <a:bodyPr/>
          <a:lstStyle/>
          <a:p>
            <a:r>
              <a:rPr lang="en-US" dirty="0"/>
              <a:t>Agency</a:t>
            </a:r>
          </a:p>
        </p:txBody>
      </p:sp>
    </p:spTree>
    <p:extLst>
      <p:ext uri="{BB962C8B-B14F-4D97-AF65-F5344CB8AC3E}">
        <p14:creationId xmlns:p14="http://schemas.microsoft.com/office/powerpoint/2010/main" val="2550772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Bruce R. McConkie</a:t>
            </a:r>
          </a:p>
        </p:txBody>
      </p:sp>
      <p:sp>
        <p:nvSpPr>
          <p:cNvPr id="3" name="Content Placeholder 2"/>
          <p:cNvSpPr>
            <a:spLocks noGrp="1"/>
          </p:cNvSpPr>
          <p:nvPr>
            <p:ph sz="quarter" idx="4"/>
          </p:nvPr>
        </p:nvSpPr>
        <p:spPr/>
        <p:txBody>
          <a:bodyPr/>
          <a:lstStyle/>
          <a:p>
            <a:pPr marL="0" indent="0">
              <a:buNone/>
            </a:pPr>
            <a:r>
              <a:rPr lang="en-US" dirty="0"/>
              <a:t>“Four great principles must be in force if there is to be agency: 1. Laws must exist … which can be obeyed or disobeyed; 2. Opposites must exist—good and evil, virtue and vice, right and wrong—that is, there must be an opposition, one force pulling one way and another pulling the other; 3. A knowledge of good and evil must be had by those who are to enjoy the agency, that is, they must know the differences between the opposites; and 4. An unfettered power of choice must prevail” (Bruce R. McConkie, </a:t>
            </a:r>
            <a:r>
              <a:rPr lang="en-US" i="0" dirty="0"/>
              <a:t>Mormon Doctrine</a:t>
            </a:r>
            <a:r>
              <a:rPr lang="en-US" dirty="0"/>
              <a:t>, 2nd ed. [1966], 26).</a:t>
            </a:r>
          </a:p>
        </p:txBody>
      </p:sp>
      <p:pic>
        <p:nvPicPr>
          <p:cNvPr id="5" name="Picture Placeholder 4"/>
          <p:cNvPicPr>
            <a:picLocks noGrp="1" noChangeAspect="1"/>
          </p:cNvPicPr>
          <p:nvPr>
            <p:ph type="pic" sz="quarter" idx="10"/>
          </p:nvPr>
        </p:nvPicPr>
        <p:blipFill>
          <a:blip r:embed="rId2"/>
          <a:srcRect t="80" b="80"/>
          <a:stretch>
            <a:fillRect/>
          </a:stretch>
        </p:blipFill>
        <p:spPr/>
      </p:pic>
    </p:spTree>
    <p:extLst>
      <p:ext uri="{BB962C8B-B14F-4D97-AF65-F5344CB8AC3E}">
        <p14:creationId xmlns:p14="http://schemas.microsoft.com/office/powerpoint/2010/main" val="1277293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are the four principles that are necessary for agency to exist?</a:t>
            </a:r>
          </a:p>
          <a:p>
            <a:endParaRPr lang="en-US" dirty="0"/>
          </a:p>
        </p:txBody>
      </p:sp>
      <p:sp>
        <p:nvSpPr>
          <p:cNvPr id="3" name="Title 2"/>
          <p:cNvSpPr>
            <a:spLocks noGrp="1"/>
          </p:cNvSpPr>
          <p:nvPr>
            <p:ph type="title"/>
          </p:nvPr>
        </p:nvSpPr>
        <p:spPr/>
        <p:txBody>
          <a:bodyPr/>
          <a:lstStyle/>
          <a:p>
            <a:r>
              <a:rPr lang="en-US" dirty="0"/>
              <a:t>Four Principles of Agency</a:t>
            </a:r>
          </a:p>
        </p:txBody>
      </p:sp>
    </p:spTree>
    <p:extLst>
      <p:ext uri="{BB962C8B-B14F-4D97-AF65-F5344CB8AC3E}">
        <p14:creationId xmlns:p14="http://schemas.microsoft.com/office/powerpoint/2010/main" val="3136347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are the four principles that are necessary for agency to exist?</a:t>
            </a:r>
          </a:p>
          <a:p>
            <a:r>
              <a:rPr lang="en-US" dirty="0"/>
              <a:t>Laws, opposition, knowledge of good and evil, power to choose.</a:t>
            </a:r>
          </a:p>
          <a:p>
            <a:endParaRPr lang="en-US" dirty="0"/>
          </a:p>
        </p:txBody>
      </p:sp>
      <p:sp>
        <p:nvSpPr>
          <p:cNvPr id="3" name="Title 2"/>
          <p:cNvSpPr>
            <a:spLocks noGrp="1"/>
          </p:cNvSpPr>
          <p:nvPr>
            <p:ph type="title"/>
          </p:nvPr>
        </p:nvSpPr>
        <p:spPr/>
        <p:txBody>
          <a:bodyPr/>
          <a:lstStyle/>
          <a:p>
            <a:r>
              <a:rPr lang="en-US" dirty="0"/>
              <a:t>Four Principles of Agency</a:t>
            </a:r>
          </a:p>
        </p:txBody>
      </p:sp>
    </p:spTree>
    <p:extLst>
      <p:ext uri="{BB962C8B-B14F-4D97-AF65-F5344CB8AC3E}">
        <p14:creationId xmlns:p14="http://schemas.microsoft.com/office/powerpoint/2010/main" val="2037747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are the four principles that are necessary for agency to exist?</a:t>
            </a:r>
          </a:p>
          <a:p>
            <a:r>
              <a:rPr lang="en-US" dirty="0"/>
              <a:t>Laws, opposition, knowledge of good and evil, power to choose.</a:t>
            </a:r>
          </a:p>
          <a:p>
            <a:r>
              <a:rPr lang="en-US" dirty="0"/>
              <a:t>Read 2 Nephi 2:11, looking for all the pairs of opposites in this verse.</a:t>
            </a:r>
          </a:p>
        </p:txBody>
      </p:sp>
      <p:sp>
        <p:nvSpPr>
          <p:cNvPr id="3" name="Title 2"/>
          <p:cNvSpPr>
            <a:spLocks noGrp="1"/>
          </p:cNvSpPr>
          <p:nvPr>
            <p:ph type="title"/>
          </p:nvPr>
        </p:nvSpPr>
        <p:spPr/>
        <p:txBody>
          <a:bodyPr/>
          <a:lstStyle/>
          <a:p>
            <a:r>
              <a:rPr lang="en-US" dirty="0"/>
              <a:t>Four Principles of Agency</a:t>
            </a:r>
          </a:p>
        </p:txBody>
      </p:sp>
    </p:spTree>
    <p:extLst>
      <p:ext uri="{BB962C8B-B14F-4D97-AF65-F5344CB8AC3E}">
        <p14:creationId xmlns:p14="http://schemas.microsoft.com/office/powerpoint/2010/main" val="4206557861"/>
      </p:ext>
    </p:extLst>
  </p:cSld>
  <p:clrMapOvr>
    <a:masterClrMapping/>
  </p:clrMapOvr>
</p:sld>
</file>

<file path=ppt/theme/theme1.xml><?xml version="1.0" encoding="utf-8"?>
<a:theme xmlns:a="http://schemas.openxmlformats.org/drawingml/2006/main" name="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162E53161F90B498140BA4BCC7CD2A2" ma:contentTypeVersion="4" ma:contentTypeDescription="Create a new document." ma:contentTypeScope="" ma:versionID="5514aae59e1df552f535bcd2770d0b98">
  <xsd:schema xmlns:xsd="http://www.w3.org/2001/XMLSchema" xmlns:xs="http://www.w3.org/2001/XMLSchema" xmlns:p="http://schemas.microsoft.com/office/2006/metadata/properties" xmlns:ns2="b764eb9d-49e1-4eb4-965b-0d99005b74c0" xmlns:ns3="a51ac170-4e69-43ea-bbd4-5a9e3eb386dc" targetNamespace="http://schemas.microsoft.com/office/2006/metadata/properties" ma:root="true" ma:fieldsID="18282172e0edafd8760d3310f0e8cfee" ns2:_="" ns3:_="">
    <xsd:import namespace="b764eb9d-49e1-4eb4-965b-0d99005b74c0"/>
    <xsd:import namespace="a51ac170-4e69-43ea-bbd4-5a9e3eb386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64eb9d-49e1-4eb4-965b-0d99005b74c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1ac170-4e69-43ea-bbd4-5a9e3eb386d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6DC362-51DD-4B7F-9489-025C108944FE}">
  <ds:schemaRefs>
    <ds:schemaRef ds:uri="http://schemas.microsoft.com/office/2006/metadata/properties"/>
    <ds:schemaRef ds:uri="http://schemas.microsoft.com/office/2006/documentManagement/types"/>
    <ds:schemaRef ds:uri="http://www.w3.org/XML/1998/namespace"/>
    <ds:schemaRef ds:uri="http://purl.org/dc/terms/"/>
    <ds:schemaRef ds:uri="http://purl.org/dc/elements/1.1/"/>
    <ds:schemaRef ds:uri="http://schemas.microsoft.com/office/infopath/2007/PartnerControls"/>
    <ds:schemaRef ds:uri="http://purl.org/dc/dcmitype/"/>
    <ds:schemaRef ds:uri="http://schemas.openxmlformats.org/package/2006/metadata/core-properties"/>
    <ds:schemaRef ds:uri="a51ac170-4e69-43ea-bbd4-5a9e3eb386dc"/>
    <ds:schemaRef ds:uri="b764eb9d-49e1-4eb4-965b-0d99005b74c0"/>
  </ds:schemaRefs>
</ds:datastoreItem>
</file>

<file path=customXml/itemProps2.xml><?xml version="1.0" encoding="utf-8"?>
<ds:datastoreItem xmlns:ds="http://schemas.openxmlformats.org/officeDocument/2006/customXml" ds:itemID="{D5F5B20D-1142-4909-A74A-942FB8635E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64eb9d-49e1-4eb4-965b-0d99005b74c0"/>
    <ds:schemaRef ds:uri="a51ac170-4e69-43ea-bbd4-5a9e3eb38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6AB4A16-B595-4907-B37D-F493517CA0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3753</TotalTime>
  <Words>1411</Words>
  <Application>Microsoft Office PowerPoint</Application>
  <PresentationFormat>On-screen Show (4:3)</PresentationFormat>
  <Paragraphs>101</Paragraphs>
  <Slides>38</Slides>
  <Notes>0</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38</vt:i4>
      </vt:variant>
    </vt:vector>
  </HeadingPairs>
  <TitlesOfParts>
    <vt:vector size="47" baseType="lpstr">
      <vt:lpstr>Arial</vt:lpstr>
      <vt:lpstr>Calibri</vt:lpstr>
      <vt:lpstr>Helam Slab ldsLat Light</vt:lpstr>
      <vt:lpstr>Open Sans</vt:lpstr>
      <vt:lpstr>Old Testament</vt:lpstr>
      <vt:lpstr>1_Old Testament</vt:lpstr>
      <vt:lpstr>2_Old Testament</vt:lpstr>
      <vt:lpstr>3_Old Testament</vt:lpstr>
      <vt:lpstr>4_Old Testament</vt:lpstr>
      <vt:lpstr>2 Nephi 2 (Part 2)</vt:lpstr>
      <vt:lpstr>Devotional</vt:lpstr>
      <vt:lpstr>Agency</vt:lpstr>
      <vt:lpstr>Agency</vt:lpstr>
      <vt:lpstr>Agency</vt:lpstr>
      <vt:lpstr>Elder Bruce R. McConkie</vt:lpstr>
      <vt:lpstr>Four Principles of Agency</vt:lpstr>
      <vt:lpstr>Four Principles of Agency</vt:lpstr>
      <vt:lpstr>Four Principles of Agency</vt:lpstr>
      <vt:lpstr>Opposition</vt:lpstr>
      <vt:lpstr>Elder Jeffrey R. Holland</vt:lpstr>
      <vt:lpstr>Elder Jeffrey R. Holland, cont.</vt:lpstr>
      <vt:lpstr>Opposition</vt:lpstr>
      <vt:lpstr>Laws</vt:lpstr>
      <vt:lpstr>Laws</vt:lpstr>
      <vt:lpstr>Laws</vt:lpstr>
      <vt:lpstr>God’s Commandments</vt:lpstr>
      <vt:lpstr>God’s Commandments</vt:lpstr>
      <vt:lpstr>Instructed Sufficiently</vt:lpstr>
      <vt:lpstr>Instructed Sufficiently</vt:lpstr>
      <vt:lpstr>The Spirit of Christ</vt:lpstr>
      <vt:lpstr>Knowledge of Good and Evil</vt:lpstr>
      <vt:lpstr>The Atonement of Jesus Christ</vt:lpstr>
      <vt:lpstr>The Atonement of Jesus Christ</vt:lpstr>
      <vt:lpstr>Free to Choose</vt:lpstr>
      <vt:lpstr>Free to Choose</vt:lpstr>
      <vt:lpstr>Doctrinal Mastery Passage</vt:lpstr>
      <vt:lpstr>Doctrinal Mastery Passage</vt:lpstr>
      <vt:lpstr>Doctrinal Mastery Passage</vt:lpstr>
      <vt:lpstr>Righteous Choices</vt:lpstr>
      <vt:lpstr>Righteous Choices</vt:lpstr>
      <vt:lpstr>Agency</vt:lpstr>
      <vt:lpstr>Agency</vt:lpstr>
      <vt:lpstr>Choosing Eternal Life</vt:lpstr>
      <vt:lpstr>Choosing Eternal Life</vt:lpstr>
      <vt:lpstr>Choosing Eternal Life</vt:lpstr>
      <vt:lpstr>Choosing Eternal Life</vt:lpstr>
      <vt:lpstr>PowerPoint Presentation</vt:lpstr>
    </vt:vector>
  </TitlesOfParts>
  <Company>LDS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Morris</dc:creator>
  <cp:lastModifiedBy>Douglas Geilman</cp:lastModifiedBy>
  <cp:revision>274</cp:revision>
  <dcterms:created xsi:type="dcterms:W3CDTF">2013-07-15T20:26:14Z</dcterms:created>
  <dcterms:modified xsi:type="dcterms:W3CDTF">2017-06-15T21:20:25Z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0x010100D162E53161F90B498140BA4BCC7CD2A2</vt:lpwstr>
  </property>
</Properties>
</file>