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91" r:id="rId6"/>
    <p:sldMasterId id="2147483695" r:id="rId7"/>
    <p:sldMasterId id="2147483699" r:id="rId8"/>
  </p:sldMasterIdLst>
  <p:notesMasterIdLst>
    <p:notesMasterId r:id="rId38"/>
  </p:notesMasterIdLst>
  <p:handoutMasterIdLst>
    <p:handoutMasterId r:id="rId39"/>
  </p:handoutMasterIdLst>
  <p:sldIdLst>
    <p:sldId id="311" r:id="rId9"/>
    <p:sldId id="320" r:id="rId10"/>
    <p:sldId id="322" r:id="rId11"/>
    <p:sldId id="321" r:id="rId12"/>
    <p:sldId id="323" r:id="rId13"/>
    <p:sldId id="324" r:id="rId14"/>
    <p:sldId id="327" r:id="rId15"/>
    <p:sldId id="326" r:id="rId16"/>
    <p:sldId id="329" r:id="rId17"/>
    <p:sldId id="328" r:id="rId18"/>
    <p:sldId id="332" r:id="rId19"/>
    <p:sldId id="333" r:id="rId20"/>
    <p:sldId id="331" r:id="rId21"/>
    <p:sldId id="348" r:id="rId22"/>
    <p:sldId id="335" r:id="rId23"/>
    <p:sldId id="338" r:id="rId24"/>
    <p:sldId id="349" r:id="rId25"/>
    <p:sldId id="340" r:id="rId26"/>
    <p:sldId id="350" r:id="rId27"/>
    <p:sldId id="351" r:id="rId28"/>
    <p:sldId id="342" r:id="rId29"/>
    <p:sldId id="343" r:id="rId30"/>
    <p:sldId id="352" r:id="rId31"/>
    <p:sldId id="344" r:id="rId32"/>
    <p:sldId id="353" r:id="rId33"/>
    <p:sldId id="345" r:id="rId34"/>
    <p:sldId id="346" r:id="rId35"/>
    <p:sldId id="347" r:id="rId36"/>
    <p:sldId id="31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Cann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9A1F"/>
    <a:srgbClr val="EB5558"/>
    <a:srgbClr val="7D6CAE"/>
    <a:srgbClr val="36A1DB"/>
    <a:srgbClr val="55B893"/>
    <a:srgbClr val="40404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6" autoAdjust="0"/>
    <p:restoredTop sz="94377" autoAdjust="0"/>
  </p:normalViewPr>
  <p:slideViewPr>
    <p:cSldViewPr snapToGrid="0" snapToObjects="1">
      <p:cViewPr varScale="1">
        <p:scale>
          <a:sx n="61" d="100"/>
          <a:sy n="61" d="100"/>
        </p:scale>
        <p:origin x="93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24431-D598-F643-AC91-6120B903A05D}" type="datetimeFigureOut">
              <a:rPr lang="en-US" smtClean="0"/>
              <a:pPr/>
              <a:t>6/15/2017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EE581-1F13-B34C-BAB0-A30A3077AFB7}" type="slidenum">
              <a:rPr lang="en-US" smtClean="0"/>
              <a:pPr/>
              <a:t>‹#›</a:t>
            </a:fld>
            <a:endParaRPr lang="en-US"/>
          </a:p>
        </p:txBody>
      </p:sp>
    </p:spTree>
    <p:extLst>
      <p:ext uri="{BB962C8B-B14F-4D97-AF65-F5344CB8AC3E}">
        <p14:creationId xmlns:p14="http://schemas.microsoft.com/office/powerpoint/2010/main" val="4169556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E73C2-9881-7848-87E5-7539FA4301F4}" type="datetimeFigureOut">
              <a:rPr lang="en-US" smtClean="0"/>
              <a:t>6/15/2017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09EF2-3443-7148-9B4F-8980016633F7}" type="slidenum">
              <a:rPr lang="en-US" smtClean="0"/>
              <a:t>‹#›</a:t>
            </a:fld>
            <a:endParaRPr lang="en-US"/>
          </a:p>
        </p:txBody>
      </p:sp>
    </p:spTree>
    <p:extLst>
      <p:ext uri="{BB962C8B-B14F-4D97-AF65-F5344CB8AC3E}">
        <p14:creationId xmlns:p14="http://schemas.microsoft.com/office/powerpoint/2010/main" val="212714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sp>
        <p:nvSpPr>
          <p:cNvPr id="5" name="Rectangle 4"/>
          <p:cNvSpPr/>
          <p:nvPr userDrawn="1"/>
        </p:nvSpPr>
        <p:spPr>
          <a:xfrm>
            <a:off x="0" y="2282870"/>
            <a:ext cx="9144000" cy="2831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chemeClr val="bg1"/>
                </a:solidFill>
                <a:latin typeface="+mj-lt"/>
              </a:defRPr>
            </a:lvl1pPr>
          </a:lstStyle>
          <a:p>
            <a:r>
              <a:rPr lang="en-US" dirty="0"/>
              <a:t>Book of Mormon</a:t>
            </a:r>
          </a:p>
        </p:txBody>
      </p:sp>
      <p:sp>
        <p:nvSpPr>
          <p:cNvPr id="16"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pic>
        <p:nvPicPr>
          <p:cNvPr id="2" name="Picture 1"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185936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57200" y="555227"/>
            <a:ext cx="8229600" cy="858753"/>
          </a:xfrm>
          <a:prstGeom prst="rect">
            <a:avLst/>
          </a:prstGeom>
        </p:spPr>
        <p:txBody>
          <a:bodyPr/>
          <a:lstStyle>
            <a:lvl1pPr algn="l">
              <a:defRPr sz="4400">
                <a:solidFill>
                  <a:srgbClr val="36A1DB"/>
                </a:solidFill>
                <a:latin typeface="+mj-lt"/>
              </a:defRPr>
            </a:lvl1pPr>
          </a:lstStyle>
          <a:p>
            <a:r>
              <a:rPr lang="en-US" dirty="0"/>
              <a:t>Click to edit Master title </a:t>
            </a:r>
            <a:r>
              <a:rPr lang="en-US" dirty="0" err="1"/>
              <a:t>stylet</a:t>
            </a:r>
            <a:endParaRPr lang="en-US" dirty="0"/>
          </a:p>
        </p:txBody>
      </p:sp>
    </p:spTree>
    <p:extLst>
      <p:ext uri="{BB962C8B-B14F-4D97-AF65-F5344CB8AC3E}">
        <p14:creationId xmlns:p14="http://schemas.microsoft.com/office/powerpoint/2010/main" val="3674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Tree>
    <p:extLst>
      <p:ext uri="{BB962C8B-B14F-4D97-AF65-F5344CB8AC3E}">
        <p14:creationId xmlns:p14="http://schemas.microsoft.com/office/powerpoint/2010/main" val="86781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1335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0469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137191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36A1DB"/>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90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36A1DB"/>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15349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62288" cy="6858000"/>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789432"/>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842"/>
            <a:ext cx="8229600" cy="4894257"/>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34545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7D6CAE"/>
                </a:solidFill>
                <a:latin typeface="+mj-lt"/>
              </a:defRPr>
            </a:lvl1pPr>
          </a:lstStyle>
          <a:p>
            <a:r>
              <a:rPr lang="en-US" dirty="0"/>
              <a:t>Click to edit master Text Style</a:t>
            </a:r>
          </a:p>
        </p:txBody>
      </p:sp>
      <p:sp>
        <p:nvSpPr>
          <p:cNvPr id="9"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628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7D6CAE"/>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7D6CAE"/>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297866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EB5558"/>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18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EB5558"/>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EB5558"/>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3" name="TextBox 2"/>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4" name="Picture 3"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F39A1F"/>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175589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F39A1F"/>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F39A1F"/>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959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183096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36049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55B893"/>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1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55B893"/>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4737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81752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42894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9.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5.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06017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703" r:id="rId3"/>
    <p:sldLayoutId id="2147483709" r:id="rId4"/>
    <p:sldLayoutId id="2147483710" r:id="rId5"/>
    <p:sldLayoutId id="2147483711" r:id="rId6"/>
    <p:sldLayoutId id="2147483707" r:id="rId7"/>
    <p:sldLayoutId id="2147483708" r:id="rId8"/>
    <p:sldLayoutId id="2147483673"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567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7" r:id="rId3"/>
    <p:sldLayoutId id="2147483712" r:id="rId4"/>
    <p:sldLayoutId id="2147483713" r:id="rId5"/>
    <p:sldLayoutId id="2147483714" r:id="rId6"/>
    <p:sldLayoutId id="2147483715" r:id="rId7"/>
    <p:sldLayoutId id="2147483716" r:id="rId8"/>
    <p:sldLayoutId id="2147483690"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718" r:id="rId4"/>
    <p:sldLayoutId id="2147483719" r:id="rId5"/>
    <p:sldLayoutId id="2147483720" r:id="rId6"/>
    <p:sldLayoutId id="2147483721" r:id="rId7"/>
    <p:sldLayoutId id="2147483722" r:id="rId8"/>
    <p:sldLayoutId id="2147483694"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39776" cy="6854832"/>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6" r:id="rId3"/>
    <p:sldLayoutId id="2147483723" r:id="rId4"/>
    <p:sldLayoutId id="2147483724" r:id="rId5"/>
    <p:sldLayoutId id="2147483725" r:id="rId6"/>
    <p:sldLayoutId id="2147483726" r:id="rId7"/>
    <p:sldLayoutId id="2147483727" r:id="rId8"/>
    <p:sldLayoutId id="2147483698"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28" r:id="rId4"/>
    <p:sldLayoutId id="2147483729" r:id="rId5"/>
    <p:sldLayoutId id="2147483730" r:id="rId6"/>
    <p:sldLayoutId id="2147483731" r:id="rId7"/>
    <p:sldLayoutId id="2147483732" r:id="rId8"/>
    <p:sldLayoutId id="2147483702" r:id="rId9"/>
    <p:sldLayoutId id="2147483733" r:id="rId10"/>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Nephi 3</a:t>
            </a:r>
          </a:p>
        </p:txBody>
      </p:sp>
      <p:sp>
        <p:nvSpPr>
          <p:cNvPr id="3" name="Text Placeholder 2"/>
          <p:cNvSpPr>
            <a:spLocks noGrp="1"/>
          </p:cNvSpPr>
          <p:nvPr>
            <p:ph type="body" sz="quarter" idx="11"/>
          </p:nvPr>
        </p:nvSpPr>
        <p:spPr/>
        <p:txBody>
          <a:bodyPr/>
          <a:lstStyle/>
          <a:p>
            <a:r>
              <a:rPr lang="en-US" dirty="0"/>
              <a:t>Lesson 25</a:t>
            </a:r>
          </a:p>
        </p:txBody>
      </p:sp>
    </p:spTree>
    <p:extLst>
      <p:ext uri="{BB962C8B-B14F-4D97-AF65-F5344CB8AC3E}">
        <p14:creationId xmlns:p14="http://schemas.microsoft.com/office/powerpoint/2010/main" val="404287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some examples of the word of God that Joseph Smith brought forth?</a:t>
            </a:r>
          </a:p>
          <a:p>
            <a:r>
              <a:rPr lang="en-US" dirty="0"/>
              <a:t>2 Nephi 3:12 mentions two books: the book written by the descendants of Joseph of Egypt was the Book of Mormon; the book written by the descendants of Judah was the Bible. </a:t>
            </a:r>
          </a:p>
        </p:txBody>
      </p:sp>
      <p:sp>
        <p:nvSpPr>
          <p:cNvPr id="3" name="Title 2"/>
          <p:cNvSpPr>
            <a:spLocks noGrp="1"/>
          </p:cNvSpPr>
          <p:nvPr>
            <p:ph type="title"/>
          </p:nvPr>
        </p:nvSpPr>
        <p:spPr/>
        <p:txBody>
          <a:bodyPr/>
          <a:lstStyle/>
          <a:p>
            <a:r>
              <a:rPr lang="en-US" dirty="0"/>
              <a:t>The Word of God</a:t>
            </a:r>
          </a:p>
        </p:txBody>
      </p:sp>
    </p:spTree>
    <p:extLst>
      <p:ext uri="{BB962C8B-B14F-4D97-AF65-F5344CB8AC3E}">
        <p14:creationId xmlns:p14="http://schemas.microsoft.com/office/powerpoint/2010/main" val="145804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Search 2 Nephi 3:12 for phrases that describe the impact that the Book of Mormon and Bible will have on the world as they “grow together.”</a:t>
            </a:r>
          </a:p>
          <a:p>
            <a:endParaRPr lang="en-US" dirty="0"/>
          </a:p>
        </p:txBody>
      </p:sp>
      <p:sp>
        <p:nvSpPr>
          <p:cNvPr id="3" name="Title 2"/>
          <p:cNvSpPr>
            <a:spLocks noGrp="1"/>
          </p:cNvSpPr>
          <p:nvPr>
            <p:ph type="title"/>
          </p:nvPr>
        </p:nvSpPr>
        <p:spPr/>
        <p:txBody>
          <a:bodyPr/>
          <a:lstStyle/>
          <a:p>
            <a:r>
              <a:rPr lang="en-US" dirty="0"/>
              <a:t>The Book of Mormon and Bible</a:t>
            </a:r>
          </a:p>
        </p:txBody>
      </p:sp>
    </p:spTree>
    <p:extLst>
      <p:ext uri="{BB962C8B-B14F-4D97-AF65-F5344CB8AC3E}">
        <p14:creationId xmlns:p14="http://schemas.microsoft.com/office/powerpoint/2010/main" val="235451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Search 2 Nephi 3:12 for phrases that describe the impact that the Book of Mormon and Bible will have on the world as they “grow together.”</a:t>
            </a:r>
          </a:p>
          <a:p>
            <a:r>
              <a:rPr lang="en-US" dirty="0"/>
              <a:t>Complete this statement: </a:t>
            </a:r>
            <a:r>
              <a:rPr lang="en-US" b="1" dirty="0"/>
              <a:t>The Book of Mormon and the Bible work together to …</a:t>
            </a:r>
          </a:p>
        </p:txBody>
      </p:sp>
      <p:sp>
        <p:nvSpPr>
          <p:cNvPr id="3" name="Title 2"/>
          <p:cNvSpPr>
            <a:spLocks noGrp="1"/>
          </p:cNvSpPr>
          <p:nvPr>
            <p:ph type="title"/>
          </p:nvPr>
        </p:nvSpPr>
        <p:spPr/>
        <p:txBody>
          <a:bodyPr/>
          <a:lstStyle/>
          <a:p>
            <a:r>
              <a:rPr lang="en-US" dirty="0"/>
              <a:t>The Book of Mormon and Bible</a:t>
            </a:r>
          </a:p>
        </p:txBody>
      </p:sp>
    </p:spTree>
    <p:extLst>
      <p:ext uri="{BB962C8B-B14F-4D97-AF65-F5344CB8AC3E}">
        <p14:creationId xmlns:p14="http://schemas.microsoft.com/office/powerpoint/2010/main" val="24227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The Book of Mormon and the Bible work together to confound false doctrines, establish peace, and bring people to the knowledge of the Lord’s covenants.</a:t>
            </a:r>
          </a:p>
        </p:txBody>
      </p:sp>
      <p:sp>
        <p:nvSpPr>
          <p:cNvPr id="3" name="Title 2"/>
          <p:cNvSpPr>
            <a:spLocks noGrp="1"/>
          </p:cNvSpPr>
          <p:nvPr>
            <p:ph type="title"/>
          </p:nvPr>
        </p:nvSpPr>
        <p:spPr/>
        <p:txBody>
          <a:bodyPr/>
          <a:lstStyle/>
          <a:p>
            <a:r>
              <a:rPr lang="en-US" dirty="0"/>
              <a:t>Confounding False Doctrines</a:t>
            </a:r>
          </a:p>
        </p:txBody>
      </p:sp>
    </p:spTree>
    <p:extLst>
      <p:ext uri="{BB962C8B-B14F-4D97-AF65-F5344CB8AC3E}">
        <p14:creationId xmlns:p14="http://schemas.microsoft.com/office/powerpoint/2010/main" val="401264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The Book of Mormon and the Bible work together to confound false doctrines, establish peace, and bring people to the knowledge of the Lord’s covenants.</a:t>
            </a:r>
          </a:p>
          <a:p>
            <a:r>
              <a:rPr lang="en-US" dirty="0"/>
              <a:t>What are some examples of how the Book of Mormon works with the Bible to confound false doctrines?</a:t>
            </a:r>
          </a:p>
          <a:p>
            <a:endParaRPr lang="en-US" dirty="0"/>
          </a:p>
        </p:txBody>
      </p:sp>
      <p:sp>
        <p:nvSpPr>
          <p:cNvPr id="3" name="Title 2"/>
          <p:cNvSpPr>
            <a:spLocks noGrp="1"/>
          </p:cNvSpPr>
          <p:nvPr>
            <p:ph type="title"/>
          </p:nvPr>
        </p:nvSpPr>
        <p:spPr/>
        <p:txBody>
          <a:bodyPr/>
          <a:lstStyle/>
          <a:p>
            <a:r>
              <a:rPr lang="en-US"/>
              <a:t>Confounding </a:t>
            </a:r>
            <a:r>
              <a:rPr lang="en-US" dirty="0"/>
              <a:t>False Doctrines</a:t>
            </a:r>
          </a:p>
        </p:txBody>
      </p:sp>
    </p:spTree>
    <p:extLst>
      <p:ext uri="{BB962C8B-B14F-4D97-AF65-F5344CB8AC3E}">
        <p14:creationId xmlns:p14="http://schemas.microsoft.com/office/powerpoint/2010/main" val="1769373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60039"/>
            <a:ext cx="8229600" cy="4159125"/>
          </a:xfrm>
        </p:spPr>
        <p:txBody>
          <a:bodyPr/>
          <a:lstStyle/>
          <a:p>
            <a:r>
              <a:rPr lang="en-US" dirty="0"/>
              <a:t>https://www.lds.org/media-library/video/2014-07-1020-the-book-of-mormon-a-book-from-god?lang=eng</a:t>
            </a:r>
          </a:p>
          <a:p>
            <a:endParaRPr lang="en-US" dirty="0"/>
          </a:p>
        </p:txBody>
      </p:sp>
      <p:sp>
        <p:nvSpPr>
          <p:cNvPr id="3" name="Title 2"/>
          <p:cNvSpPr>
            <a:spLocks noGrp="1"/>
          </p:cNvSpPr>
          <p:nvPr>
            <p:ph type="title"/>
          </p:nvPr>
        </p:nvSpPr>
        <p:spPr/>
        <p:txBody>
          <a:bodyPr/>
          <a:lstStyle/>
          <a:p>
            <a:r>
              <a:rPr lang="en-US" dirty="0"/>
              <a:t>The Book of Mormon—A Book from God</a:t>
            </a:r>
          </a:p>
        </p:txBody>
      </p:sp>
    </p:spTree>
    <p:extLst>
      <p:ext uri="{BB962C8B-B14F-4D97-AF65-F5344CB8AC3E}">
        <p14:creationId xmlns:p14="http://schemas.microsoft.com/office/powerpoint/2010/main" val="960695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3:15. In what ways does the Book of Mormon help bring people to salvation?</a:t>
            </a:r>
          </a:p>
        </p:txBody>
      </p:sp>
      <p:sp>
        <p:nvSpPr>
          <p:cNvPr id="3" name="Title 2"/>
          <p:cNvSpPr>
            <a:spLocks noGrp="1"/>
          </p:cNvSpPr>
          <p:nvPr>
            <p:ph type="title"/>
          </p:nvPr>
        </p:nvSpPr>
        <p:spPr/>
        <p:txBody>
          <a:bodyPr/>
          <a:lstStyle/>
          <a:p>
            <a:r>
              <a:rPr lang="en-US" dirty="0"/>
              <a:t>The Book of Mormon</a:t>
            </a:r>
          </a:p>
        </p:txBody>
      </p:sp>
    </p:spTree>
    <p:extLst>
      <p:ext uri="{BB962C8B-B14F-4D97-AF65-F5344CB8AC3E}">
        <p14:creationId xmlns:p14="http://schemas.microsoft.com/office/powerpoint/2010/main" val="3450815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3:15. In what ways does the Book of Mormon help bring people to salvation?</a:t>
            </a:r>
          </a:p>
          <a:p>
            <a:r>
              <a:rPr lang="en-US"/>
              <a:t>When have you experienced the power of the Book of Mormon in your life or seen its influence in the lives of friends or family members?</a:t>
            </a:r>
            <a:endParaRPr lang="en-US" dirty="0"/>
          </a:p>
          <a:p>
            <a:endParaRPr lang="en-US" dirty="0"/>
          </a:p>
        </p:txBody>
      </p:sp>
      <p:sp>
        <p:nvSpPr>
          <p:cNvPr id="3" name="Title 2"/>
          <p:cNvSpPr>
            <a:spLocks noGrp="1"/>
          </p:cNvSpPr>
          <p:nvPr>
            <p:ph type="title"/>
          </p:nvPr>
        </p:nvSpPr>
        <p:spPr/>
        <p:txBody>
          <a:bodyPr/>
          <a:lstStyle/>
          <a:p>
            <a:r>
              <a:rPr lang="en-US" dirty="0"/>
              <a:t>The Book of Mormon</a:t>
            </a:r>
          </a:p>
        </p:txBody>
      </p:sp>
    </p:spTree>
    <p:extLst>
      <p:ext uri="{BB962C8B-B14F-4D97-AF65-F5344CB8AC3E}">
        <p14:creationId xmlns:p14="http://schemas.microsoft.com/office/powerpoint/2010/main" val="738919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3:24, looking for words and phrases that describe the Prophet Joseph Smith.</a:t>
            </a:r>
          </a:p>
        </p:txBody>
      </p:sp>
      <p:sp>
        <p:nvSpPr>
          <p:cNvPr id="3" name="Title 2"/>
          <p:cNvSpPr>
            <a:spLocks noGrp="1"/>
          </p:cNvSpPr>
          <p:nvPr>
            <p:ph type="title"/>
          </p:nvPr>
        </p:nvSpPr>
        <p:spPr/>
        <p:txBody>
          <a:bodyPr/>
          <a:lstStyle/>
          <a:p>
            <a:r>
              <a:rPr lang="en-US" dirty="0"/>
              <a:t>The Prophet Joseph Smith</a:t>
            </a:r>
          </a:p>
        </p:txBody>
      </p:sp>
    </p:spTree>
    <p:extLst>
      <p:ext uri="{BB962C8B-B14F-4D97-AF65-F5344CB8AC3E}">
        <p14:creationId xmlns:p14="http://schemas.microsoft.com/office/powerpoint/2010/main" val="3067139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3:24, looking for words and phrases that describe the Prophet Joseph Smith.</a:t>
            </a:r>
          </a:p>
          <a:p>
            <a:r>
              <a:rPr lang="en-US" dirty="0"/>
              <a:t>Based on what we have learned from 2 Nephi 3, how would you summarize why the Lord raised up the Prophet Joseph Smith?</a:t>
            </a:r>
          </a:p>
        </p:txBody>
      </p:sp>
      <p:sp>
        <p:nvSpPr>
          <p:cNvPr id="3" name="Title 2"/>
          <p:cNvSpPr>
            <a:spLocks noGrp="1"/>
          </p:cNvSpPr>
          <p:nvPr>
            <p:ph type="title"/>
          </p:nvPr>
        </p:nvSpPr>
        <p:spPr/>
        <p:txBody>
          <a:bodyPr/>
          <a:lstStyle/>
          <a:p>
            <a:r>
              <a:rPr lang="en-US" dirty="0"/>
              <a:t>The Prophet Joseph Smith</a:t>
            </a:r>
          </a:p>
        </p:txBody>
      </p:sp>
    </p:spTree>
    <p:extLst>
      <p:ext uri="{BB962C8B-B14F-4D97-AF65-F5344CB8AC3E}">
        <p14:creationId xmlns:p14="http://schemas.microsoft.com/office/powerpoint/2010/main" val="108762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Devotional</a:t>
            </a:r>
          </a:p>
        </p:txBody>
      </p:sp>
      <p:sp>
        <p:nvSpPr>
          <p:cNvPr id="3" name="Content Placeholder 2"/>
          <p:cNvSpPr>
            <a:spLocks noGrp="1"/>
          </p:cNvSpPr>
          <p:nvPr>
            <p:ph sz="quarter" idx="4"/>
          </p:nvPr>
        </p:nvSpPr>
        <p:spPr/>
        <p:txBody>
          <a:bodyPr/>
          <a:lstStyle/>
          <a:p>
            <a:r>
              <a:rPr lang="en-US"/>
              <a:t>Hymn:</a:t>
            </a:r>
          </a:p>
          <a:p>
            <a:r>
              <a:rPr lang="en-US"/>
              <a:t>Prayer:</a:t>
            </a:r>
          </a:p>
          <a:p>
            <a:r>
              <a:rPr lang="en-US"/>
              <a:t>Thought:</a:t>
            </a:r>
          </a:p>
          <a:p>
            <a:endParaRPr lang="en-US"/>
          </a:p>
        </p:txBody>
      </p:sp>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5621" b="5621"/>
          <a:stretch>
            <a:fillRect/>
          </a:stretch>
        </p:blipFill>
        <p:spPr/>
      </p:pic>
    </p:spTree>
    <p:extLst>
      <p:ext uri="{BB962C8B-B14F-4D97-AF65-F5344CB8AC3E}">
        <p14:creationId xmlns:p14="http://schemas.microsoft.com/office/powerpoint/2010/main" val="333608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3:24, looking for words and phrases that describe the Prophet Joseph Smith.</a:t>
            </a:r>
          </a:p>
          <a:p>
            <a:r>
              <a:rPr lang="en-US" dirty="0"/>
              <a:t>Based on what we have learned from 2 Nephi 3, how would you summarize why the Lord raised up the Prophet Joseph Smith?</a:t>
            </a:r>
          </a:p>
          <a:p>
            <a:r>
              <a:rPr lang="en-US" b="1" dirty="0"/>
              <a:t>The Lord raised up the Prophet Joseph Smith to help bring about the Restoration of the gospel.</a:t>
            </a:r>
            <a:endParaRPr lang="en-US" dirty="0"/>
          </a:p>
        </p:txBody>
      </p:sp>
      <p:sp>
        <p:nvSpPr>
          <p:cNvPr id="3" name="Title 2"/>
          <p:cNvSpPr>
            <a:spLocks noGrp="1"/>
          </p:cNvSpPr>
          <p:nvPr>
            <p:ph type="title"/>
          </p:nvPr>
        </p:nvSpPr>
        <p:spPr/>
        <p:txBody>
          <a:bodyPr/>
          <a:lstStyle/>
          <a:p>
            <a:r>
              <a:rPr lang="en-US" dirty="0"/>
              <a:t>The Prophet Joseph Smith</a:t>
            </a:r>
          </a:p>
        </p:txBody>
      </p:sp>
    </p:spTree>
    <p:extLst>
      <p:ext uri="{BB962C8B-B14F-4D97-AF65-F5344CB8AC3E}">
        <p14:creationId xmlns:p14="http://schemas.microsoft.com/office/powerpoint/2010/main" val="287831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 Brigham Young</a:t>
            </a:r>
          </a:p>
        </p:txBody>
      </p:sp>
      <p:sp>
        <p:nvSpPr>
          <p:cNvPr id="3" name="Content Placeholder 2"/>
          <p:cNvSpPr>
            <a:spLocks noGrp="1"/>
          </p:cNvSpPr>
          <p:nvPr>
            <p:ph sz="quarter" idx="4"/>
          </p:nvPr>
        </p:nvSpPr>
        <p:spPr/>
        <p:txBody>
          <a:bodyPr/>
          <a:lstStyle/>
          <a:p>
            <a:pPr marL="0" indent="0">
              <a:buNone/>
            </a:pPr>
            <a:r>
              <a:rPr lang="en-US" dirty="0"/>
              <a:t>“It was decreed in the counsels of eternity, long before the foundations of the earth were laid, that he, Joseph Smith, should be the man, in the last dispensation of this world, to bring forth the word of God to the people, and receive the fulness of the keys and power of the Priesthood of the Son of God. The Lord had his eyes upon him, and upon his father, and upon his father’s father, and upon their progenitors clear back … to Adam. </a:t>
            </a:r>
          </a:p>
          <a:p>
            <a:pPr marL="0" indent="0">
              <a:buNone/>
            </a:pPr>
            <a:r>
              <a:rPr lang="en-US" i="0" dirty="0"/>
              <a:t>Continued on the next page.</a:t>
            </a:r>
          </a:p>
        </p:txBody>
      </p:sp>
      <p:pic>
        <p:nvPicPr>
          <p:cNvPr id="1026" name="Picture 2" descr="https://cmcatalog.ldschurch.org/entry/file/preview/ac2176dc98654b9f97c17e955223017e"/>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56" r="56"/>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92645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 Brigham Young, cont.</a:t>
            </a:r>
          </a:p>
        </p:txBody>
      </p:sp>
      <p:sp>
        <p:nvSpPr>
          <p:cNvPr id="3" name="Content Placeholder 2"/>
          <p:cNvSpPr>
            <a:spLocks noGrp="1"/>
          </p:cNvSpPr>
          <p:nvPr>
            <p:ph sz="quarter" idx="4"/>
          </p:nvPr>
        </p:nvSpPr>
        <p:spPr/>
        <p:txBody>
          <a:bodyPr/>
          <a:lstStyle/>
          <a:p>
            <a:pPr marL="0" indent="0">
              <a:buNone/>
            </a:pPr>
            <a:r>
              <a:rPr lang="en-US" dirty="0"/>
              <a:t>“He has watched that family and that blood as it has circulated from its fountain to the birth of that man. He was fore-ordained in eternity to preside over this last dispensation” (</a:t>
            </a:r>
            <a:r>
              <a:rPr lang="en-US" i="0" dirty="0"/>
              <a:t>Teachings of Presidents of the Church: Brigham Young </a:t>
            </a:r>
            <a:r>
              <a:rPr lang="en-US" dirty="0"/>
              <a:t>[1997], 96, 343.).</a:t>
            </a:r>
          </a:p>
        </p:txBody>
      </p:sp>
      <p:pic>
        <p:nvPicPr>
          <p:cNvPr id="5" name="Picture 2" descr="https://cmcatalog.ldschurch.org/entry/file/preview/ac2176dc98654b9f97c17e955223017e"/>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56" r="56"/>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98680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is it important to know that Joseph Smith was raised up by the Lord to help bring about the Restoration of the gospel?</a:t>
            </a:r>
          </a:p>
        </p:txBody>
      </p:sp>
      <p:sp>
        <p:nvSpPr>
          <p:cNvPr id="3" name="Title 2"/>
          <p:cNvSpPr>
            <a:spLocks noGrp="1"/>
          </p:cNvSpPr>
          <p:nvPr>
            <p:ph type="title"/>
          </p:nvPr>
        </p:nvSpPr>
        <p:spPr/>
        <p:txBody>
          <a:bodyPr/>
          <a:lstStyle/>
          <a:p>
            <a:r>
              <a:rPr lang="en-US" dirty="0"/>
              <a:t>Raised Up by the Lord</a:t>
            </a:r>
          </a:p>
        </p:txBody>
      </p:sp>
    </p:spTree>
    <p:extLst>
      <p:ext uri="{BB962C8B-B14F-4D97-AF65-F5344CB8AC3E}">
        <p14:creationId xmlns:p14="http://schemas.microsoft.com/office/powerpoint/2010/main" val="612736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have you learned or felt today that has strengthened your testimony of the Prophet Joseph Smith?</a:t>
            </a:r>
          </a:p>
        </p:txBody>
      </p:sp>
      <p:sp>
        <p:nvSpPr>
          <p:cNvPr id="3" name="Title 2"/>
          <p:cNvSpPr>
            <a:spLocks noGrp="1"/>
          </p:cNvSpPr>
          <p:nvPr>
            <p:ph type="title"/>
          </p:nvPr>
        </p:nvSpPr>
        <p:spPr/>
        <p:txBody>
          <a:bodyPr/>
          <a:lstStyle/>
          <a:p>
            <a:r>
              <a:rPr lang="en-US" dirty="0"/>
              <a:t>Your Testimony</a:t>
            </a:r>
          </a:p>
        </p:txBody>
      </p:sp>
    </p:spTree>
    <p:extLst>
      <p:ext uri="{BB962C8B-B14F-4D97-AF65-F5344CB8AC3E}">
        <p14:creationId xmlns:p14="http://schemas.microsoft.com/office/powerpoint/2010/main" val="2490646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have you learned or felt today that has strengthened your testimony of the Prophet Joseph Smith?</a:t>
            </a:r>
          </a:p>
          <a:p>
            <a:r>
              <a:rPr lang="en-US" dirty="0"/>
              <a:t>What did Joseph Smith do, teach, or restore that you feel is “of great worth” (2 Nephi 3:7) to you?</a:t>
            </a:r>
          </a:p>
          <a:p>
            <a:endParaRPr lang="en-US" dirty="0"/>
          </a:p>
        </p:txBody>
      </p:sp>
      <p:sp>
        <p:nvSpPr>
          <p:cNvPr id="3" name="Title 2"/>
          <p:cNvSpPr>
            <a:spLocks noGrp="1"/>
          </p:cNvSpPr>
          <p:nvPr>
            <p:ph type="title"/>
          </p:nvPr>
        </p:nvSpPr>
        <p:spPr/>
        <p:txBody>
          <a:bodyPr/>
          <a:lstStyle/>
          <a:p>
            <a:r>
              <a:rPr lang="en-US"/>
              <a:t>Your Testimony</a:t>
            </a:r>
            <a:endParaRPr lang="en-US" dirty="0"/>
          </a:p>
        </p:txBody>
      </p:sp>
    </p:spTree>
    <p:extLst>
      <p:ext uri="{BB962C8B-B14F-4D97-AF65-F5344CB8AC3E}">
        <p14:creationId xmlns:p14="http://schemas.microsoft.com/office/powerpoint/2010/main" val="869383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Neil L. Andersen</a:t>
            </a:r>
          </a:p>
        </p:txBody>
      </p:sp>
      <p:sp>
        <p:nvSpPr>
          <p:cNvPr id="3" name="Content Placeholder 2"/>
          <p:cNvSpPr>
            <a:spLocks noGrp="1"/>
          </p:cNvSpPr>
          <p:nvPr>
            <p:ph sz="quarter" idx="4"/>
          </p:nvPr>
        </p:nvSpPr>
        <p:spPr/>
        <p:txBody>
          <a:bodyPr/>
          <a:lstStyle/>
          <a:p>
            <a:pPr marL="0" indent="0">
              <a:buNone/>
            </a:pPr>
            <a:r>
              <a:rPr lang="en-US" dirty="0"/>
              <a:t>“A testimony of the Prophet Joseph Smith can come differently to each of us. It may come as you kneel in prayer, asking God to confirm that he was a true prophet. It may come as you read the Prophet’s account of the First Vision. A testimony may distill upon your soul as you read the Book of Mormon again and again. </a:t>
            </a:r>
          </a:p>
          <a:p>
            <a:pPr marL="0" indent="0">
              <a:buNone/>
            </a:pPr>
            <a:r>
              <a:rPr lang="en-US" i="0" dirty="0"/>
              <a:t>Continued on the next page.</a:t>
            </a:r>
          </a:p>
        </p:txBody>
      </p:sp>
      <p:pic>
        <p:nvPicPr>
          <p:cNvPr id="5" name="Picture Placeholder 4"/>
          <p:cNvPicPr>
            <a:picLocks noGrp="1" noChangeAspect="1"/>
          </p:cNvPicPr>
          <p:nvPr>
            <p:ph type="pic" sz="quarter" idx="10"/>
          </p:nvPr>
        </p:nvPicPr>
        <p:blipFill>
          <a:blip r:embed="rId2"/>
          <a:srcRect t="88" b="88"/>
          <a:stretch>
            <a:fillRect/>
          </a:stretch>
        </p:blipFill>
        <p:spPr/>
      </p:pic>
    </p:spTree>
    <p:extLst>
      <p:ext uri="{BB962C8B-B14F-4D97-AF65-F5344CB8AC3E}">
        <p14:creationId xmlns:p14="http://schemas.microsoft.com/office/powerpoint/2010/main" val="3518363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Neil L. Andersen, cont.</a:t>
            </a:r>
          </a:p>
        </p:txBody>
      </p:sp>
      <p:sp>
        <p:nvSpPr>
          <p:cNvPr id="3" name="Content Placeholder 2"/>
          <p:cNvSpPr>
            <a:spLocks noGrp="1"/>
          </p:cNvSpPr>
          <p:nvPr>
            <p:ph sz="quarter" idx="4"/>
          </p:nvPr>
        </p:nvSpPr>
        <p:spPr/>
        <p:txBody>
          <a:bodyPr/>
          <a:lstStyle/>
          <a:p>
            <a:pPr marL="0" indent="0">
              <a:buNone/>
            </a:pPr>
            <a:r>
              <a:rPr lang="en-US" dirty="0"/>
              <a:t>“It may come as you bear your own testimony of the Prophet or as you stand in the temple and realize that through Joseph Smith the holy sealing power was restored to the earth. With faith and real intent, your testimony of the Prophet Joseph Smith will strengthen” (Neil L. Andersen, “Joseph Smith,” </a:t>
            </a:r>
            <a:r>
              <a:rPr lang="en-US" i="0" dirty="0"/>
              <a:t>Ensign</a:t>
            </a:r>
            <a:r>
              <a:rPr lang="en-US" dirty="0"/>
              <a:t> or </a:t>
            </a:r>
            <a:r>
              <a:rPr lang="en-US" i="0" dirty="0"/>
              <a:t>Liahona</a:t>
            </a:r>
            <a:r>
              <a:rPr lang="en-US" dirty="0"/>
              <a:t>, Nov. 2014, 30).</a:t>
            </a:r>
          </a:p>
        </p:txBody>
      </p:sp>
      <p:pic>
        <p:nvPicPr>
          <p:cNvPr id="5" name="Picture Placeholder 4"/>
          <p:cNvPicPr>
            <a:picLocks noGrp="1" noChangeAspect="1"/>
          </p:cNvPicPr>
          <p:nvPr>
            <p:ph type="pic" sz="quarter" idx="10"/>
          </p:nvPr>
        </p:nvPicPr>
        <p:blipFill>
          <a:blip r:embed="rId2"/>
          <a:srcRect t="88" b="88"/>
          <a:stretch>
            <a:fillRect/>
          </a:stretch>
        </p:blipFill>
        <p:spPr/>
      </p:pic>
    </p:spTree>
    <p:extLst>
      <p:ext uri="{BB962C8B-B14F-4D97-AF65-F5344CB8AC3E}">
        <p14:creationId xmlns:p14="http://schemas.microsoft.com/office/powerpoint/2010/main" val="2360022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Doctrinal Mastery: Review</a:t>
            </a:r>
          </a:p>
        </p:txBody>
      </p:sp>
      <p:sp>
        <p:nvSpPr>
          <p:cNvPr id="6" name="Text Placeholder 5"/>
          <p:cNvSpPr>
            <a:spLocks noGrp="1"/>
          </p:cNvSpPr>
          <p:nvPr>
            <p:ph type="body" idx="1"/>
          </p:nvPr>
        </p:nvSpPr>
        <p:spPr>
          <a:xfrm>
            <a:off x="457199" y="1452869"/>
            <a:ext cx="7796151" cy="697118"/>
          </a:xfrm>
        </p:spPr>
        <p:txBody>
          <a:bodyPr/>
          <a:lstStyle/>
          <a:p>
            <a:r>
              <a:rPr lang="en-US" b="0" dirty="0"/>
              <a:t>Match the doctrine or principle on the left with the doctrinal mastery scripture passage that supports it on the right.</a:t>
            </a:r>
          </a:p>
        </p:txBody>
      </p:sp>
      <p:sp>
        <p:nvSpPr>
          <p:cNvPr id="7" name="Content Placeholder 6"/>
          <p:cNvSpPr>
            <a:spLocks noGrp="1"/>
          </p:cNvSpPr>
          <p:nvPr>
            <p:ph sz="half" idx="2"/>
          </p:nvPr>
        </p:nvSpPr>
        <p:spPr/>
        <p:txBody>
          <a:bodyPr/>
          <a:lstStyle/>
          <a:p>
            <a:pPr marL="457200" indent="-457200" fontAlgn="base">
              <a:buFont typeface="+mj-lt"/>
              <a:buAutoNum type="arabicPeriod"/>
            </a:pPr>
            <a:r>
              <a:rPr lang="en-US" dirty="0"/>
              <a:t>If we pray always, God will consecrate our performance for the welfare of our souls.</a:t>
            </a:r>
          </a:p>
          <a:p>
            <a:pPr marL="457200" indent="-457200" fontAlgn="base">
              <a:buFont typeface="+mj-lt"/>
              <a:buAutoNum type="arabicPeriod"/>
            </a:pPr>
            <a:r>
              <a:rPr lang="en-US" dirty="0"/>
              <a:t>God gives knowledge line upon line. </a:t>
            </a:r>
          </a:p>
          <a:p>
            <a:pPr marL="457200" indent="-457200" fontAlgn="base">
              <a:buFont typeface="+mj-lt"/>
              <a:buAutoNum type="arabicPeriod"/>
            </a:pPr>
            <a:r>
              <a:rPr lang="en-US" dirty="0"/>
              <a:t>If we feast upon the words of Christ, we can know all things that we should do.</a:t>
            </a:r>
          </a:p>
          <a:p>
            <a:endParaRPr lang="en-US" dirty="0"/>
          </a:p>
        </p:txBody>
      </p:sp>
      <p:sp>
        <p:nvSpPr>
          <p:cNvPr id="9" name="Content Placeholder 8"/>
          <p:cNvSpPr>
            <a:spLocks noGrp="1"/>
          </p:cNvSpPr>
          <p:nvPr>
            <p:ph sz="quarter" idx="4"/>
          </p:nvPr>
        </p:nvSpPr>
        <p:spPr/>
        <p:txBody>
          <a:bodyPr/>
          <a:lstStyle/>
          <a:p>
            <a:pPr marL="457200" indent="-457200" fontAlgn="base">
              <a:buFont typeface="+mj-lt"/>
              <a:buAutoNum type="alphaLcPeriod"/>
            </a:pPr>
            <a:r>
              <a:rPr lang="it-IT" dirty="0"/>
              <a:t>2 Nephi 28:30 </a:t>
            </a:r>
          </a:p>
          <a:p>
            <a:pPr marL="457200" indent="-457200" fontAlgn="base">
              <a:buFont typeface="+mj-lt"/>
              <a:buAutoNum type="alphaLcPeriod"/>
            </a:pPr>
            <a:r>
              <a:rPr lang="it-IT" dirty="0"/>
              <a:t>2 Nephi 32:3 </a:t>
            </a:r>
          </a:p>
          <a:p>
            <a:pPr marL="457200" indent="-457200" fontAlgn="base">
              <a:buFont typeface="+mj-lt"/>
              <a:buAutoNum type="alphaLcPeriod"/>
            </a:pPr>
            <a:r>
              <a:rPr lang="it-IT" dirty="0"/>
              <a:t>2 Nephi 32:8–9 </a:t>
            </a:r>
          </a:p>
        </p:txBody>
      </p:sp>
    </p:spTree>
    <p:extLst>
      <p:ext uri="{BB962C8B-B14F-4D97-AF65-F5344CB8AC3E}">
        <p14:creationId xmlns:p14="http://schemas.microsoft.com/office/powerpoint/2010/main" val="270827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09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2 Nephi 3 includes information about four men with the same first name. Much of this chapter focuses on a prophecy by Joseph of Egypt about the Prophet Joseph Smith.</a:t>
            </a:r>
          </a:p>
          <a:p>
            <a:endParaRPr lang="en-US" dirty="0"/>
          </a:p>
        </p:txBody>
      </p:sp>
      <p:sp>
        <p:nvSpPr>
          <p:cNvPr id="3" name="Title 2"/>
          <p:cNvSpPr>
            <a:spLocks noGrp="1"/>
          </p:cNvSpPr>
          <p:nvPr>
            <p:ph type="title"/>
          </p:nvPr>
        </p:nvSpPr>
        <p:spPr/>
        <p:txBody>
          <a:bodyPr/>
          <a:lstStyle/>
          <a:p>
            <a:r>
              <a:rPr lang="en-US" dirty="0"/>
              <a:t>Joseph</a:t>
            </a:r>
          </a:p>
        </p:txBody>
      </p:sp>
    </p:spTree>
    <p:extLst>
      <p:ext uri="{BB962C8B-B14F-4D97-AF65-F5344CB8AC3E}">
        <p14:creationId xmlns:p14="http://schemas.microsoft.com/office/powerpoint/2010/main" val="198113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2 Nephi 3 includes information about four men with the same first name. Much of this chapter focuses on a prophecy by Joseph of Egypt about the Prophet Joseph Smith.</a:t>
            </a:r>
          </a:p>
          <a:p>
            <a:r>
              <a:rPr lang="en-US" dirty="0"/>
              <a:t>When the angel Moroni first appeared to Joseph Smith, he said that Joseph’s name would “be both good and evil spoken of among all people” (Joseph Smith—History 1:33). </a:t>
            </a:r>
          </a:p>
        </p:txBody>
      </p:sp>
      <p:sp>
        <p:nvSpPr>
          <p:cNvPr id="3" name="Title 2"/>
          <p:cNvSpPr>
            <a:spLocks noGrp="1"/>
          </p:cNvSpPr>
          <p:nvPr>
            <p:ph type="title"/>
          </p:nvPr>
        </p:nvSpPr>
        <p:spPr/>
        <p:txBody>
          <a:bodyPr/>
          <a:lstStyle/>
          <a:p>
            <a:r>
              <a:rPr lang="en-US" dirty="0"/>
              <a:t>Joseph</a:t>
            </a:r>
          </a:p>
        </p:txBody>
      </p:sp>
    </p:spTree>
    <p:extLst>
      <p:ext uri="{BB962C8B-B14F-4D97-AF65-F5344CB8AC3E}">
        <p14:creationId xmlns:p14="http://schemas.microsoft.com/office/powerpoint/2010/main" val="249001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Neil L. Andersen</a:t>
            </a:r>
          </a:p>
        </p:txBody>
      </p:sp>
      <p:sp>
        <p:nvSpPr>
          <p:cNvPr id="3" name="Content Placeholder 2"/>
          <p:cNvSpPr>
            <a:spLocks noGrp="1"/>
          </p:cNvSpPr>
          <p:nvPr>
            <p:ph sz="quarter" idx="4"/>
          </p:nvPr>
        </p:nvSpPr>
        <p:spPr/>
        <p:txBody>
          <a:bodyPr/>
          <a:lstStyle/>
          <a:p>
            <a:pPr marL="0" indent="0">
              <a:buNone/>
            </a:pPr>
            <a:r>
              <a:rPr lang="en-US" dirty="0"/>
              <a:t>“The negative commentary about the Prophet Joseph Smith will increase as we move toward the Second Coming of the Savior. The half-truths and subtle deceptions will not diminish. There will be family members and friends who will need your help. …</a:t>
            </a:r>
          </a:p>
          <a:p>
            <a:pPr marL="0" indent="0">
              <a:buNone/>
            </a:pPr>
            <a:r>
              <a:rPr lang="en-US" dirty="0"/>
              <a:t>“To the youth … , I give a specific challenge: Gain a personal witness of the Prophet Joseph Smith” (Neil L. Andersen, “Joseph Smith,” </a:t>
            </a:r>
            <a:r>
              <a:rPr lang="en-US" i="0" dirty="0"/>
              <a:t>Ensign</a:t>
            </a:r>
            <a:r>
              <a:rPr lang="en-US" dirty="0"/>
              <a:t> or </a:t>
            </a:r>
            <a:r>
              <a:rPr lang="en-US" i="0" dirty="0"/>
              <a:t>Liahona</a:t>
            </a:r>
            <a:r>
              <a:rPr lang="en-US" dirty="0"/>
              <a:t>, Nov. 2014, 30).</a:t>
            </a:r>
          </a:p>
        </p:txBody>
      </p:sp>
      <p:pic>
        <p:nvPicPr>
          <p:cNvPr id="5" name="Picture Placeholder 4"/>
          <p:cNvPicPr>
            <a:picLocks noGrp="1" noChangeAspect="1"/>
          </p:cNvPicPr>
          <p:nvPr>
            <p:ph type="pic" sz="quarter" idx="10"/>
          </p:nvPr>
        </p:nvPicPr>
        <p:blipFill>
          <a:blip r:embed="rId2"/>
          <a:srcRect t="88" b="88"/>
          <a:stretch>
            <a:fillRect/>
          </a:stretch>
        </p:blipFill>
        <p:spPr/>
      </p:pic>
    </p:spTree>
    <p:extLst>
      <p:ext uri="{BB962C8B-B14F-4D97-AF65-F5344CB8AC3E}">
        <p14:creationId xmlns:p14="http://schemas.microsoft.com/office/powerpoint/2010/main" val="100657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3:6–15, looking for words or phrases that Joseph of Egypt used to describe Joseph Smith and the work he would accomplish. The phrase “fruit of my loins” refers to Joseph of Egypt’s descendants. </a:t>
            </a:r>
          </a:p>
        </p:txBody>
      </p:sp>
      <p:sp>
        <p:nvSpPr>
          <p:cNvPr id="3" name="Title 2"/>
          <p:cNvSpPr>
            <a:spLocks noGrp="1"/>
          </p:cNvSpPr>
          <p:nvPr>
            <p:ph type="title"/>
          </p:nvPr>
        </p:nvSpPr>
        <p:spPr/>
        <p:txBody>
          <a:bodyPr/>
          <a:lstStyle/>
          <a:p>
            <a:r>
              <a:rPr lang="en-US" dirty="0"/>
              <a:t>The Prophet Joseph Smith</a:t>
            </a:r>
          </a:p>
        </p:txBody>
      </p:sp>
    </p:spTree>
    <p:extLst>
      <p:ext uri="{BB962C8B-B14F-4D97-AF65-F5344CB8AC3E}">
        <p14:creationId xmlns:p14="http://schemas.microsoft.com/office/powerpoint/2010/main" val="344823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Bring Forth the Word</a:t>
            </a:r>
          </a:p>
        </p:txBody>
      </p:sp>
      <p:sp>
        <p:nvSpPr>
          <p:cNvPr id="3" name="Content Placeholder 2"/>
          <p:cNvSpPr>
            <a:spLocks noGrp="1"/>
          </p:cNvSpPr>
          <p:nvPr>
            <p:ph sz="quarter" idx="4"/>
          </p:nvPr>
        </p:nvSpPr>
        <p:spPr/>
        <p:txBody>
          <a:bodyPr/>
          <a:lstStyle/>
          <a:p>
            <a:r>
              <a:rPr lang="en-US" i="0" dirty="0"/>
              <a:t>One of the things that Joseph of Egypt prophesied was that the Lord would give power to Joseph Smith “to bring forth my word” (2 Nephi 3:11). </a:t>
            </a:r>
          </a:p>
          <a:p>
            <a:endParaRPr lang="en-US" dirty="0"/>
          </a:p>
        </p:txBody>
      </p:sp>
      <p:pic>
        <p:nvPicPr>
          <p:cNvPr id="5" name="Picture Placeholder 4"/>
          <p:cNvPicPr>
            <a:picLocks noGrp="1" noChangeAspect="1"/>
          </p:cNvPicPr>
          <p:nvPr>
            <p:ph type="pic" sz="quarter" idx="10"/>
          </p:nvPr>
        </p:nvPicPr>
        <p:blipFill>
          <a:blip r:embed="rId2"/>
          <a:srcRect l="25771" r="25771"/>
          <a:stretch>
            <a:fillRect/>
          </a:stretch>
        </p:blipFill>
        <p:spPr/>
      </p:pic>
    </p:spTree>
    <p:extLst>
      <p:ext uri="{BB962C8B-B14F-4D97-AF65-F5344CB8AC3E}">
        <p14:creationId xmlns:p14="http://schemas.microsoft.com/office/powerpoint/2010/main" val="3885726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Bring Forth the Word</a:t>
            </a:r>
          </a:p>
        </p:txBody>
      </p:sp>
      <p:sp>
        <p:nvSpPr>
          <p:cNvPr id="2" name="Content Placeholder 1"/>
          <p:cNvSpPr>
            <a:spLocks noGrp="1"/>
          </p:cNvSpPr>
          <p:nvPr>
            <p:ph sz="quarter" idx="4"/>
          </p:nvPr>
        </p:nvSpPr>
        <p:spPr/>
        <p:txBody>
          <a:bodyPr/>
          <a:lstStyle/>
          <a:p>
            <a:r>
              <a:rPr lang="en-US" i="0" dirty="0"/>
              <a:t>One of the things that Joseph of Egypt prophesied was that the Lord would give power to Joseph Smith “to bring forth my word” (2 Nephi 3:11). </a:t>
            </a:r>
          </a:p>
          <a:p>
            <a:r>
              <a:rPr lang="en-US" i="0" dirty="0"/>
              <a:t>Read Doctrine and Covenants 135:3, looking for examples of the word of God that Joseph Smith brought forth. John Taylor (1808–1887), who later became the third President of the Church, wrote these words soon after the death of the Prophet Joseph Smith. </a:t>
            </a:r>
          </a:p>
        </p:txBody>
      </p:sp>
      <p:pic>
        <p:nvPicPr>
          <p:cNvPr id="5" name="Picture Placeholder 4"/>
          <p:cNvPicPr>
            <a:picLocks noGrp="1" noChangeAspect="1"/>
          </p:cNvPicPr>
          <p:nvPr>
            <p:ph type="pic" sz="quarter" idx="10"/>
          </p:nvPr>
        </p:nvPicPr>
        <p:blipFill>
          <a:blip r:embed="rId2"/>
          <a:srcRect l="25771" r="25771"/>
          <a:stretch>
            <a:fillRect/>
          </a:stretch>
        </p:blipFill>
        <p:spPr/>
      </p:pic>
    </p:spTree>
    <p:extLst>
      <p:ext uri="{BB962C8B-B14F-4D97-AF65-F5344CB8AC3E}">
        <p14:creationId xmlns:p14="http://schemas.microsoft.com/office/powerpoint/2010/main" val="229780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some examples of the word of God that Joseph Smith brought forth?</a:t>
            </a:r>
          </a:p>
          <a:p>
            <a:endParaRPr lang="en-US" dirty="0"/>
          </a:p>
        </p:txBody>
      </p:sp>
      <p:sp>
        <p:nvSpPr>
          <p:cNvPr id="3" name="Title 2"/>
          <p:cNvSpPr>
            <a:spLocks noGrp="1"/>
          </p:cNvSpPr>
          <p:nvPr>
            <p:ph type="title"/>
          </p:nvPr>
        </p:nvSpPr>
        <p:spPr/>
        <p:txBody>
          <a:bodyPr/>
          <a:lstStyle/>
          <a:p>
            <a:r>
              <a:rPr lang="en-US" dirty="0"/>
              <a:t>The Word of God</a:t>
            </a:r>
          </a:p>
        </p:txBody>
      </p:sp>
    </p:spTree>
    <p:extLst>
      <p:ext uri="{BB962C8B-B14F-4D97-AF65-F5344CB8AC3E}">
        <p14:creationId xmlns:p14="http://schemas.microsoft.com/office/powerpoint/2010/main" val="3693063884"/>
      </p:ext>
    </p:extLst>
  </p:cSld>
  <p:clrMapOvr>
    <a:masterClrMapping/>
  </p:clrMapOvr>
</p:sld>
</file>

<file path=ppt/theme/theme1.xml><?xml version="1.0" encoding="utf-8"?>
<a:theme xmlns:a="http://schemas.openxmlformats.org/drawingml/2006/main" name="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62E53161F90B498140BA4BCC7CD2A2" ma:contentTypeVersion="4" ma:contentTypeDescription="Create a new document." ma:contentTypeScope="" ma:versionID="5514aae59e1df552f535bcd2770d0b98">
  <xsd:schema xmlns:xsd="http://www.w3.org/2001/XMLSchema" xmlns:xs="http://www.w3.org/2001/XMLSchema" xmlns:p="http://schemas.microsoft.com/office/2006/metadata/properties" xmlns:ns2="b764eb9d-49e1-4eb4-965b-0d99005b74c0" xmlns:ns3="a51ac170-4e69-43ea-bbd4-5a9e3eb386dc" targetNamespace="http://schemas.microsoft.com/office/2006/metadata/properties" ma:root="true" ma:fieldsID="18282172e0edafd8760d3310f0e8cfee" ns2:_="" ns3:_="">
    <xsd:import namespace="b764eb9d-49e1-4eb4-965b-0d99005b74c0"/>
    <xsd:import namespace="a51ac170-4e69-43ea-bbd4-5a9e3eb386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eb9d-49e1-4eb4-965b-0d99005b74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1ac170-4e69-43ea-bbd4-5a9e3eb386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183A93-01AB-42F8-A690-9972E3E080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eb9d-49e1-4eb4-965b-0d99005b74c0"/>
    <ds:schemaRef ds:uri="a51ac170-4e69-43ea-bbd4-5a9e3eb38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088B14-10BF-4AC2-8A51-17FF9B46A321}">
  <ds:schemaRefs>
    <ds:schemaRef ds:uri="http://schemas.microsoft.com/sharepoint/v3/contenttype/forms"/>
  </ds:schemaRefs>
</ds:datastoreItem>
</file>

<file path=customXml/itemProps3.xml><?xml version="1.0" encoding="utf-8"?>
<ds:datastoreItem xmlns:ds="http://schemas.openxmlformats.org/officeDocument/2006/customXml" ds:itemID="{CD32F7B0-1918-4DB0-9FBD-DDB564EB4F9C}">
  <ds:schemaRefs>
    <ds:schemaRef ds:uri="http://purl.org/dc/elements/1.1/"/>
    <ds:schemaRef ds:uri="http://schemas.microsoft.com/office/2006/documentManagement/types"/>
    <ds:schemaRef ds:uri="http://www.w3.org/XML/1998/namespace"/>
    <ds:schemaRef ds:uri="http://purl.org/dc/terms/"/>
    <ds:schemaRef ds:uri="b764eb9d-49e1-4eb4-965b-0d99005b74c0"/>
    <ds:schemaRef ds:uri="http://purl.org/dc/dcmitype/"/>
    <ds:schemaRef ds:uri="a51ac170-4e69-43ea-bbd4-5a9e3eb386dc"/>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3904</TotalTime>
  <Words>1313</Words>
  <Application>Microsoft Office PowerPoint</Application>
  <PresentationFormat>On-screen Show (4:3)</PresentationFormat>
  <Paragraphs>77</Paragraphs>
  <Slides>29</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29</vt:i4>
      </vt:variant>
    </vt:vector>
  </HeadingPairs>
  <TitlesOfParts>
    <vt:vector size="38" baseType="lpstr">
      <vt:lpstr>Arial</vt:lpstr>
      <vt:lpstr>Calibri</vt:lpstr>
      <vt:lpstr>Helam Slab ldsLat Light</vt:lpstr>
      <vt:lpstr>Open Sans</vt:lpstr>
      <vt:lpstr>Old Testament</vt:lpstr>
      <vt:lpstr>1_Old Testament</vt:lpstr>
      <vt:lpstr>2_Old Testament</vt:lpstr>
      <vt:lpstr>3_Old Testament</vt:lpstr>
      <vt:lpstr>4_Old Testament</vt:lpstr>
      <vt:lpstr>2 Nephi 3</vt:lpstr>
      <vt:lpstr>Devotional</vt:lpstr>
      <vt:lpstr>Joseph</vt:lpstr>
      <vt:lpstr>Joseph</vt:lpstr>
      <vt:lpstr>Elder Neil L. Andersen</vt:lpstr>
      <vt:lpstr>The Prophet Joseph Smith</vt:lpstr>
      <vt:lpstr>Bring Forth the Word</vt:lpstr>
      <vt:lpstr>Bring Forth the Word</vt:lpstr>
      <vt:lpstr>The Word of God</vt:lpstr>
      <vt:lpstr>The Word of God</vt:lpstr>
      <vt:lpstr>The Book of Mormon and Bible</vt:lpstr>
      <vt:lpstr>The Book of Mormon and Bible</vt:lpstr>
      <vt:lpstr>Confounding False Doctrines</vt:lpstr>
      <vt:lpstr>Confounding False Doctrines</vt:lpstr>
      <vt:lpstr>The Book of Mormon—A Book from God</vt:lpstr>
      <vt:lpstr>The Book of Mormon</vt:lpstr>
      <vt:lpstr>The Book of Mormon</vt:lpstr>
      <vt:lpstr>The Prophet Joseph Smith</vt:lpstr>
      <vt:lpstr>The Prophet Joseph Smith</vt:lpstr>
      <vt:lpstr>The Prophet Joseph Smith</vt:lpstr>
      <vt:lpstr>President Brigham Young</vt:lpstr>
      <vt:lpstr>President Brigham Young, cont.</vt:lpstr>
      <vt:lpstr>Raised Up by the Lord</vt:lpstr>
      <vt:lpstr>Your Testimony</vt:lpstr>
      <vt:lpstr>Your Testimony</vt:lpstr>
      <vt:lpstr>Elder Neil L. Andersen</vt:lpstr>
      <vt:lpstr>Elder Neil L. Andersen, cont.</vt:lpstr>
      <vt:lpstr>Doctrinal Mastery: Review</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Morris</dc:creator>
  <cp:lastModifiedBy>Douglas Geilman</cp:lastModifiedBy>
  <cp:revision>282</cp:revision>
  <dcterms:created xsi:type="dcterms:W3CDTF">2013-07-15T20:26:14Z</dcterms:created>
  <dcterms:modified xsi:type="dcterms:W3CDTF">2017-06-15T21:22:41Z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0x010100D162E53161F90B498140BA4BCC7CD2A2</vt:lpwstr>
  </property>
</Properties>
</file>