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47"/>
  </p:notesMasterIdLst>
  <p:handoutMasterIdLst>
    <p:handoutMasterId r:id="rId48"/>
  </p:handoutMasterIdLst>
  <p:sldIdLst>
    <p:sldId id="319" r:id="rId9"/>
    <p:sldId id="328" r:id="rId10"/>
    <p:sldId id="332" r:id="rId11"/>
    <p:sldId id="330" r:id="rId12"/>
    <p:sldId id="335" r:id="rId13"/>
    <p:sldId id="336" r:id="rId14"/>
    <p:sldId id="334" r:id="rId15"/>
    <p:sldId id="339" r:id="rId16"/>
    <p:sldId id="340" r:id="rId17"/>
    <p:sldId id="337" r:id="rId18"/>
    <p:sldId id="377" r:id="rId19"/>
    <p:sldId id="342" r:id="rId20"/>
    <p:sldId id="343" r:id="rId21"/>
    <p:sldId id="338" r:id="rId22"/>
    <p:sldId id="345" r:id="rId23"/>
    <p:sldId id="372" r:id="rId24"/>
    <p:sldId id="378" r:id="rId25"/>
    <p:sldId id="349" r:id="rId26"/>
    <p:sldId id="348" r:id="rId27"/>
    <p:sldId id="350" r:id="rId28"/>
    <p:sldId id="375" r:id="rId29"/>
    <p:sldId id="354" r:id="rId30"/>
    <p:sldId id="355" r:id="rId31"/>
    <p:sldId id="353" r:id="rId32"/>
    <p:sldId id="358" r:id="rId33"/>
    <p:sldId id="356" r:id="rId34"/>
    <p:sldId id="360" r:id="rId35"/>
    <p:sldId id="361" r:id="rId36"/>
    <p:sldId id="359" r:id="rId37"/>
    <p:sldId id="364" r:id="rId38"/>
    <p:sldId id="362" r:id="rId39"/>
    <p:sldId id="376" r:id="rId40"/>
    <p:sldId id="365" r:id="rId41"/>
    <p:sldId id="367" r:id="rId42"/>
    <p:sldId id="369" r:id="rId43"/>
    <p:sldId id="370" r:id="rId44"/>
    <p:sldId id="371" r:id="rId45"/>
    <p:sldId id="32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9" autoAdjust="0"/>
    <p:restoredTop sz="94405" autoAdjust="0"/>
  </p:normalViewPr>
  <p:slideViewPr>
    <p:cSldViewPr snapToGrid="0" snapToObjects="1">
      <p:cViewPr varScale="1">
        <p:scale>
          <a:sx n="66" d="100"/>
          <a:sy n="66" d="100"/>
        </p:scale>
        <p:origin x="936"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5.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6/21/2017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B7B311-1D3A-4E56-95ED-A4ABAC021E8B}" type="datetimeFigureOut">
              <a:rPr lang="en-US" smtClean="0"/>
              <a:t>6/21/2017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4F2BCA-17C0-41DB-95A9-7D51561DCDA3}" type="slidenum">
              <a:rPr lang="en-US" smtClean="0"/>
              <a:t>‹#›</a:t>
            </a:fld>
            <a:endParaRPr lang="en-US"/>
          </a:p>
        </p:txBody>
      </p:sp>
    </p:spTree>
    <p:extLst>
      <p:ext uri="{BB962C8B-B14F-4D97-AF65-F5344CB8AC3E}">
        <p14:creationId xmlns:p14="http://schemas.microsoft.com/office/powerpoint/2010/main" val="17507669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272818</a:t>
            </a:r>
          </a:p>
        </p:txBody>
      </p:sp>
      <p:sp>
        <p:nvSpPr>
          <p:cNvPr id="4" name="Slide Number Placeholder 3"/>
          <p:cNvSpPr>
            <a:spLocks noGrp="1"/>
          </p:cNvSpPr>
          <p:nvPr>
            <p:ph type="sldNum" sz="quarter" idx="10"/>
          </p:nvPr>
        </p:nvSpPr>
        <p:spPr/>
        <p:txBody>
          <a:bodyPr/>
          <a:lstStyle/>
          <a:p>
            <a:fld id="{7BD6D491-7BB6-4E68-9A0B-C463FDB60916}" type="slidenum">
              <a:rPr lang="en-US" smtClean="0"/>
              <a:t>2</a:t>
            </a:fld>
            <a:endParaRPr lang="en-US"/>
          </a:p>
        </p:txBody>
      </p:sp>
    </p:spTree>
    <p:extLst>
      <p:ext uri="{BB962C8B-B14F-4D97-AF65-F5344CB8AC3E}">
        <p14:creationId xmlns:p14="http://schemas.microsoft.com/office/powerpoint/2010/main" val="407012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 Nephi 4</a:t>
            </a:r>
          </a:p>
        </p:txBody>
      </p:sp>
      <p:sp>
        <p:nvSpPr>
          <p:cNvPr id="5" name="Text Placeholder 4"/>
          <p:cNvSpPr>
            <a:spLocks noGrp="1"/>
          </p:cNvSpPr>
          <p:nvPr>
            <p:ph type="body" sz="quarter" idx="11"/>
          </p:nvPr>
        </p:nvSpPr>
        <p:spPr/>
        <p:txBody>
          <a:bodyPr/>
          <a:lstStyle/>
          <a:p>
            <a:r>
              <a:rPr lang="en-US" dirty="0"/>
              <a:t>Lesson 26</a:t>
            </a:r>
          </a:p>
        </p:txBody>
      </p:sp>
    </p:spTree>
    <p:extLst>
      <p:ext uri="{BB962C8B-B14F-4D97-AF65-F5344CB8AC3E}">
        <p14:creationId xmlns:p14="http://schemas.microsoft.com/office/powerpoint/2010/main" val="168152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4:14, Nephi recorded more historical details on the large plates of Nephi.</a:t>
            </a:r>
          </a:p>
          <a:p>
            <a:r>
              <a:rPr lang="en-US" dirty="0"/>
              <a:t>Read 2 Nephi 4:15–16, looking for what Nephi said he engraved upon the small plates.</a:t>
            </a:r>
          </a:p>
          <a:p>
            <a:pPr fontAlgn="base"/>
            <a:r>
              <a:rPr lang="en-US" dirty="0"/>
              <a:t>What phrase describes how Nephi felt about the scriptures?</a:t>
            </a:r>
          </a:p>
        </p:txBody>
      </p:sp>
      <p:sp>
        <p:nvSpPr>
          <p:cNvPr id="3" name="Title 2"/>
          <p:cNvSpPr>
            <a:spLocks noGrp="1"/>
          </p:cNvSpPr>
          <p:nvPr>
            <p:ph type="title"/>
          </p:nvPr>
        </p:nvSpPr>
        <p:spPr/>
        <p:txBody>
          <a:bodyPr/>
          <a:lstStyle/>
          <a:p>
            <a:r>
              <a:rPr lang="en-US" dirty="0"/>
              <a:t>The Plates of Nephi</a:t>
            </a:r>
          </a:p>
        </p:txBody>
      </p:sp>
    </p:spTree>
    <p:extLst>
      <p:ext uri="{BB962C8B-B14F-4D97-AF65-F5344CB8AC3E}">
        <p14:creationId xmlns:p14="http://schemas.microsoft.com/office/powerpoint/2010/main" val="8449387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4:14, Nephi recorded more historical details on the large plates of Nephi.</a:t>
            </a:r>
          </a:p>
          <a:p>
            <a:r>
              <a:rPr lang="en-US" dirty="0"/>
              <a:t>Read 2 Nephi 4:15–16, looking for what Nephi said he engraved upon the small plates.</a:t>
            </a:r>
          </a:p>
          <a:p>
            <a:pPr fontAlgn="base"/>
            <a:r>
              <a:rPr lang="en-US" dirty="0"/>
              <a:t>What phrase describes how Nephi felt about the scriptures?</a:t>
            </a:r>
          </a:p>
          <a:p>
            <a:r>
              <a:rPr lang="en-US" dirty="0"/>
              <a:t>What truth do we learn from 2 Nephi 4:15 about why scriptures are written?</a:t>
            </a:r>
          </a:p>
        </p:txBody>
      </p:sp>
      <p:sp>
        <p:nvSpPr>
          <p:cNvPr id="3" name="Title 2"/>
          <p:cNvSpPr>
            <a:spLocks noGrp="1"/>
          </p:cNvSpPr>
          <p:nvPr>
            <p:ph type="title"/>
          </p:nvPr>
        </p:nvSpPr>
        <p:spPr/>
        <p:txBody>
          <a:bodyPr/>
          <a:lstStyle/>
          <a:p>
            <a:r>
              <a:rPr lang="en-US" dirty="0"/>
              <a:t>The Plates of Nephi</a:t>
            </a:r>
          </a:p>
        </p:txBody>
      </p:sp>
    </p:spTree>
    <p:extLst>
      <p:ext uri="{BB962C8B-B14F-4D97-AF65-F5344CB8AC3E}">
        <p14:creationId xmlns:p14="http://schemas.microsoft.com/office/powerpoint/2010/main" val="16822897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Scriptures are written for our learning and profit.</a:t>
            </a:r>
            <a:r>
              <a:rPr lang="en-US" dirty="0"/>
              <a:t> </a:t>
            </a:r>
          </a:p>
          <a:p>
            <a:endParaRPr lang="en-US" dirty="0"/>
          </a:p>
        </p:txBody>
      </p:sp>
      <p:sp>
        <p:nvSpPr>
          <p:cNvPr id="3" name="Title 2"/>
          <p:cNvSpPr>
            <a:spLocks noGrp="1"/>
          </p:cNvSpPr>
          <p:nvPr>
            <p:ph type="title"/>
          </p:nvPr>
        </p:nvSpPr>
        <p:spPr/>
        <p:txBody>
          <a:bodyPr/>
          <a:lstStyle/>
          <a:p>
            <a:r>
              <a:rPr lang="en-US" dirty="0"/>
              <a:t>The Blessing of Scriptures</a:t>
            </a:r>
          </a:p>
        </p:txBody>
      </p:sp>
    </p:spTree>
    <p:extLst>
      <p:ext uri="{BB962C8B-B14F-4D97-AF65-F5344CB8AC3E}">
        <p14:creationId xmlns:p14="http://schemas.microsoft.com/office/powerpoint/2010/main" val="1145675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Scriptures are written for our learning and profit.</a:t>
            </a:r>
            <a:r>
              <a:rPr lang="en-US" dirty="0"/>
              <a:t> </a:t>
            </a:r>
          </a:p>
          <a:p>
            <a:pPr fontAlgn="base"/>
            <a:r>
              <a:rPr lang="en-US" dirty="0"/>
              <a:t>How do you think pondering the scriptures would have profited (or benefitted) Nephi at this time when his father had died and his brothers were angry with him?</a:t>
            </a:r>
          </a:p>
          <a:p>
            <a:endParaRPr lang="en-US" dirty="0"/>
          </a:p>
        </p:txBody>
      </p:sp>
      <p:sp>
        <p:nvSpPr>
          <p:cNvPr id="3" name="Title 2"/>
          <p:cNvSpPr>
            <a:spLocks noGrp="1"/>
          </p:cNvSpPr>
          <p:nvPr>
            <p:ph type="title"/>
          </p:nvPr>
        </p:nvSpPr>
        <p:spPr/>
        <p:txBody>
          <a:bodyPr/>
          <a:lstStyle/>
          <a:p>
            <a:r>
              <a:rPr lang="en-US" dirty="0"/>
              <a:t>The Blessing of Scriptures</a:t>
            </a:r>
          </a:p>
        </p:txBody>
      </p:sp>
    </p:spTree>
    <p:extLst>
      <p:ext uri="{BB962C8B-B14F-4D97-AF65-F5344CB8AC3E}">
        <p14:creationId xmlns:p14="http://schemas.microsoft.com/office/powerpoint/2010/main" val="1056502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Scriptures are written for our learning and profit.</a:t>
            </a:r>
            <a:r>
              <a:rPr lang="en-US" dirty="0"/>
              <a:t> </a:t>
            </a:r>
          </a:p>
          <a:p>
            <a:pPr fontAlgn="base"/>
            <a:r>
              <a:rPr lang="en-US" dirty="0"/>
              <a:t>How do you think pondering the scriptures would have profited (or benefitted) Nephi at this time when his father had died and his brothers were angry with him?</a:t>
            </a:r>
          </a:p>
          <a:p>
            <a:pPr fontAlgn="base"/>
            <a:r>
              <a:rPr lang="en-US" dirty="0"/>
              <a:t>How have the scriptures profited (or benefitted) you?</a:t>
            </a:r>
          </a:p>
          <a:p>
            <a:endParaRPr lang="en-US" dirty="0"/>
          </a:p>
          <a:p>
            <a:endParaRPr lang="en-US" dirty="0"/>
          </a:p>
        </p:txBody>
      </p:sp>
      <p:sp>
        <p:nvSpPr>
          <p:cNvPr id="3" name="Title 2"/>
          <p:cNvSpPr>
            <a:spLocks noGrp="1"/>
          </p:cNvSpPr>
          <p:nvPr>
            <p:ph type="title"/>
          </p:nvPr>
        </p:nvSpPr>
        <p:spPr/>
        <p:txBody>
          <a:bodyPr/>
          <a:lstStyle/>
          <a:p>
            <a:r>
              <a:rPr lang="en-US" dirty="0"/>
              <a:t>The Blessing of Scriptures</a:t>
            </a:r>
          </a:p>
        </p:txBody>
      </p:sp>
    </p:spTree>
    <p:extLst>
      <p:ext uri="{BB962C8B-B14F-4D97-AF65-F5344CB8AC3E}">
        <p14:creationId xmlns:p14="http://schemas.microsoft.com/office/powerpoint/2010/main" val="19859542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thoughts or feelings might people have when they contemplate their weaknesses and sins?</a:t>
            </a:r>
          </a:p>
        </p:txBody>
      </p:sp>
      <p:sp>
        <p:nvSpPr>
          <p:cNvPr id="3" name="Title 2"/>
          <p:cNvSpPr>
            <a:spLocks noGrp="1"/>
          </p:cNvSpPr>
          <p:nvPr>
            <p:ph type="title"/>
          </p:nvPr>
        </p:nvSpPr>
        <p:spPr/>
        <p:txBody>
          <a:bodyPr/>
          <a:lstStyle/>
          <a:p>
            <a:r>
              <a:rPr lang="en-US" dirty="0"/>
              <a:t>Our Weaknesses and Sins</a:t>
            </a:r>
          </a:p>
        </p:txBody>
      </p:sp>
    </p:spTree>
    <p:extLst>
      <p:ext uri="{BB962C8B-B14F-4D97-AF65-F5344CB8AC3E}">
        <p14:creationId xmlns:p14="http://schemas.microsoft.com/office/powerpoint/2010/main" val="2077149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thoughts or feelings might people have when they contemplate their weaknesses and sins?</a:t>
            </a:r>
          </a:p>
          <a:p>
            <a:r>
              <a:rPr lang="en-US" dirty="0"/>
              <a:t>Think about a weakness or sin that may be causing you frustration or discouragement. </a:t>
            </a:r>
          </a:p>
        </p:txBody>
      </p:sp>
      <p:sp>
        <p:nvSpPr>
          <p:cNvPr id="3" name="Title 2"/>
          <p:cNvSpPr>
            <a:spLocks noGrp="1"/>
          </p:cNvSpPr>
          <p:nvPr>
            <p:ph type="title"/>
          </p:nvPr>
        </p:nvSpPr>
        <p:spPr/>
        <p:txBody>
          <a:bodyPr/>
          <a:lstStyle/>
          <a:p>
            <a:r>
              <a:rPr lang="en-US" dirty="0"/>
              <a:t>Our Weaknesses and Sins</a:t>
            </a:r>
          </a:p>
        </p:txBody>
      </p:sp>
    </p:spTree>
    <p:extLst>
      <p:ext uri="{BB962C8B-B14F-4D97-AF65-F5344CB8AC3E}">
        <p14:creationId xmlns:p14="http://schemas.microsoft.com/office/powerpoint/2010/main" val="15721200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fontAlgn="base"/>
            <a:r>
              <a:rPr lang="en-US" dirty="0"/>
              <a:t>What thoughts or feelings might people have when they contemplate their weaknesses and sins?</a:t>
            </a:r>
          </a:p>
          <a:p>
            <a:r>
              <a:rPr lang="en-US" dirty="0"/>
              <a:t>Think about a weakness or sin that may be causing you frustration or </a:t>
            </a:r>
            <a:r>
              <a:rPr lang="en-US"/>
              <a:t>discouragement. </a:t>
            </a:r>
          </a:p>
          <a:p>
            <a:r>
              <a:rPr lang="en-US"/>
              <a:t>As you continue your study of 2 Nephi 4 today, look for truths that can help you overcome the sin or weakness you thought of.</a:t>
            </a:r>
          </a:p>
          <a:p>
            <a:endParaRPr lang="en-US" dirty="0"/>
          </a:p>
        </p:txBody>
      </p:sp>
      <p:sp>
        <p:nvSpPr>
          <p:cNvPr id="3" name="Title 2"/>
          <p:cNvSpPr>
            <a:spLocks noGrp="1"/>
          </p:cNvSpPr>
          <p:nvPr>
            <p:ph type="title"/>
          </p:nvPr>
        </p:nvSpPr>
        <p:spPr/>
        <p:txBody>
          <a:bodyPr/>
          <a:lstStyle/>
          <a:p>
            <a:r>
              <a:rPr lang="en-US" dirty="0"/>
              <a:t>Our Weaknesses and Sins</a:t>
            </a:r>
          </a:p>
        </p:txBody>
      </p:sp>
    </p:spTree>
    <p:extLst>
      <p:ext uri="{BB962C8B-B14F-4D97-AF65-F5344CB8AC3E}">
        <p14:creationId xmlns:p14="http://schemas.microsoft.com/office/powerpoint/2010/main" val="536074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Nephi’s Sorrow</a:t>
            </a:r>
          </a:p>
        </p:txBody>
      </p:sp>
      <p:sp>
        <p:nvSpPr>
          <p:cNvPr id="2" name="Content Placeholder 1"/>
          <p:cNvSpPr>
            <a:spLocks noGrp="1"/>
          </p:cNvSpPr>
          <p:nvPr>
            <p:ph sz="quarter" idx="4"/>
          </p:nvPr>
        </p:nvSpPr>
        <p:spPr/>
        <p:txBody>
          <a:bodyPr/>
          <a:lstStyle/>
          <a:p>
            <a:r>
              <a:rPr lang="en-US" i="0" dirty="0"/>
              <a:t>Read 2 Nephi 4:17–18, looking for reasons Nephi felt sorrow. The word </a:t>
            </a:r>
            <a:r>
              <a:rPr lang="en-US" dirty="0"/>
              <a:t>wretched</a:t>
            </a:r>
            <a:r>
              <a:rPr lang="en-US" i="0" dirty="0"/>
              <a:t> means miserable. In the scriptures, the word </a:t>
            </a:r>
            <a:r>
              <a:rPr lang="en-US" dirty="0"/>
              <a:t>flesh</a:t>
            </a:r>
            <a:r>
              <a:rPr lang="en-US" i="0" dirty="0"/>
              <a:t> often refers to the body, and in our fallen state our physical bodies are often a source of temptation and weakness. The word </a:t>
            </a:r>
            <a:r>
              <a:rPr lang="en-US" dirty="0"/>
              <a:t>beset</a:t>
            </a:r>
            <a:r>
              <a:rPr lang="en-US" i="0" dirty="0"/>
              <a:t> means to be attacked from all sides. </a:t>
            </a:r>
          </a:p>
          <a:p>
            <a:endParaRPr lang="en-US" dirty="0"/>
          </a:p>
        </p:txBody>
      </p:sp>
      <p:pic>
        <p:nvPicPr>
          <p:cNvPr id="5" name="Picture Placeholder 4"/>
          <p:cNvPicPr>
            <a:picLocks noGrp="1" noChangeAspect="1"/>
          </p:cNvPicPr>
          <p:nvPr>
            <p:ph type="pic" sz="quarter" idx="10"/>
          </p:nvPr>
        </p:nvPicPr>
        <p:blipFill>
          <a:blip r:embed="rId2"/>
          <a:srcRect l="21880" r="21880"/>
          <a:stretch>
            <a:fillRect/>
          </a:stretch>
        </p:blipFill>
        <p:spPr/>
      </p:pic>
    </p:spTree>
    <p:extLst>
      <p:ext uri="{BB962C8B-B14F-4D97-AF65-F5344CB8AC3E}">
        <p14:creationId xmlns:p14="http://schemas.microsoft.com/office/powerpoint/2010/main" val="3007088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Nephi’s Sorrow</a:t>
            </a:r>
          </a:p>
        </p:txBody>
      </p:sp>
      <p:sp>
        <p:nvSpPr>
          <p:cNvPr id="2" name="Content Placeholder 1"/>
          <p:cNvSpPr>
            <a:spLocks noGrp="1"/>
          </p:cNvSpPr>
          <p:nvPr>
            <p:ph sz="quarter" idx="4"/>
          </p:nvPr>
        </p:nvSpPr>
        <p:spPr/>
        <p:txBody>
          <a:bodyPr/>
          <a:lstStyle/>
          <a:p>
            <a:r>
              <a:rPr lang="en-US" i="0" dirty="0"/>
              <a:t>Read 2 Nephi 4:17–18, looking for reasons Nephi felt sorrow. The word </a:t>
            </a:r>
            <a:r>
              <a:rPr lang="en-US" dirty="0"/>
              <a:t>wretched</a:t>
            </a:r>
            <a:r>
              <a:rPr lang="en-US" i="0" dirty="0"/>
              <a:t> means miserable. In the scriptures, the word </a:t>
            </a:r>
            <a:r>
              <a:rPr lang="en-US" dirty="0"/>
              <a:t>flesh</a:t>
            </a:r>
            <a:r>
              <a:rPr lang="en-US" i="0" dirty="0"/>
              <a:t> often refers to the body, and in our fallen state our physical bodies are often a source of temptation and weakness. The word </a:t>
            </a:r>
            <a:r>
              <a:rPr lang="en-US" dirty="0"/>
              <a:t>beset</a:t>
            </a:r>
            <a:r>
              <a:rPr lang="en-US" i="0" dirty="0"/>
              <a:t> means to be attacked from all sides. </a:t>
            </a:r>
          </a:p>
          <a:p>
            <a:r>
              <a:rPr lang="en-US" i="0" dirty="0"/>
              <a:t>Thinking about Nephi’s feelings, how would you complete this statement? </a:t>
            </a:r>
            <a:r>
              <a:rPr lang="en-US" dirty="0"/>
              <a:t>My heart </a:t>
            </a:r>
            <a:r>
              <a:rPr lang="en-US" dirty="0" err="1"/>
              <a:t>sorroweth</a:t>
            </a:r>
            <a:r>
              <a:rPr lang="en-US" dirty="0"/>
              <a:t> because … </a:t>
            </a:r>
          </a:p>
        </p:txBody>
      </p:sp>
      <p:pic>
        <p:nvPicPr>
          <p:cNvPr id="5" name="Picture Placeholder 4"/>
          <p:cNvPicPr>
            <a:picLocks noGrp="1" noChangeAspect="1"/>
          </p:cNvPicPr>
          <p:nvPr>
            <p:ph type="pic" sz="quarter" idx="10"/>
          </p:nvPr>
        </p:nvPicPr>
        <p:blipFill>
          <a:blip r:embed="rId2"/>
          <a:srcRect l="21880" r="21880"/>
          <a:stretch>
            <a:fillRect/>
          </a:stretch>
        </p:blipFill>
        <p:spPr/>
      </p:pic>
    </p:spTree>
    <p:extLst>
      <p:ext uri="{BB962C8B-B14F-4D97-AF65-F5344CB8AC3E}">
        <p14:creationId xmlns:p14="http://schemas.microsoft.com/office/powerpoint/2010/main" val="103286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r>
              <a:rPr lang="en-US" dirty="0"/>
              <a:t>Hymn:</a:t>
            </a:r>
          </a:p>
          <a:p>
            <a:r>
              <a:rPr lang="en-US" dirty="0"/>
              <a:t>Prayer:</a:t>
            </a:r>
          </a:p>
          <a:p>
            <a:r>
              <a:rPr lang="en-US" dirty="0"/>
              <a:t>Thought:</a:t>
            </a:r>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665" b="5665"/>
          <a:stretch>
            <a:fillRect/>
          </a:stretch>
        </p:blipFill>
        <p:spPr/>
      </p:pic>
    </p:spTree>
    <p:extLst>
      <p:ext uri="{BB962C8B-B14F-4D97-AF65-F5344CB8AC3E}">
        <p14:creationId xmlns:p14="http://schemas.microsoft.com/office/powerpoint/2010/main" val="456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4:19, looking for a phrase that indicates Nephi’s hope. </a:t>
            </a:r>
          </a:p>
        </p:txBody>
      </p:sp>
      <p:sp>
        <p:nvSpPr>
          <p:cNvPr id="3" name="Title 2"/>
          <p:cNvSpPr>
            <a:spLocks noGrp="1"/>
          </p:cNvSpPr>
          <p:nvPr>
            <p:ph type="title"/>
          </p:nvPr>
        </p:nvSpPr>
        <p:spPr/>
        <p:txBody>
          <a:bodyPr/>
          <a:lstStyle/>
          <a:p>
            <a:r>
              <a:rPr lang="en-US" dirty="0"/>
              <a:t>Nephi’s Hope</a:t>
            </a:r>
          </a:p>
        </p:txBody>
      </p:sp>
    </p:spTree>
    <p:extLst>
      <p:ext uri="{BB962C8B-B14F-4D97-AF65-F5344CB8AC3E}">
        <p14:creationId xmlns:p14="http://schemas.microsoft.com/office/powerpoint/2010/main" val="2250768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4:19, looking for a phrase that indicates Nephi’s hope. </a:t>
            </a:r>
          </a:p>
          <a:p>
            <a:r>
              <a:rPr lang="en-US" dirty="0"/>
              <a:t>What do you think Nephi meant when he said, “I know in whom I have trusted”?</a:t>
            </a:r>
          </a:p>
          <a:p>
            <a:endParaRPr lang="en-US" dirty="0"/>
          </a:p>
        </p:txBody>
      </p:sp>
      <p:sp>
        <p:nvSpPr>
          <p:cNvPr id="3" name="Title 2"/>
          <p:cNvSpPr>
            <a:spLocks noGrp="1"/>
          </p:cNvSpPr>
          <p:nvPr>
            <p:ph type="title"/>
          </p:nvPr>
        </p:nvSpPr>
        <p:spPr/>
        <p:txBody>
          <a:bodyPr/>
          <a:lstStyle/>
          <a:p>
            <a:r>
              <a:rPr lang="en-US" dirty="0"/>
              <a:t>Nephi’s Hope</a:t>
            </a:r>
          </a:p>
        </p:txBody>
      </p:sp>
    </p:spTree>
    <p:extLst>
      <p:ext uri="{BB962C8B-B14F-4D97-AF65-F5344CB8AC3E}">
        <p14:creationId xmlns:p14="http://schemas.microsoft.com/office/powerpoint/2010/main" val="2126231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4:20–25, looking for experiences that helped Nephi learn to trust in the Lord.</a:t>
            </a:r>
          </a:p>
          <a:p>
            <a:endParaRPr lang="en-US" dirty="0"/>
          </a:p>
        </p:txBody>
      </p:sp>
      <p:sp>
        <p:nvSpPr>
          <p:cNvPr id="3" name="Title 2"/>
          <p:cNvSpPr>
            <a:spLocks noGrp="1"/>
          </p:cNvSpPr>
          <p:nvPr>
            <p:ph type="title"/>
          </p:nvPr>
        </p:nvSpPr>
        <p:spPr/>
        <p:txBody>
          <a:bodyPr/>
          <a:lstStyle/>
          <a:p>
            <a:r>
              <a:rPr lang="en-US" dirty="0"/>
              <a:t>Trust in the Lord</a:t>
            </a:r>
          </a:p>
        </p:txBody>
      </p:sp>
    </p:spTree>
    <p:extLst>
      <p:ext uri="{BB962C8B-B14F-4D97-AF65-F5344CB8AC3E}">
        <p14:creationId xmlns:p14="http://schemas.microsoft.com/office/powerpoint/2010/main" val="2189790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4:20–25, looking for experiences that helped Nephi learn to trust in the Lord.</a:t>
            </a:r>
          </a:p>
          <a:p>
            <a:r>
              <a:rPr lang="en-US" dirty="0"/>
              <a:t>Read 2 Nephi 4:26–29, looking for the effect that remembering past spiritual experiences had on Nephi. </a:t>
            </a:r>
          </a:p>
          <a:p>
            <a:endParaRPr lang="en-US" dirty="0"/>
          </a:p>
        </p:txBody>
      </p:sp>
      <p:sp>
        <p:nvSpPr>
          <p:cNvPr id="3" name="Title 2"/>
          <p:cNvSpPr>
            <a:spLocks noGrp="1"/>
          </p:cNvSpPr>
          <p:nvPr>
            <p:ph type="title"/>
          </p:nvPr>
        </p:nvSpPr>
        <p:spPr/>
        <p:txBody>
          <a:bodyPr/>
          <a:lstStyle/>
          <a:p>
            <a:r>
              <a:rPr lang="en-US" dirty="0"/>
              <a:t>Trust in the Lord</a:t>
            </a:r>
          </a:p>
        </p:txBody>
      </p:sp>
    </p:spTree>
    <p:extLst>
      <p:ext uri="{BB962C8B-B14F-4D97-AF65-F5344CB8AC3E}">
        <p14:creationId xmlns:p14="http://schemas.microsoft.com/office/powerpoint/2010/main" val="3992015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4:20–25, looking for experiences that helped Nephi learn to trust in the Lord.</a:t>
            </a:r>
          </a:p>
          <a:p>
            <a:r>
              <a:rPr lang="en-US" dirty="0"/>
              <a:t>Read 2 Nephi 4:26–29, looking for the effect that remembering past spiritual experiences had on Nephi. </a:t>
            </a:r>
          </a:p>
          <a:p>
            <a:r>
              <a:rPr lang="en-US" dirty="0"/>
              <a:t>How would you complete this principle? </a:t>
            </a:r>
            <a:r>
              <a:rPr lang="en-US" b="1" i="1" dirty="0"/>
              <a:t>Trusting in the Lord and remembering past spiritual experiences can help us …</a:t>
            </a:r>
            <a:endParaRPr lang="en-US" b="1" dirty="0"/>
          </a:p>
        </p:txBody>
      </p:sp>
      <p:sp>
        <p:nvSpPr>
          <p:cNvPr id="3" name="Title 2"/>
          <p:cNvSpPr>
            <a:spLocks noGrp="1"/>
          </p:cNvSpPr>
          <p:nvPr>
            <p:ph type="title"/>
          </p:nvPr>
        </p:nvSpPr>
        <p:spPr/>
        <p:txBody>
          <a:bodyPr/>
          <a:lstStyle/>
          <a:p>
            <a:r>
              <a:rPr lang="en-US" dirty="0"/>
              <a:t>Trust in the Lord</a:t>
            </a:r>
          </a:p>
        </p:txBody>
      </p:sp>
    </p:spTree>
    <p:extLst>
      <p:ext uri="{BB962C8B-B14F-4D97-AF65-F5344CB8AC3E}">
        <p14:creationId xmlns:p14="http://schemas.microsoft.com/office/powerpoint/2010/main" val="31867091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Trusting in the Lord and remembering past spiritual experiences can help us overcome temptations and discouragement. </a:t>
            </a:r>
            <a:r>
              <a:rPr lang="en-US" dirty="0"/>
              <a:t>You may want to write this principle next to 2 Nephi 4:26–29 in your scriptures. </a:t>
            </a:r>
          </a:p>
          <a:p>
            <a:endParaRPr lang="en-US" dirty="0"/>
          </a:p>
        </p:txBody>
      </p:sp>
      <p:sp>
        <p:nvSpPr>
          <p:cNvPr id="3" name="Title 2"/>
          <p:cNvSpPr>
            <a:spLocks noGrp="1"/>
          </p:cNvSpPr>
          <p:nvPr>
            <p:ph type="title"/>
          </p:nvPr>
        </p:nvSpPr>
        <p:spPr/>
        <p:txBody>
          <a:bodyPr/>
          <a:lstStyle/>
          <a:p>
            <a:r>
              <a:rPr lang="en-US" dirty="0"/>
              <a:t>Trusting in the Lord</a:t>
            </a:r>
          </a:p>
        </p:txBody>
      </p:sp>
    </p:spTree>
    <p:extLst>
      <p:ext uri="{BB962C8B-B14F-4D97-AF65-F5344CB8AC3E}">
        <p14:creationId xmlns:p14="http://schemas.microsoft.com/office/powerpoint/2010/main" val="3104518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Trusting in the Lord and remembering past spiritual experiences can help us overcome temptations and discouragement. </a:t>
            </a:r>
            <a:r>
              <a:rPr lang="en-US" dirty="0"/>
              <a:t>You may want to write this principle next to 2 Nephi 4:26–29 in your scriptures. </a:t>
            </a:r>
          </a:p>
          <a:p>
            <a:r>
              <a:rPr lang="en-US" dirty="0"/>
              <a:t>How can trusting in the Lord and remembering spiritual experiences we have had help us during times of temptation and discouragement?</a:t>
            </a:r>
          </a:p>
          <a:p>
            <a:endParaRPr lang="en-US" dirty="0"/>
          </a:p>
        </p:txBody>
      </p:sp>
      <p:sp>
        <p:nvSpPr>
          <p:cNvPr id="3" name="Title 2"/>
          <p:cNvSpPr>
            <a:spLocks noGrp="1"/>
          </p:cNvSpPr>
          <p:nvPr>
            <p:ph type="title"/>
          </p:nvPr>
        </p:nvSpPr>
        <p:spPr/>
        <p:txBody>
          <a:bodyPr/>
          <a:lstStyle/>
          <a:p>
            <a:r>
              <a:rPr lang="en-US" dirty="0"/>
              <a:t>Trusting in the Lord</a:t>
            </a:r>
          </a:p>
        </p:txBody>
      </p:sp>
    </p:spTree>
    <p:extLst>
      <p:ext uri="{BB962C8B-B14F-4D97-AF65-F5344CB8AC3E}">
        <p14:creationId xmlns:p14="http://schemas.microsoft.com/office/powerpoint/2010/main" val="3311432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a time when the Lord helped you overcome temptation or difficulty as you trusted in Him.  </a:t>
            </a:r>
          </a:p>
          <a:p>
            <a:endParaRPr lang="en-US" dirty="0"/>
          </a:p>
        </p:txBody>
      </p:sp>
      <p:sp>
        <p:nvSpPr>
          <p:cNvPr id="3" name="Title 2"/>
          <p:cNvSpPr>
            <a:spLocks noGrp="1"/>
          </p:cNvSpPr>
          <p:nvPr>
            <p:ph type="title"/>
          </p:nvPr>
        </p:nvSpPr>
        <p:spPr/>
        <p:txBody>
          <a:bodyPr/>
          <a:lstStyle/>
          <a:p>
            <a:r>
              <a:rPr lang="en-US" dirty="0"/>
              <a:t>The Lord’s Help</a:t>
            </a:r>
          </a:p>
        </p:txBody>
      </p:sp>
    </p:spTree>
    <p:extLst>
      <p:ext uri="{BB962C8B-B14F-4D97-AF65-F5344CB8AC3E}">
        <p14:creationId xmlns:p14="http://schemas.microsoft.com/office/powerpoint/2010/main" val="31327081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a time when the Lord helped you overcome temptation or difficulty as you trusted in Him.  </a:t>
            </a:r>
          </a:p>
          <a:p>
            <a:r>
              <a:rPr lang="en-US" dirty="0"/>
              <a:t>How did the Lord help you? </a:t>
            </a:r>
          </a:p>
          <a:p>
            <a:endParaRPr lang="en-US" dirty="0"/>
          </a:p>
        </p:txBody>
      </p:sp>
      <p:sp>
        <p:nvSpPr>
          <p:cNvPr id="3" name="Title 2"/>
          <p:cNvSpPr>
            <a:spLocks noGrp="1"/>
          </p:cNvSpPr>
          <p:nvPr>
            <p:ph type="title"/>
          </p:nvPr>
        </p:nvSpPr>
        <p:spPr/>
        <p:txBody>
          <a:bodyPr/>
          <a:lstStyle/>
          <a:p>
            <a:r>
              <a:rPr lang="en-US" dirty="0"/>
              <a:t>The Lord’s Help</a:t>
            </a:r>
          </a:p>
        </p:txBody>
      </p:sp>
    </p:spTree>
    <p:extLst>
      <p:ext uri="{BB962C8B-B14F-4D97-AF65-F5344CB8AC3E}">
        <p14:creationId xmlns:p14="http://schemas.microsoft.com/office/powerpoint/2010/main" val="17587750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Think of a time when the Lord helped you overcome temptation or difficulty as you trusted in Him. </a:t>
            </a:r>
          </a:p>
          <a:p>
            <a:r>
              <a:rPr lang="en-US" dirty="0"/>
              <a:t>How did the Lord help you? </a:t>
            </a:r>
          </a:p>
          <a:p>
            <a:r>
              <a:rPr lang="en-US" dirty="0"/>
              <a:t>How has that experience influenced you?</a:t>
            </a:r>
          </a:p>
          <a:p>
            <a:endParaRPr lang="en-US" dirty="0"/>
          </a:p>
        </p:txBody>
      </p:sp>
      <p:sp>
        <p:nvSpPr>
          <p:cNvPr id="3" name="Title 2"/>
          <p:cNvSpPr>
            <a:spLocks noGrp="1"/>
          </p:cNvSpPr>
          <p:nvPr>
            <p:ph type="title"/>
          </p:nvPr>
        </p:nvSpPr>
        <p:spPr/>
        <p:txBody>
          <a:bodyPr/>
          <a:lstStyle/>
          <a:p>
            <a:r>
              <a:rPr lang="en-US" dirty="0"/>
              <a:t>The Lord’s Help</a:t>
            </a:r>
          </a:p>
        </p:txBody>
      </p:sp>
    </p:spTree>
    <p:extLst>
      <p:ext uri="{BB962C8B-B14F-4D97-AF65-F5344CB8AC3E}">
        <p14:creationId xmlns:p14="http://schemas.microsoft.com/office/powerpoint/2010/main" val="6879632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Studying the Scriptures</a:t>
            </a:r>
          </a:p>
        </p:txBody>
      </p:sp>
      <p:sp>
        <p:nvSpPr>
          <p:cNvPr id="2" name="Content Placeholder 1"/>
          <p:cNvSpPr>
            <a:spLocks noGrp="1"/>
          </p:cNvSpPr>
          <p:nvPr>
            <p:ph sz="quarter" idx="4"/>
          </p:nvPr>
        </p:nvSpPr>
        <p:spPr/>
        <p:txBody>
          <a:bodyPr/>
          <a:lstStyle/>
          <a:p>
            <a:pPr fontAlgn="base"/>
            <a:r>
              <a:rPr lang="en-US" i="0" dirty="0"/>
              <a:t>Why do you study the scriptures?  </a:t>
            </a:r>
          </a:p>
          <a:p>
            <a:endParaRPr lang="en-US" dirty="0"/>
          </a:p>
        </p:txBody>
      </p:sp>
      <p:pic>
        <p:nvPicPr>
          <p:cNvPr id="5" name="Picture Placeholder 4"/>
          <p:cNvPicPr>
            <a:picLocks noGrp="1" noChangeAspect="1"/>
          </p:cNvPicPr>
          <p:nvPr>
            <p:ph type="pic" sz="quarter" idx="10"/>
          </p:nvPr>
        </p:nvPicPr>
        <p:blipFill>
          <a:blip r:embed="rId2"/>
          <a:srcRect t="5708" b="5708"/>
          <a:stretch>
            <a:fillRect/>
          </a:stretch>
        </p:blipFill>
        <p:spPr/>
      </p:pic>
    </p:spTree>
    <p:extLst>
      <p:ext uri="{BB962C8B-B14F-4D97-AF65-F5344CB8AC3E}">
        <p14:creationId xmlns:p14="http://schemas.microsoft.com/office/powerpoint/2010/main" val="15108100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4:30–35, looking for statements that provide a good example of what we can pray for during difficult times. You may consider marking what you find. </a:t>
            </a:r>
          </a:p>
          <a:p>
            <a:endParaRPr lang="en-US" dirty="0"/>
          </a:p>
        </p:txBody>
      </p:sp>
      <p:sp>
        <p:nvSpPr>
          <p:cNvPr id="3" name="Title 2"/>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8447398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4:30–35, looking for statements that provide a good example of what we can pray for during difficult times. You may consider marking what you find. </a:t>
            </a:r>
          </a:p>
          <a:p>
            <a:r>
              <a:rPr lang="en-US" dirty="0"/>
              <a:t>How would you summarize what Nephi prayed for as recorded in verses 31–33? </a:t>
            </a:r>
          </a:p>
        </p:txBody>
      </p:sp>
      <p:sp>
        <p:nvSpPr>
          <p:cNvPr id="3" name="Title 2"/>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24458352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4:30–35, looking for statements that provide a good example of what we can pray for during difficult times. You may consider marking what you find. </a:t>
            </a:r>
          </a:p>
          <a:p>
            <a:r>
              <a:rPr lang="en-US" dirty="0"/>
              <a:t>How would you summarize what Nephi prayed for as recorded in verses 31–33</a:t>
            </a:r>
            <a:r>
              <a:rPr lang="en-US"/>
              <a:t>? </a:t>
            </a:r>
          </a:p>
          <a:p>
            <a:r>
              <a:rPr lang="en-US"/>
              <a:t>How would you summarize as a principle what we can learn about prayer from these verses?</a:t>
            </a:r>
          </a:p>
          <a:p>
            <a:endParaRPr lang="en-US" dirty="0"/>
          </a:p>
        </p:txBody>
      </p:sp>
      <p:sp>
        <p:nvSpPr>
          <p:cNvPr id="3" name="Title 2"/>
          <p:cNvSpPr>
            <a:spLocks noGrp="1"/>
          </p:cNvSpPr>
          <p:nvPr>
            <p:ph type="title"/>
          </p:nvPr>
        </p:nvSpPr>
        <p:spPr/>
        <p:txBody>
          <a:bodyPr/>
          <a:lstStyle/>
          <a:p>
            <a:r>
              <a:rPr lang="en-US" dirty="0"/>
              <a:t>Prayer</a:t>
            </a:r>
          </a:p>
        </p:txBody>
      </p:sp>
    </p:spTree>
    <p:extLst>
      <p:ext uri="{BB962C8B-B14F-4D97-AF65-F5344CB8AC3E}">
        <p14:creationId xmlns:p14="http://schemas.microsoft.com/office/powerpoint/2010/main" val="1125593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If we pray to God sincerely, we can receive His help to overcome sin and discouragement.</a:t>
            </a:r>
            <a:endParaRPr lang="en-US" dirty="0"/>
          </a:p>
        </p:txBody>
      </p:sp>
      <p:sp>
        <p:nvSpPr>
          <p:cNvPr id="3" name="Title 2"/>
          <p:cNvSpPr>
            <a:spLocks noGrp="1"/>
          </p:cNvSpPr>
          <p:nvPr>
            <p:ph type="title"/>
          </p:nvPr>
        </p:nvSpPr>
        <p:spPr/>
        <p:txBody>
          <a:bodyPr/>
          <a:lstStyle/>
          <a:p>
            <a:r>
              <a:rPr lang="en-US" dirty="0"/>
              <a:t>Sincere Prayer</a:t>
            </a:r>
          </a:p>
        </p:txBody>
      </p:sp>
    </p:spTree>
    <p:extLst>
      <p:ext uri="{BB962C8B-B14F-4D97-AF65-F5344CB8AC3E}">
        <p14:creationId xmlns:p14="http://schemas.microsoft.com/office/powerpoint/2010/main" val="25679367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President James E. Faust </a:t>
            </a:r>
          </a:p>
        </p:txBody>
      </p:sp>
      <p:sp>
        <p:nvSpPr>
          <p:cNvPr id="3" name="Content Placeholder 2"/>
          <p:cNvSpPr>
            <a:spLocks noGrp="1"/>
          </p:cNvSpPr>
          <p:nvPr>
            <p:ph sz="quarter" idx="4"/>
          </p:nvPr>
        </p:nvSpPr>
        <p:spPr/>
        <p:txBody>
          <a:bodyPr/>
          <a:lstStyle/>
          <a:p>
            <a:pPr marL="0" indent="0">
              <a:buNone/>
            </a:pPr>
            <a:r>
              <a:rPr lang="en-US" dirty="0"/>
              <a:t>“Sincere prayers come from the heart. Indeed, sincerity requires that we draw from the earnest feelings of our hearts” (James E. Faust, “The Lifeline of Prayer,” </a:t>
            </a:r>
            <a:r>
              <a:rPr lang="en-US" i="0" dirty="0"/>
              <a:t>Ensign</a:t>
            </a:r>
            <a:r>
              <a:rPr lang="en-US" dirty="0"/>
              <a:t>, May 2002, 60).</a:t>
            </a:r>
          </a:p>
        </p:txBody>
      </p:sp>
      <p:pic>
        <p:nvPicPr>
          <p:cNvPr id="5" name="Picture Placeholder 4"/>
          <p:cNvPicPr>
            <a:picLocks noGrp="1" noChangeAspect="1"/>
          </p:cNvPicPr>
          <p:nvPr>
            <p:ph type="pic" sz="quarter" idx="10"/>
          </p:nvPr>
        </p:nvPicPr>
        <p:blipFill>
          <a:blip r:embed="rId2"/>
          <a:srcRect l="2990" r="2990"/>
          <a:stretch>
            <a:fillRect/>
          </a:stretch>
        </p:blipFill>
        <p:spPr/>
      </p:pic>
    </p:spTree>
    <p:extLst>
      <p:ext uri="{BB962C8B-B14F-4D97-AF65-F5344CB8AC3E}">
        <p14:creationId xmlns:p14="http://schemas.microsoft.com/office/powerpoint/2010/main" val="6695434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sincere prayer from the heart invites God’s help?</a:t>
            </a:r>
          </a:p>
          <a:p>
            <a:endParaRPr lang="en-US" dirty="0"/>
          </a:p>
        </p:txBody>
      </p:sp>
      <p:sp>
        <p:nvSpPr>
          <p:cNvPr id="3" name="Title 2"/>
          <p:cNvSpPr>
            <a:spLocks noGrp="1"/>
          </p:cNvSpPr>
          <p:nvPr>
            <p:ph type="title"/>
          </p:nvPr>
        </p:nvSpPr>
        <p:spPr/>
        <p:txBody>
          <a:bodyPr/>
          <a:lstStyle/>
          <a:p>
            <a:r>
              <a:rPr lang="en-US" dirty="0"/>
              <a:t>Sincere Prayer</a:t>
            </a:r>
          </a:p>
        </p:txBody>
      </p:sp>
    </p:spTree>
    <p:extLst>
      <p:ext uri="{BB962C8B-B14F-4D97-AF65-F5344CB8AC3E}">
        <p14:creationId xmlns:p14="http://schemas.microsoft.com/office/powerpoint/2010/main" val="582049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do you think sincere prayer from the heart invites God’s help?</a:t>
            </a:r>
          </a:p>
          <a:p>
            <a:r>
              <a:rPr lang="en-US" dirty="0"/>
              <a:t>Think about a time when sincere prayer helped you overcome sin or discouragement.</a:t>
            </a:r>
          </a:p>
          <a:p>
            <a:endParaRPr lang="en-US" dirty="0"/>
          </a:p>
        </p:txBody>
      </p:sp>
      <p:sp>
        <p:nvSpPr>
          <p:cNvPr id="3" name="Title 2"/>
          <p:cNvSpPr>
            <a:spLocks noGrp="1"/>
          </p:cNvSpPr>
          <p:nvPr>
            <p:ph type="title"/>
          </p:nvPr>
        </p:nvSpPr>
        <p:spPr/>
        <p:txBody>
          <a:bodyPr/>
          <a:lstStyle/>
          <a:p>
            <a:r>
              <a:rPr lang="en-US" dirty="0"/>
              <a:t>Sincere Prayer</a:t>
            </a:r>
          </a:p>
        </p:txBody>
      </p:sp>
    </p:spTree>
    <p:extLst>
      <p:ext uri="{BB962C8B-B14F-4D97-AF65-F5344CB8AC3E}">
        <p14:creationId xmlns:p14="http://schemas.microsoft.com/office/powerpoint/2010/main" val="3042994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r>
              <a:rPr lang="en-US" dirty="0"/>
              <a:t>Match the Doctrine/Principle</a:t>
            </a:r>
          </a:p>
        </p:txBody>
      </p:sp>
      <p:sp>
        <p:nvSpPr>
          <p:cNvPr id="6" name="Content Placeholder 5"/>
          <p:cNvSpPr>
            <a:spLocks noGrp="1"/>
          </p:cNvSpPr>
          <p:nvPr>
            <p:ph sz="half" idx="2"/>
          </p:nvPr>
        </p:nvSpPr>
        <p:spPr/>
        <p:txBody>
          <a:bodyPr/>
          <a:lstStyle/>
          <a:p>
            <a:pPr marL="457200" indent="-457200">
              <a:buFont typeface="+mj-lt"/>
              <a:buAutoNum type="arabicPeriod"/>
            </a:pPr>
            <a:r>
              <a:rPr lang="en-US" dirty="0"/>
              <a:t>Believe in God and that He has all wisdom. </a:t>
            </a:r>
          </a:p>
          <a:p>
            <a:pPr marL="457200" indent="-457200">
              <a:buFont typeface="+mj-lt"/>
              <a:buAutoNum type="arabicPeriod"/>
            </a:pPr>
            <a:r>
              <a:rPr lang="en-US" dirty="0"/>
              <a:t>A witness comes after the trial of faith. </a:t>
            </a:r>
          </a:p>
          <a:p>
            <a:pPr marL="457200" indent="-457200">
              <a:buFont typeface="+mj-lt"/>
              <a:buAutoNum type="arabicPeriod"/>
            </a:pPr>
            <a:r>
              <a:rPr lang="en-US" dirty="0"/>
              <a:t>The Holy Ghost reveals truth to those who ask God with real intent. </a:t>
            </a:r>
          </a:p>
        </p:txBody>
      </p:sp>
      <p:sp>
        <p:nvSpPr>
          <p:cNvPr id="7" name="Text Placeholder 6"/>
          <p:cNvSpPr>
            <a:spLocks noGrp="1"/>
          </p:cNvSpPr>
          <p:nvPr>
            <p:ph type="body" sz="quarter" idx="3"/>
          </p:nvPr>
        </p:nvSpPr>
        <p:spPr/>
        <p:txBody>
          <a:bodyPr/>
          <a:lstStyle/>
          <a:p>
            <a:r>
              <a:rPr lang="en-US" dirty="0"/>
              <a:t>Doctrinal Mastery Passage</a:t>
            </a:r>
          </a:p>
        </p:txBody>
      </p:sp>
      <p:sp>
        <p:nvSpPr>
          <p:cNvPr id="8" name="Content Placeholder 7"/>
          <p:cNvSpPr>
            <a:spLocks noGrp="1"/>
          </p:cNvSpPr>
          <p:nvPr>
            <p:ph sz="quarter" idx="4"/>
          </p:nvPr>
        </p:nvSpPr>
        <p:spPr/>
        <p:txBody>
          <a:bodyPr/>
          <a:lstStyle/>
          <a:p>
            <a:pPr marL="457200" indent="-457200" fontAlgn="base">
              <a:buFont typeface="+mj-lt"/>
              <a:buAutoNum type="alphaLcPeriod"/>
            </a:pPr>
            <a:r>
              <a:rPr lang="en-US" dirty="0"/>
              <a:t>Moroni 10:4–5</a:t>
            </a:r>
          </a:p>
          <a:p>
            <a:pPr marL="457200" indent="-457200" fontAlgn="base">
              <a:buFont typeface="+mj-lt"/>
              <a:buAutoNum type="alphaLcPeriod"/>
            </a:pPr>
            <a:r>
              <a:rPr lang="en-US" dirty="0"/>
              <a:t>Mosiah 4:9 </a:t>
            </a:r>
          </a:p>
          <a:p>
            <a:pPr marL="457200" indent="-457200" fontAlgn="base">
              <a:buFont typeface="+mj-lt"/>
              <a:buAutoNum type="alphaLcPeriod"/>
            </a:pPr>
            <a:r>
              <a:rPr lang="en-US" dirty="0"/>
              <a:t>Ether 12:6 </a:t>
            </a:r>
          </a:p>
          <a:p>
            <a:endParaRPr lang="en-US" dirty="0"/>
          </a:p>
        </p:txBody>
      </p:sp>
      <p:sp>
        <p:nvSpPr>
          <p:cNvPr id="4" name="Title 3"/>
          <p:cNvSpPr>
            <a:spLocks noGrp="1"/>
          </p:cNvSpPr>
          <p:nvPr>
            <p:ph type="title"/>
          </p:nvPr>
        </p:nvSpPr>
        <p:spPr/>
        <p:txBody>
          <a:bodyPr/>
          <a:lstStyle/>
          <a:p>
            <a:r>
              <a:rPr lang="en-US" dirty="0"/>
              <a:t>Doctrinal Mastery: Review</a:t>
            </a:r>
          </a:p>
        </p:txBody>
      </p:sp>
    </p:spTree>
    <p:extLst>
      <p:ext uri="{BB962C8B-B14F-4D97-AF65-F5344CB8AC3E}">
        <p14:creationId xmlns:p14="http://schemas.microsoft.com/office/powerpoint/2010/main" val="2994832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622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Studying the Scriptures</a:t>
            </a:r>
          </a:p>
        </p:txBody>
      </p:sp>
      <p:sp>
        <p:nvSpPr>
          <p:cNvPr id="2" name="Content Placeholder 1"/>
          <p:cNvSpPr>
            <a:spLocks noGrp="1"/>
          </p:cNvSpPr>
          <p:nvPr>
            <p:ph sz="quarter" idx="4"/>
          </p:nvPr>
        </p:nvSpPr>
        <p:spPr/>
        <p:txBody>
          <a:bodyPr/>
          <a:lstStyle/>
          <a:p>
            <a:pPr fontAlgn="base"/>
            <a:r>
              <a:rPr lang="en-US" i="0" dirty="0"/>
              <a:t>Why do you study the scriptures?  </a:t>
            </a:r>
          </a:p>
          <a:p>
            <a:r>
              <a:rPr lang="en-US" i="0" dirty="0"/>
              <a:t>As you study 2 Nephi 4:1–16 today, look for truths that Nephi taught about the blessings of studying the scriptures.</a:t>
            </a:r>
          </a:p>
        </p:txBody>
      </p:sp>
      <p:pic>
        <p:nvPicPr>
          <p:cNvPr id="5" name="Picture Placeholder 4"/>
          <p:cNvPicPr>
            <a:picLocks noGrp="1" noChangeAspect="1"/>
          </p:cNvPicPr>
          <p:nvPr>
            <p:ph type="pic" sz="quarter" idx="10"/>
          </p:nvPr>
        </p:nvPicPr>
        <p:blipFill>
          <a:blip r:embed="rId2"/>
          <a:srcRect t="5708" b="5708"/>
          <a:stretch>
            <a:fillRect/>
          </a:stretch>
        </p:blipFill>
        <p:spPr/>
      </p:pic>
    </p:spTree>
    <p:extLst>
      <p:ext uri="{BB962C8B-B14F-4D97-AF65-F5344CB8AC3E}">
        <p14:creationId xmlns:p14="http://schemas.microsoft.com/office/powerpoint/2010/main" val="2455573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4:1–12, before Lehi died, he counseled and blessed his and Ishmael’s posterity one last time. This included a blessing that the Lord would be merciful to the posterity of Laman and Lemuel. </a:t>
            </a:r>
          </a:p>
          <a:p>
            <a:endParaRPr lang="en-US" dirty="0"/>
          </a:p>
        </p:txBody>
      </p:sp>
      <p:sp>
        <p:nvSpPr>
          <p:cNvPr id="3" name="Title 2"/>
          <p:cNvSpPr>
            <a:spLocks noGrp="1"/>
          </p:cNvSpPr>
          <p:nvPr>
            <p:ph type="title"/>
          </p:nvPr>
        </p:nvSpPr>
        <p:spPr/>
        <p:txBody>
          <a:bodyPr/>
          <a:lstStyle/>
          <a:p>
            <a:r>
              <a:rPr lang="en-US" dirty="0"/>
              <a:t>At Lehi’s Death</a:t>
            </a:r>
          </a:p>
        </p:txBody>
      </p:sp>
    </p:spTree>
    <p:extLst>
      <p:ext uri="{BB962C8B-B14F-4D97-AF65-F5344CB8AC3E}">
        <p14:creationId xmlns:p14="http://schemas.microsoft.com/office/powerpoint/2010/main" val="3609174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4:1–12, before Lehi died, he counseled and blessed his and Ishmael’s posterity one last time. This included a blessing that the Lord would be merciful to the posterity of Laman and Lemuel. </a:t>
            </a:r>
          </a:p>
          <a:p>
            <a:r>
              <a:rPr lang="en-US" dirty="0"/>
              <a:t>Read 2 Nephi 4:13–14, looking for what happened shortly after Lehi’s death.</a:t>
            </a:r>
          </a:p>
          <a:p>
            <a:endParaRPr lang="en-US" dirty="0"/>
          </a:p>
        </p:txBody>
      </p:sp>
      <p:sp>
        <p:nvSpPr>
          <p:cNvPr id="3" name="Title 2"/>
          <p:cNvSpPr>
            <a:spLocks noGrp="1"/>
          </p:cNvSpPr>
          <p:nvPr>
            <p:ph type="title"/>
          </p:nvPr>
        </p:nvSpPr>
        <p:spPr/>
        <p:txBody>
          <a:bodyPr/>
          <a:lstStyle/>
          <a:p>
            <a:r>
              <a:rPr lang="en-US" dirty="0"/>
              <a:t>At Lehi’s Death</a:t>
            </a:r>
          </a:p>
        </p:txBody>
      </p:sp>
    </p:spTree>
    <p:extLst>
      <p:ext uri="{BB962C8B-B14F-4D97-AF65-F5344CB8AC3E}">
        <p14:creationId xmlns:p14="http://schemas.microsoft.com/office/powerpoint/2010/main" val="39728083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4:1–12, before Lehi died, he counseled and blessed his and Ishmael’s posterity one last time. This included a blessing that the Lord would be merciful to the posterity of Laman and Lemuel. </a:t>
            </a:r>
          </a:p>
          <a:p>
            <a:r>
              <a:rPr lang="en-US" dirty="0"/>
              <a:t>Read 2 Nephi 4:13–14, looking for what happened shortly after Lehi’s death.</a:t>
            </a:r>
          </a:p>
          <a:p>
            <a:r>
              <a:rPr lang="en-US" dirty="0"/>
              <a:t>Why were Laman and Lemuel and the sons of Ishmael angry with Nephi?</a:t>
            </a:r>
          </a:p>
          <a:p>
            <a:endParaRPr lang="en-US" dirty="0"/>
          </a:p>
        </p:txBody>
      </p:sp>
      <p:sp>
        <p:nvSpPr>
          <p:cNvPr id="3" name="Title 2"/>
          <p:cNvSpPr>
            <a:spLocks noGrp="1"/>
          </p:cNvSpPr>
          <p:nvPr>
            <p:ph type="title"/>
          </p:nvPr>
        </p:nvSpPr>
        <p:spPr/>
        <p:txBody>
          <a:bodyPr/>
          <a:lstStyle/>
          <a:p>
            <a:r>
              <a:rPr lang="en-US" dirty="0"/>
              <a:t>At Lehi’s Death</a:t>
            </a:r>
          </a:p>
        </p:txBody>
      </p:sp>
    </p:spTree>
    <p:extLst>
      <p:ext uri="{BB962C8B-B14F-4D97-AF65-F5344CB8AC3E}">
        <p14:creationId xmlns:p14="http://schemas.microsoft.com/office/powerpoint/2010/main" val="3047228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4:14, Nephi recorded more historical details on the large plates of Nephi.</a:t>
            </a:r>
          </a:p>
          <a:p>
            <a:endParaRPr lang="en-US" dirty="0"/>
          </a:p>
        </p:txBody>
      </p:sp>
      <p:sp>
        <p:nvSpPr>
          <p:cNvPr id="3" name="Title 2"/>
          <p:cNvSpPr>
            <a:spLocks noGrp="1"/>
          </p:cNvSpPr>
          <p:nvPr>
            <p:ph type="title"/>
          </p:nvPr>
        </p:nvSpPr>
        <p:spPr/>
        <p:txBody>
          <a:bodyPr/>
          <a:lstStyle/>
          <a:p>
            <a:r>
              <a:rPr lang="en-US" dirty="0"/>
              <a:t>The Plates of Nephi</a:t>
            </a:r>
          </a:p>
        </p:txBody>
      </p:sp>
    </p:spTree>
    <p:extLst>
      <p:ext uri="{BB962C8B-B14F-4D97-AF65-F5344CB8AC3E}">
        <p14:creationId xmlns:p14="http://schemas.microsoft.com/office/powerpoint/2010/main" val="393216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According to 2 Nephi 4:14, Nephi recorded more historical details on the large plates of Nephi.</a:t>
            </a:r>
          </a:p>
          <a:p>
            <a:r>
              <a:rPr lang="en-US" dirty="0"/>
              <a:t>Read 2 Nephi 4:15–16, looking for what Nephi said he engraved upon the small plates.</a:t>
            </a:r>
          </a:p>
          <a:p>
            <a:endParaRPr lang="en-US" dirty="0"/>
          </a:p>
        </p:txBody>
      </p:sp>
      <p:sp>
        <p:nvSpPr>
          <p:cNvPr id="3" name="Title 2"/>
          <p:cNvSpPr>
            <a:spLocks noGrp="1"/>
          </p:cNvSpPr>
          <p:nvPr>
            <p:ph type="title"/>
          </p:nvPr>
        </p:nvSpPr>
        <p:spPr/>
        <p:txBody>
          <a:bodyPr/>
          <a:lstStyle/>
          <a:p>
            <a:r>
              <a:rPr lang="en-US" dirty="0"/>
              <a:t>The Plates of Nephi</a:t>
            </a:r>
          </a:p>
        </p:txBody>
      </p:sp>
    </p:spTree>
    <p:extLst>
      <p:ext uri="{BB962C8B-B14F-4D97-AF65-F5344CB8AC3E}">
        <p14:creationId xmlns:p14="http://schemas.microsoft.com/office/powerpoint/2010/main" val="3012469271"/>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9B38A3-81AD-42AF-96FF-972233EE1065}">
  <ds:schemaRefs>
    <ds:schemaRef ds:uri="http://schemas.microsoft.com/office/infopath/2007/PartnerControls"/>
    <ds:schemaRef ds:uri="http://www.w3.org/XML/1998/namespace"/>
    <ds:schemaRef ds:uri="b764eb9d-49e1-4eb4-965b-0d99005b74c0"/>
    <ds:schemaRef ds:uri="http://schemas.openxmlformats.org/package/2006/metadata/core-properties"/>
    <ds:schemaRef ds:uri="http://schemas.microsoft.com/office/2006/documentManagement/types"/>
    <ds:schemaRef ds:uri="a51ac170-4e69-43ea-bbd4-5a9e3eb386dc"/>
    <ds:schemaRef ds:uri="http://purl.org/dc/terms/"/>
    <ds:schemaRef ds:uri="http://schemas.microsoft.com/office/2006/metadata/properties"/>
    <ds:schemaRef ds:uri="http://purl.org/dc/dcmitype/"/>
    <ds:schemaRef ds:uri="http://purl.org/dc/elements/1.1/"/>
  </ds:schemaRefs>
</ds:datastoreItem>
</file>

<file path=customXml/itemProps2.xml><?xml version="1.0" encoding="utf-8"?>
<ds:datastoreItem xmlns:ds="http://schemas.openxmlformats.org/officeDocument/2006/customXml" ds:itemID="{EAC58F40-AE02-4857-8FB3-C7534E3604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19D324F-7F41-4481-9226-DF772FD5D0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10473</TotalTime>
  <Words>1306</Words>
  <Application>Microsoft Office PowerPoint</Application>
  <PresentationFormat>On-screen Show (4:3)</PresentationFormat>
  <Paragraphs>114</Paragraphs>
  <Slides>38</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38</vt:i4>
      </vt:variant>
    </vt:vector>
  </HeadingPairs>
  <TitlesOfParts>
    <vt:vector size="47"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4</vt:lpstr>
      <vt:lpstr>Devotional</vt:lpstr>
      <vt:lpstr>Studying the Scriptures</vt:lpstr>
      <vt:lpstr>Studying the Scriptures</vt:lpstr>
      <vt:lpstr>At Lehi’s Death</vt:lpstr>
      <vt:lpstr>At Lehi’s Death</vt:lpstr>
      <vt:lpstr>At Lehi’s Death</vt:lpstr>
      <vt:lpstr>The Plates of Nephi</vt:lpstr>
      <vt:lpstr>The Plates of Nephi</vt:lpstr>
      <vt:lpstr>The Plates of Nephi</vt:lpstr>
      <vt:lpstr>The Plates of Nephi</vt:lpstr>
      <vt:lpstr>The Blessing of Scriptures</vt:lpstr>
      <vt:lpstr>The Blessing of Scriptures</vt:lpstr>
      <vt:lpstr>The Blessing of Scriptures</vt:lpstr>
      <vt:lpstr>Our Weaknesses and Sins</vt:lpstr>
      <vt:lpstr>Our Weaknesses and Sins</vt:lpstr>
      <vt:lpstr>Our Weaknesses and Sins</vt:lpstr>
      <vt:lpstr>Nephi’s Sorrow</vt:lpstr>
      <vt:lpstr>Nephi’s Sorrow</vt:lpstr>
      <vt:lpstr>Nephi’s Hope</vt:lpstr>
      <vt:lpstr>Nephi’s Hope</vt:lpstr>
      <vt:lpstr>Trust in the Lord</vt:lpstr>
      <vt:lpstr>Trust in the Lord</vt:lpstr>
      <vt:lpstr>Trust in the Lord</vt:lpstr>
      <vt:lpstr>Trusting in the Lord</vt:lpstr>
      <vt:lpstr>Trusting in the Lord</vt:lpstr>
      <vt:lpstr>The Lord’s Help</vt:lpstr>
      <vt:lpstr>The Lord’s Help</vt:lpstr>
      <vt:lpstr>The Lord’s Help</vt:lpstr>
      <vt:lpstr>Prayer</vt:lpstr>
      <vt:lpstr>Prayer</vt:lpstr>
      <vt:lpstr>Prayer</vt:lpstr>
      <vt:lpstr>Sincere Prayer</vt:lpstr>
      <vt:lpstr>President James E. Faust </vt:lpstr>
      <vt:lpstr>Sincere Prayer</vt:lpstr>
      <vt:lpstr>Sincere Prayer</vt:lpstr>
      <vt:lpstr>Doctrinal Mastery: Review</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270</cp:revision>
  <dcterms:created xsi:type="dcterms:W3CDTF">2013-07-15T20:26:14Z</dcterms:created>
  <dcterms:modified xsi:type="dcterms:W3CDTF">2017-06-21T20:59:18Z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