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62"/>
  </p:notesMasterIdLst>
  <p:handoutMasterIdLst>
    <p:handoutMasterId r:id="rId63"/>
  </p:handoutMasterIdLst>
  <p:sldIdLst>
    <p:sldId id="319" r:id="rId9"/>
    <p:sldId id="328" r:id="rId10"/>
    <p:sldId id="330" r:id="rId11"/>
    <p:sldId id="334" r:id="rId12"/>
    <p:sldId id="335" r:id="rId13"/>
    <p:sldId id="339" r:id="rId14"/>
    <p:sldId id="331" r:id="rId15"/>
    <p:sldId id="392" r:id="rId16"/>
    <p:sldId id="341" r:id="rId17"/>
    <p:sldId id="342" r:id="rId18"/>
    <p:sldId id="336" r:id="rId19"/>
    <p:sldId id="344" r:id="rId20"/>
    <p:sldId id="345" r:id="rId21"/>
    <p:sldId id="347" r:id="rId22"/>
    <p:sldId id="346" r:id="rId23"/>
    <p:sldId id="349" r:id="rId24"/>
    <p:sldId id="351" r:id="rId25"/>
    <p:sldId id="350" r:id="rId26"/>
    <p:sldId id="353" r:id="rId27"/>
    <p:sldId id="354" r:id="rId28"/>
    <p:sldId id="352" r:id="rId29"/>
    <p:sldId id="356" r:id="rId30"/>
    <p:sldId id="357" r:id="rId31"/>
    <p:sldId id="355" r:id="rId32"/>
    <p:sldId id="360" r:id="rId33"/>
    <p:sldId id="358" r:id="rId34"/>
    <p:sldId id="359" r:id="rId35"/>
    <p:sldId id="361" r:id="rId36"/>
    <p:sldId id="362" r:id="rId37"/>
    <p:sldId id="364" r:id="rId38"/>
    <p:sldId id="365" r:id="rId39"/>
    <p:sldId id="363" r:id="rId40"/>
    <p:sldId id="368" r:id="rId41"/>
    <p:sldId id="367" r:id="rId42"/>
    <p:sldId id="376" r:id="rId43"/>
    <p:sldId id="377" r:id="rId44"/>
    <p:sldId id="371" r:id="rId45"/>
    <p:sldId id="379" r:id="rId46"/>
    <p:sldId id="394" r:id="rId47"/>
    <p:sldId id="395" r:id="rId48"/>
    <p:sldId id="396" r:id="rId49"/>
    <p:sldId id="381" r:id="rId50"/>
    <p:sldId id="397" r:id="rId51"/>
    <p:sldId id="382" r:id="rId52"/>
    <p:sldId id="380" r:id="rId53"/>
    <p:sldId id="383" r:id="rId54"/>
    <p:sldId id="391" r:id="rId55"/>
    <p:sldId id="385" r:id="rId56"/>
    <p:sldId id="387" r:id="rId57"/>
    <p:sldId id="393" r:id="rId58"/>
    <p:sldId id="389" r:id="rId59"/>
    <p:sldId id="390" r:id="rId60"/>
    <p:sldId id="329"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rina Cann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9" autoAdjust="0"/>
    <p:restoredTop sz="94405" autoAdjust="0"/>
  </p:normalViewPr>
  <p:slideViewPr>
    <p:cSldViewPr snapToGrid="0" snapToObjects="1">
      <p:cViewPr varScale="1">
        <p:scale>
          <a:sx n="66" d="100"/>
          <a:sy n="66" d="100"/>
        </p:scale>
        <p:origin x="936"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6/21/2017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B7B311-1D3A-4E56-95ED-A4ABAC021E8B}" type="datetimeFigureOut">
              <a:rPr lang="en-US" smtClean="0"/>
              <a:t>6/21/2017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F2BCA-17C0-41DB-95A9-7D51561DCDA3}" type="slidenum">
              <a:rPr lang="en-US" smtClean="0"/>
              <a:t>‹#›</a:t>
            </a:fld>
            <a:endParaRPr lang="en-US"/>
          </a:p>
        </p:txBody>
      </p:sp>
    </p:spTree>
    <p:extLst>
      <p:ext uri="{BB962C8B-B14F-4D97-AF65-F5344CB8AC3E}">
        <p14:creationId xmlns:p14="http://schemas.microsoft.com/office/powerpoint/2010/main" val="1750766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272818</a:t>
            </a:r>
          </a:p>
        </p:txBody>
      </p:sp>
      <p:sp>
        <p:nvSpPr>
          <p:cNvPr id="4" name="Slide Number Placeholder 3"/>
          <p:cNvSpPr>
            <a:spLocks noGrp="1"/>
          </p:cNvSpPr>
          <p:nvPr>
            <p:ph type="sldNum" sz="quarter" idx="10"/>
          </p:nvPr>
        </p:nvSpPr>
        <p:spPr/>
        <p:txBody>
          <a:bodyPr/>
          <a:lstStyle/>
          <a:p>
            <a:fld id="{7BD6D491-7BB6-4E68-9A0B-C463FDB60916}" type="slidenum">
              <a:rPr lang="en-US" smtClean="0"/>
              <a:t>2</a:t>
            </a:fld>
            <a:endParaRPr lang="en-US"/>
          </a:p>
        </p:txBody>
      </p:sp>
    </p:spTree>
    <p:extLst>
      <p:ext uri="{BB962C8B-B14F-4D97-AF65-F5344CB8AC3E}">
        <p14:creationId xmlns:p14="http://schemas.microsoft.com/office/powerpoint/2010/main" val="4070125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Old Testament</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9.pn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 Nephi 5</a:t>
            </a:r>
          </a:p>
        </p:txBody>
      </p:sp>
      <p:sp>
        <p:nvSpPr>
          <p:cNvPr id="5" name="Text Placeholder 4"/>
          <p:cNvSpPr>
            <a:spLocks noGrp="1"/>
          </p:cNvSpPr>
          <p:nvPr>
            <p:ph type="body" sz="quarter" idx="11"/>
          </p:nvPr>
        </p:nvSpPr>
        <p:spPr/>
        <p:txBody>
          <a:bodyPr/>
          <a:lstStyle/>
          <a:p>
            <a:r>
              <a:rPr lang="en-US" dirty="0"/>
              <a:t>Lesson 27</a:t>
            </a:r>
          </a:p>
        </p:txBody>
      </p:sp>
    </p:spTree>
    <p:extLst>
      <p:ext uri="{BB962C8B-B14F-4D97-AF65-F5344CB8AC3E}">
        <p14:creationId xmlns:p14="http://schemas.microsoft.com/office/powerpoint/2010/main" val="1681523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truth can we learn about prayers from Nephi’s experience?</a:t>
            </a:r>
          </a:p>
          <a:p>
            <a:r>
              <a:rPr lang="en-US" b="1" dirty="0"/>
              <a:t>Our prayers may not always be answered immediately or in the way we desire.</a:t>
            </a:r>
          </a:p>
          <a:p>
            <a:endParaRPr lang="en-US" dirty="0"/>
          </a:p>
        </p:txBody>
      </p:sp>
      <p:sp>
        <p:nvSpPr>
          <p:cNvPr id="3" name="Title 2"/>
          <p:cNvSpPr>
            <a:spLocks noGrp="1"/>
          </p:cNvSpPr>
          <p:nvPr>
            <p:ph type="title"/>
          </p:nvPr>
        </p:nvSpPr>
        <p:spPr/>
        <p:txBody>
          <a:bodyPr/>
          <a:lstStyle/>
          <a:p>
            <a:r>
              <a:rPr lang="en-US" dirty="0"/>
              <a:t>Prayers</a:t>
            </a:r>
          </a:p>
        </p:txBody>
      </p:sp>
    </p:spTree>
    <p:extLst>
      <p:ext uri="{BB962C8B-B14F-4D97-AF65-F5344CB8AC3E}">
        <p14:creationId xmlns:p14="http://schemas.microsoft.com/office/powerpoint/2010/main" val="3835287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truth can we learn about prayers from Nephi’s experience?</a:t>
            </a:r>
          </a:p>
          <a:p>
            <a:r>
              <a:rPr lang="en-US" b="1" dirty="0"/>
              <a:t>Our prayers may not always be answered immediately or in the way we desire.</a:t>
            </a:r>
          </a:p>
          <a:p>
            <a:r>
              <a:rPr lang="en-US" dirty="0"/>
              <a:t>Why is it important to continue to be faithful when our prayers are not answered immediately or in the way we desire?</a:t>
            </a:r>
          </a:p>
          <a:p>
            <a:endParaRPr lang="en-US" dirty="0"/>
          </a:p>
        </p:txBody>
      </p:sp>
      <p:sp>
        <p:nvSpPr>
          <p:cNvPr id="3" name="Title 2"/>
          <p:cNvSpPr>
            <a:spLocks noGrp="1"/>
          </p:cNvSpPr>
          <p:nvPr>
            <p:ph type="title"/>
          </p:nvPr>
        </p:nvSpPr>
        <p:spPr/>
        <p:txBody>
          <a:bodyPr/>
          <a:lstStyle/>
          <a:p>
            <a:r>
              <a:rPr lang="en-US" dirty="0"/>
              <a:t>Prayers</a:t>
            </a:r>
          </a:p>
        </p:txBody>
      </p:sp>
    </p:spTree>
    <p:extLst>
      <p:ext uri="{BB962C8B-B14F-4D97-AF65-F5344CB8AC3E}">
        <p14:creationId xmlns:p14="http://schemas.microsoft.com/office/powerpoint/2010/main" val="1960790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5:5–8, looking for what the Lord did to help Nephi and those who believed in the warnings and revelations of God.</a:t>
            </a:r>
          </a:p>
          <a:p>
            <a:endParaRPr lang="en-US" dirty="0"/>
          </a:p>
        </p:txBody>
      </p:sp>
      <p:sp>
        <p:nvSpPr>
          <p:cNvPr id="3" name="Title 2"/>
          <p:cNvSpPr>
            <a:spLocks noGrp="1"/>
          </p:cNvSpPr>
          <p:nvPr>
            <p:ph type="title"/>
          </p:nvPr>
        </p:nvSpPr>
        <p:spPr/>
        <p:txBody>
          <a:bodyPr/>
          <a:lstStyle/>
          <a:p>
            <a:r>
              <a:rPr lang="en-US" dirty="0"/>
              <a:t>Guidance from the Lord</a:t>
            </a:r>
          </a:p>
        </p:txBody>
      </p:sp>
    </p:spTree>
    <p:extLst>
      <p:ext uri="{BB962C8B-B14F-4D97-AF65-F5344CB8AC3E}">
        <p14:creationId xmlns:p14="http://schemas.microsoft.com/office/powerpoint/2010/main" val="3121755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5:5–8, looking for what the Lord did to help Nephi and those who believed in the warnings and revelations of God.</a:t>
            </a:r>
          </a:p>
          <a:p>
            <a:r>
              <a:rPr lang="en-US" dirty="0"/>
              <a:t>How do you think Nephi’s desire to “cry much unto the Lord” (2 Nephi 5:1) may have prepared him to receive warnings and guidance from the Lord?</a:t>
            </a:r>
          </a:p>
          <a:p>
            <a:endParaRPr lang="en-US" dirty="0"/>
          </a:p>
        </p:txBody>
      </p:sp>
      <p:sp>
        <p:nvSpPr>
          <p:cNvPr id="3" name="Title 2"/>
          <p:cNvSpPr>
            <a:spLocks noGrp="1"/>
          </p:cNvSpPr>
          <p:nvPr>
            <p:ph type="title"/>
          </p:nvPr>
        </p:nvSpPr>
        <p:spPr/>
        <p:txBody>
          <a:bodyPr/>
          <a:lstStyle/>
          <a:p>
            <a:r>
              <a:rPr lang="en-US" dirty="0"/>
              <a:t>Guidance from the Lord</a:t>
            </a:r>
          </a:p>
        </p:txBody>
      </p:sp>
    </p:spTree>
    <p:extLst>
      <p:ext uri="{BB962C8B-B14F-4D97-AF65-F5344CB8AC3E}">
        <p14:creationId xmlns:p14="http://schemas.microsoft.com/office/powerpoint/2010/main" val="3312742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From what you learn in 2 Nephi 5:1 and 2 Nephi 5:5, how would you complete this principle? </a:t>
            </a:r>
            <a:r>
              <a:rPr lang="en-US" b="1" i="1" dirty="0"/>
              <a:t>If we faithfully seek Heavenly Father in prayer …</a:t>
            </a:r>
            <a:endParaRPr lang="en-US" b="1" dirty="0"/>
          </a:p>
          <a:p>
            <a:endParaRPr lang="en-US" dirty="0"/>
          </a:p>
        </p:txBody>
      </p:sp>
      <p:sp>
        <p:nvSpPr>
          <p:cNvPr id="3" name="Title 2"/>
          <p:cNvSpPr>
            <a:spLocks noGrp="1"/>
          </p:cNvSpPr>
          <p:nvPr>
            <p:ph type="title"/>
          </p:nvPr>
        </p:nvSpPr>
        <p:spPr/>
        <p:txBody>
          <a:bodyPr/>
          <a:lstStyle/>
          <a:p>
            <a:r>
              <a:rPr lang="en-US" dirty="0"/>
              <a:t>Seek in Prayer</a:t>
            </a:r>
          </a:p>
        </p:txBody>
      </p:sp>
    </p:spTree>
    <p:extLst>
      <p:ext uri="{BB962C8B-B14F-4D97-AF65-F5344CB8AC3E}">
        <p14:creationId xmlns:p14="http://schemas.microsoft.com/office/powerpoint/2010/main" val="2429859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From what you learn in 2 Nephi 5:1 and 2 Nephi 5:5, how would you complete this principle? </a:t>
            </a:r>
            <a:r>
              <a:rPr lang="en-US" b="1" i="1" dirty="0"/>
              <a:t>If we faithfully seek Heavenly Father in prayer …</a:t>
            </a:r>
            <a:endParaRPr lang="en-US" b="1" dirty="0"/>
          </a:p>
          <a:p>
            <a:r>
              <a:rPr lang="en-US" b="1" dirty="0"/>
              <a:t>If we faithfully seek Heavenly Father in prayer, He will warn and guide us. </a:t>
            </a:r>
            <a:r>
              <a:rPr lang="en-US" dirty="0"/>
              <a:t>Consider marking the phrases in 2 Nephi 5:1, 5 that teach this principle.</a:t>
            </a:r>
          </a:p>
        </p:txBody>
      </p:sp>
      <p:sp>
        <p:nvSpPr>
          <p:cNvPr id="3" name="Title 2"/>
          <p:cNvSpPr>
            <a:spLocks noGrp="1"/>
          </p:cNvSpPr>
          <p:nvPr>
            <p:ph type="title"/>
          </p:nvPr>
        </p:nvSpPr>
        <p:spPr/>
        <p:txBody>
          <a:bodyPr/>
          <a:lstStyle/>
          <a:p>
            <a:r>
              <a:rPr lang="en-US" dirty="0"/>
              <a:t>Seek in Prayer</a:t>
            </a:r>
          </a:p>
        </p:txBody>
      </p:sp>
    </p:spTree>
    <p:extLst>
      <p:ext uri="{BB962C8B-B14F-4D97-AF65-F5344CB8AC3E}">
        <p14:creationId xmlns:p14="http://schemas.microsoft.com/office/powerpoint/2010/main" val="2737317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You have friends who are starting to behave in ways that are not consistent with the standards of the Lord, and you aren’t sure what to do. You would like to continue to spend time with them and do everything you can to help them change. But on the other hand, you also worry about finding yourself in situations where you are uncomfortable and exposed to spiritually degrading or dangerous influences.   </a:t>
            </a:r>
          </a:p>
        </p:txBody>
      </p:sp>
      <p:sp>
        <p:nvSpPr>
          <p:cNvPr id="3" name="Title 2"/>
          <p:cNvSpPr>
            <a:spLocks noGrp="1"/>
          </p:cNvSpPr>
          <p:nvPr>
            <p:ph type="title"/>
          </p:nvPr>
        </p:nvSpPr>
        <p:spPr/>
        <p:txBody>
          <a:bodyPr/>
          <a:lstStyle/>
          <a:p>
            <a:r>
              <a:rPr lang="en-US" dirty="0"/>
              <a:t>A Scenario</a:t>
            </a:r>
          </a:p>
        </p:txBody>
      </p:sp>
    </p:spTree>
    <p:extLst>
      <p:ext uri="{BB962C8B-B14F-4D97-AF65-F5344CB8AC3E}">
        <p14:creationId xmlns:p14="http://schemas.microsoft.com/office/powerpoint/2010/main" val="3093844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can the principle we identified in 2 Nephi 5:1, 5 help you know what to do in this situation? </a:t>
            </a:r>
          </a:p>
          <a:p>
            <a:endParaRPr lang="en-US" dirty="0"/>
          </a:p>
        </p:txBody>
      </p:sp>
      <p:sp>
        <p:nvSpPr>
          <p:cNvPr id="3" name="Title 2"/>
          <p:cNvSpPr>
            <a:spLocks noGrp="1"/>
          </p:cNvSpPr>
          <p:nvPr>
            <p:ph type="title"/>
          </p:nvPr>
        </p:nvSpPr>
        <p:spPr/>
        <p:txBody>
          <a:bodyPr/>
          <a:lstStyle/>
          <a:p>
            <a:r>
              <a:rPr lang="en-US" dirty="0"/>
              <a:t>What Would You Do?</a:t>
            </a:r>
          </a:p>
        </p:txBody>
      </p:sp>
    </p:spTree>
    <p:extLst>
      <p:ext uri="{BB962C8B-B14F-4D97-AF65-F5344CB8AC3E}">
        <p14:creationId xmlns:p14="http://schemas.microsoft.com/office/powerpoint/2010/main" val="900212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can the principle we identified in 2 Nephi 5:1, 5 help you know what to do in this situation? </a:t>
            </a:r>
          </a:p>
          <a:p>
            <a:r>
              <a:rPr lang="en-US" dirty="0"/>
              <a:t>Remember that what is the best choice in one situation may not be in another. By seeking Heavenly Father in prayer, you can be guided on how to act in specific situations.  </a:t>
            </a:r>
          </a:p>
        </p:txBody>
      </p:sp>
      <p:sp>
        <p:nvSpPr>
          <p:cNvPr id="3" name="Title 2"/>
          <p:cNvSpPr>
            <a:spLocks noGrp="1"/>
          </p:cNvSpPr>
          <p:nvPr>
            <p:ph type="title"/>
          </p:nvPr>
        </p:nvSpPr>
        <p:spPr/>
        <p:txBody>
          <a:bodyPr/>
          <a:lstStyle/>
          <a:p>
            <a:r>
              <a:rPr lang="en-US" dirty="0"/>
              <a:t>What Would You Do?</a:t>
            </a:r>
          </a:p>
        </p:txBody>
      </p:sp>
    </p:spTree>
    <p:extLst>
      <p:ext uri="{BB962C8B-B14F-4D97-AF65-F5344CB8AC3E}">
        <p14:creationId xmlns:p14="http://schemas.microsoft.com/office/powerpoint/2010/main" val="3754931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Write in your class notebook or study journal about a time when you or someone you know was guided or warned by God and the effect it had on you. </a:t>
            </a:r>
          </a:p>
          <a:p>
            <a:endParaRPr lang="en-US" dirty="0"/>
          </a:p>
        </p:txBody>
      </p:sp>
      <p:sp>
        <p:nvSpPr>
          <p:cNvPr id="3" name="Title 2"/>
          <p:cNvSpPr>
            <a:spLocks noGrp="1"/>
          </p:cNvSpPr>
          <p:nvPr>
            <p:ph type="title"/>
          </p:nvPr>
        </p:nvSpPr>
        <p:spPr/>
        <p:txBody>
          <a:bodyPr/>
          <a:lstStyle/>
          <a:p>
            <a:r>
              <a:rPr lang="en-US" dirty="0"/>
              <a:t>Guided by the Lord</a:t>
            </a:r>
          </a:p>
        </p:txBody>
      </p:sp>
    </p:spTree>
    <p:extLst>
      <p:ext uri="{BB962C8B-B14F-4D97-AF65-F5344CB8AC3E}">
        <p14:creationId xmlns:p14="http://schemas.microsoft.com/office/powerpoint/2010/main" val="3198946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Devotional</a:t>
            </a:r>
          </a:p>
        </p:txBody>
      </p:sp>
      <p:sp>
        <p:nvSpPr>
          <p:cNvPr id="3" name="Content Placeholder 2"/>
          <p:cNvSpPr>
            <a:spLocks noGrp="1"/>
          </p:cNvSpPr>
          <p:nvPr>
            <p:ph sz="quarter" idx="4"/>
          </p:nvPr>
        </p:nvSpPr>
        <p:spPr/>
        <p:txBody>
          <a:bodyPr/>
          <a:lstStyle/>
          <a:p>
            <a:r>
              <a:rPr lang="en-US" dirty="0"/>
              <a:t>Hymn:</a:t>
            </a:r>
          </a:p>
          <a:p>
            <a:r>
              <a:rPr lang="en-US" dirty="0"/>
              <a:t>Prayer:</a:t>
            </a:r>
          </a:p>
          <a:p>
            <a:r>
              <a:rPr lang="en-US" dirty="0"/>
              <a:t>Thought:</a:t>
            </a:r>
          </a:p>
        </p:txBody>
      </p:sp>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665" b="5665"/>
          <a:stretch>
            <a:fillRect/>
          </a:stretch>
        </p:blipFill>
        <p:spPr/>
      </p:pic>
    </p:spTree>
    <p:extLst>
      <p:ext uri="{BB962C8B-B14F-4D97-AF65-F5344CB8AC3E}">
        <p14:creationId xmlns:p14="http://schemas.microsoft.com/office/powerpoint/2010/main" val="456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Write in your class notebook or study journal about a time when you or someone you know was guided or warned by God and the effect it had on you. </a:t>
            </a:r>
          </a:p>
          <a:p>
            <a:r>
              <a:rPr lang="en-US" dirty="0"/>
              <a:t>Consider sharing with the class what you wrote. (Do not share anything private or too personal.)</a:t>
            </a:r>
          </a:p>
          <a:p>
            <a:endParaRPr lang="en-US" dirty="0"/>
          </a:p>
        </p:txBody>
      </p:sp>
      <p:sp>
        <p:nvSpPr>
          <p:cNvPr id="3" name="Title 2"/>
          <p:cNvSpPr>
            <a:spLocks noGrp="1"/>
          </p:cNvSpPr>
          <p:nvPr>
            <p:ph type="title"/>
          </p:nvPr>
        </p:nvSpPr>
        <p:spPr/>
        <p:txBody>
          <a:bodyPr/>
          <a:lstStyle/>
          <a:p>
            <a:r>
              <a:rPr lang="en-US" dirty="0"/>
              <a:t>Guided by the Lord</a:t>
            </a:r>
          </a:p>
        </p:txBody>
      </p:sp>
    </p:spTree>
    <p:extLst>
      <p:ext uri="{BB962C8B-B14F-4D97-AF65-F5344CB8AC3E}">
        <p14:creationId xmlns:p14="http://schemas.microsoft.com/office/powerpoint/2010/main" val="3687216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Write in your class notebook or study journal about a time when you or someone you know was guided or warned by God and the effect it had on you. </a:t>
            </a:r>
          </a:p>
          <a:p>
            <a:r>
              <a:rPr lang="en-US" dirty="0"/>
              <a:t>Consider sharing with the class what you wrote. (Do not share anything private or too personal.)</a:t>
            </a:r>
          </a:p>
          <a:p>
            <a:r>
              <a:rPr lang="en-US" dirty="0"/>
              <a:t>According to 2 Nephi 5:6, who chose to follow Nephi as he fled into the wilderness? Why did they choose to go with him?</a:t>
            </a:r>
          </a:p>
        </p:txBody>
      </p:sp>
      <p:sp>
        <p:nvSpPr>
          <p:cNvPr id="3" name="Title 2"/>
          <p:cNvSpPr>
            <a:spLocks noGrp="1"/>
          </p:cNvSpPr>
          <p:nvPr>
            <p:ph type="title"/>
          </p:nvPr>
        </p:nvSpPr>
        <p:spPr/>
        <p:txBody>
          <a:bodyPr/>
          <a:lstStyle/>
          <a:p>
            <a:r>
              <a:rPr lang="en-US" dirty="0"/>
              <a:t>Guided by the Lord</a:t>
            </a:r>
          </a:p>
        </p:txBody>
      </p:sp>
    </p:spTree>
    <p:extLst>
      <p:ext uri="{BB962C8B-B14F-4D97-AF65-F5344CB8AC3E}">
        <p14:creationId xmlns:p14="http://schemas.microsoft.com/office/powerpoint/2010/main" val="2232556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principle can we learn from 2 Nephi 5:6 that can help us be led away from danger? </a:t>
            </a:r>
          </a:p>
          <a:p>
            <a:endParaRPr lang="en-US" dirty="0"/>
          </a:p>
        </p:txBody>
      </p:sp>
      <p:sp>
        <p:nvSpPr>
          <p:cNvPr id="3" name="Title 2"/>
          <p:cNvSpPr>
            <a:spLocks noGrp="1"/>
          </p:cNvSpPr>
          <p:nvPr>
            <p:ph type="title"/>
          </p:nvPr>
        </p:nvSpPr>
        <p:spPr/>
        <p:txBody>
          <a:bodyPr/>
          <a:lstStyle/>
          <a:p>
            <a:r>
              <a:rPr lang="en-US" dirty="0"/>
              <a:t>Away from Danger</a:t>
            </a:r>
          </a:p>
        </p:txBody>
      </p:sp>
    </p:spTree>
    <p:extLst>
      <p:ext uri="{BB962C8B-B14F-4D97-AF65-F5344CB8AC3E}">
        <p14:creationId xmlns:p14="http://schemas.microsoft.com/office/powerpoint/2010/main" val="1276898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principle can we learn from 2 Nephi 5:6 that can help us be led away from danger? </a:t>
            </a:r>
          </a:p>
          <a:p>
            <a:r>
              <a:rPr lang="en-US" b="1" dirty="0"/>
              <a:t>If we choose to believe in the revelations of God and to hearken to His prophets, we can be led away from danger.</a:t>
            </a:r>
          </a:p>
          <a:p>
            <a:endParaRPr lang="en-US" dirty="0"/>
          </a:p>
        </p:txBody>
      </p:sp>
      <p:sp>
        <p:nvSpPr>
          <p:cNvPr id="3" name="Title 2"/>
          <p:cNvSpPr>
            <a:spLocks noGrp="1"/>
          </p:cNvSpPr>
          <p:nvPr>
            <p:ph type="title"/>
          </p:nvPr>
        </p:nvSpPr>
        <p:spPr/>
        <p:txBody>
          <a:bodyPr/>
          <a:lstStyle/>
          <a:p>
            <a:r>
              <a:rPr lang="en-US" dirty="0"/>
              <a:t>Away from Danger</a:t>
            </a:r>
          </a:p>
        </p:txBody>
      </p:sp>
    </p:spTree>
    <p:extLst>
      <p:ext uri="{BB962C8B-B14F-4D97-AF65-F5344CB8AC3E}">
        <p14:creationId xmlns:p14="http://schemas.microsoft.com/office/powerpoint/2010/main" val="2191134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principle can we learn from 2 Nephi 5:6 that can help us be led away from danger? </a:t>
            </a:r>
          </a:p>
          <a:p>
            <a:r>
              <a:rPr lang="en-US" b="1" dirty="0"/>
              <a:t>If we choose to believe in the revelations of God and to hearken to His prophets, we can be led away from danger.</a:t>
            </a:r>
          </a:p>
          <a:p>
            <a:pPr fontAlgn="base"/>
            <a:r>
              <a:rPr lang="en-US" dirty="0"/>
              <a:t>How has hearkening to God’s prophets led you away from danger?</a:t>
            </a:r>
            <a:br>
              <a:rPr lang="en-US" dirty="0"/>
            </a:br>
            <a:endParaRPr lang="en-US" dirty="0"/>
          </a:p>
        </p:txBody>
      </p:sp>
      <p:sp>
        <p:nvSpPr>
          <p:cNvPr id="3" name="Title 2"/>
          <p:cNvSpPr>
            <a:spLocks noGrp="1"/>
          </p:cNvSpPr>
          <p:nvPr>
            <p:ph type="title"/>
          </p:nvPr>
        </p:nvSpPr>
        <p:spPr/>
        <p:txBody>
          <a:bodyPr/>
          <a:lstStyle/>
          <a:p>
            <a:r>
              <a:rPr lang="en-US" dirty="0"/>
              <a:t>Away from Danger</a:t>
            </a:r>
          </a:p>
        </p:txBody>
      </p:sp>
    </p:spTree>
    <p:extLst>
      <p:ext uri="{BB962C8B-B14F-4D97-AF65-F5344CB8AC3E}">
        <p14:creationId xmlns:p14="http://schemas.microsoft.com/office/powerpoint/2010/main" val="1784223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separation of the Nephites from the Lamanites was the result of Laman and Lemuel’s hatred for Nephi. This separation continued for centuries, with the descendants of Laman and Lemuel teaching their children to hate the descendants of Nephi (see Mosiah 10:12–17).</a:t>
            </a:r>
          </a:p>
          <a:p>
            <a:endParaRPr lang="en-US" dirty="0"/>
          </a:p>
        </p:txBody>
      </p:sp>
      <p:sp>
        <p:nvSpPr>
          <p:cNvPr id="3" name="Title 2"/>
          <p:cNvSpPr>
            <a:spLocks noGrp="1"/>
          </p:cNvSpPr>
          <p:nvPr>
            <p:ph type="title"/>
          </p:nvPr>
        </p:nvSpPr>
        <p:spPr/>
        <p:txBody>
          <a:bodyPr/>
          <a:lstStyle/>
          <a:p>
            <a:r>
              <a:rPr lang="en-US" dirty="0"/>
              <a:t>Separation</a:t>
            </a:r>
          </a:p>
        </p:txBody>
      </p:sp>
    </p:spTree>
    <p:extLst>
      <p:ext uri="{BB962C8B-B14F-4D97-AF65-F5344CB8AC3E}">
        <p14:creationId xmlns:p14="http://schemas.microsoft.com/office/powerpoint/2010/main" val="4148361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separation of the Nephites from the Lamanites was the result of Laman and Lemuel’s hatred for Nephi. This separation continued for centuries, with the descendants of Laman and Lemuel teaching their children to hate the descendants of Nephi (see Mosiah 10:12–17).</a:t>
            </a:r>
          </a:p>
          <a:p>
            <a:r>
              <a:rPr lang="en-US" dirty="0"/>
              <a:t>Read 2 Nephi 5:27 and think about what it means to live “after the manner of happiness.” Consider marking this verse in your scriptures. </a:t>
            </a:r>
          </a:p>
        </p:txBody>
      </p:sp>
      <p:sp>
        <p:nvSpPr>
          <p:cNvPr id="3" name="Title 2"/>
          <p:cNvSpPr>
            <a:spLocks noGrp="1"/>
          </p:cNvSpPr>
          <p:nvPr>
            <p:ph type="title"/>
          </p:nvPr>
        </p:nvSpPr>
        <p:spPr/>
        <p:txBody>
          <a:bodyPr/>
          <a:lstStyle/>
          <a:p>
            <a:r>
              <a:rPr lang="en-US" dirty="0"/>
              <a:t>Separation</a:t>
            </a:r>
          </a:p>
        </p:txBody>
      </p:sp>
    </p:spTree>
    <p:extLst>
      <p:ext uri="{BB962C8B-B14F-4D97-AF65-F5344CB8AC3E}">
        <p14:creationId xmlns:p14="http://schemas.microsoft.com/office/powerpoint/2010/main" val="2672547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Marlin K. Jensen</a:t>
            </a:r>
          </a:p>
        </p:txBody>
      </p:sp>
      <p:sp>
        <p:nvSpPr>
          <p:cNvPr id="3" name="Content Placeholder 2"/>
          <p:cNvSpPr>
            <a:spLocks noGrp="1"/>
          </p:cNvSpPr>
          <p:nvPr>
            <p:ph sz="quarter" idx="4"/>
          </p:nvPr>
        </p:nvSpPr>
        <p:spPr/>
        <p:txBody>
          <a:bodyPr/>
          <a:lstStyle/>
          <a:p>
            <a:pPr marL="0" indent="0">
              <a:buNone/>
            </a:pPr>
            <a:r>
              <a:rPr lang="en-US" dirty="0"/>
              <a:t>“Certain unchanging principles and truths bring happiness to our lives. This subject has been of interest to me for many years because although I am richly blessed and have every reason to be happy, I sometimes struggle and do not always have the natural inclination toward happiness and a cheerful disposition that some people seem to enjoy.</a:t>
            </a:r>
          </a:p>
          <a:p>
            <a:pPr marL="0" indent="0">
              <a:buNone/>
            </a:pPr>
            <a:r>
              <a:rPr lang="en-US" i="0" dirty="0"/>
              <a:t>Continued on the next page.</a:t>
            </a:r>
          </a:p>
        </p:txBody>
      </p:sp>
      <p:pic>
        <p:nvPicPr>
          <p:cNvPr id="5" name="Picture Placeholder 4"/>
          <p:cNvPicPr>
            <a:picLocks noGrp="1" noChangeAspect="1"/>
          </p:cNvPicPr>
          <p:nvPr>
            <p:ph type="pic" sz="quarter" idx="10"/>
          </p:nvPr>
        </p:nvPicPr>
        <p:blipFill>
          <a:blip r:embed="rId2"/>
          <a:srcRect t="74" b="74"/>
          <a:stretch>
            <a:fillRect/>
          </a:stretch>
        </p:blipFill>
        <p:spPr/>
      </p:pic>
    </p:spTree>
    <p:extLst>
      <p:ext uri="{BB962C8B-B14F-4D97-AF65-F5344CB8AC3E}">
        <p14:creationId xmlns:p14="http://schemas.microsoft.com/office/powerpoint/2010/main" val="3385710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Marlin K. Jensen, cont.</a:t>
            </a:r>
          </a:p>
        </p:txBody>
      </p:sp>
      <p:sp>
        <p:nvSpPr>
          <p:cNvPr id="3" name="Content Placeholder 2"/>
          <p:cNvSpPr>
            <a:spLocks noGrp="1"/>
          </p:cNvSpPr>
          <p:nvPr>
            <p:ph sz="quarter" idx="4"/>
          </p:nvPr>
        </p:nvSpPr>
        <p:spPr/>
        <p:txBody>
          <a:bodyPr/>
          <a:lstStyle/>
          <a:p>
            <a:pPr marL="0" indent="0">
              <a:buNone/>
            </a:pPr>
            <a:r>
              <a:rPr lang="en-US" dirty="0"/>
              <a:t>“For that reason, several years ago a Book of Mormon passage caught my attention. … Nephi established a society founded on gospel truths; and of that society he says, ‘And it came to pass that we lived after the manner of happiness’ (2 Ne. 5:27). The passage deeply impressed me. … I wondered … what the individual elements of a truly happy society and life might be, and I began to search Nephi’s writings for clues. </a:t>
            </a:r>
          </a:p>
          <a:p>
            <a:pPr marL="0" indent="0">
              <a:buNone/>
            </a:pPr>
            <a:r>
              <a:rPr lang="en-US" i="0" dirty="0"/>
              <a:t>Continued on the next page.</a:t>
            </a:r>
          </a:p>
        </p:txBody>
      </p:sp>
      <p:pic>
        <p:nvPicPr>
          <p:cNvPr id="5" name="Picture Placeholder 4"/>
          <p:cNvPicPr>
            <a:picLocks noGrp="1" noChangeAspect="1"/>
          </p:cNvPicPr>
          <p:nvPr>
            <p:ph type="pic" sz="quarter" idx="10"/>
          </p:nvPr>
        </p:nvPicPr>
        <p:blipFill>
          <a:blip r:embed="rId2"/>
          <a:srcRect t="74" b="74"/>
          <a:stretch>
            <a:fillRect/>
          </a:stretch>
        </p:blipFill>
        <p:spPr/>
      </p:pic>
    </p:spTree>
    <p:extLst>
      <p:ext uri="{BB962C8B-B14F-4D97-AF65-F5344CB8AC3E}">
        <p14:creationId xmlns:p14="http://schemas.microsoft.com/office/powerpoint/2010/main" val="2225400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Marlin K. Jensen, cont.</a:t>
            </a:r>
          </a:p>
        </p:txBody>
      </p:sp>
      <p:sp>
        <p:nvSpPr>
          <p:cNvPr id="3" name="Content Placeholder 2"/>
          <p:cNvSpPr>
            <a:spLocks noGrp="1"/>
          </p:cNvSpPr>
          <p:nvPr>
            <p:ph sz="quarter" idx="4"/>
          </p:nvPr>
        </p:nvSpPr>
        <p:spPr/>
        <p:txBody>
          <a:bodyPr/>
          <a:lstStyle/>
          <a:p>
            <a:pPr marL="0" indent="0">
              <a:buNone/>
            </a:pPr>
            <a:r>
              <a:rPr lang="en-US" dirty="0"/>
              <a:t>“I … invite you to conduct your own personal search. It could be a lifelong and worthwhile pursuit. …</a:t>
            </a:r>
          </a:p>
          <a:p>
            <a:pPr marL="0" indent="0">
              <a:buNone/>
            </a:pPr>
            <a:r>
              <a:rPr lang="en-US" dirty="0"/>
              <a:t>“… The same patterns and elements of daily life that enabled Nephi and his people to be happy 560 years before Christ work equally well today” (Marlin K. Jensen, “Living after the Manner of Happiness,” </a:t>
            </a:r>
            <a:r>
              <a:rPr lang="en-US" i="0" dirty="0"/>
              <a:t>Ensign</a:t>
            </a:r>
            <a:r>
              <a:rPr lang="en-US" dirty="0"/>
              <a:t>, Dec. 2002, 56, 61).</a:t>
            </a:r>
          </a:p>
        </p:txBody>
      </p:sp>
      <p:pic>
        <p:nvPicPr>
          <p:cNvPr id="5" name="Picture Placeholder 4"/>
          <p:cNvPicPr>
            <a:picLocks noGrp="1" noChangeAspect="1"/>
          </p:cNvPicPr>
          <p:nvPr>
            <p:ph type="pic" sz="quarter" idx="10"/>
          </p:nvPr>
        </p:nvPicPr>
        <p:blipFill>
          <a:blip r:embed="rId2"/>
          <a:srcRect t="74" b="74"/>
          <a:stretch>
            <a:fillRect/>
          </a:stretch>
        </p:blipFill>
        <p:spPr/>
      </p:pic>
    </p:spTree>
    <p:extLst>
      <p:ext uri="{BB962C8B-B14F-4D97-AF65-F5344CB8AC3E}">
        <p14:creationId xmlns:p14="http://schemas.microsoft.com/office/powerpoint/2010/main" val="3466956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a:t>What do these two pictures represent? </a:t>
            </a:r>
          </a:p>
          <a:p>
            <a:endParaRPr lang="en-US" dirty="0"/>
          </a:p>
        </p:txBody>
      </p:sp>
      <p:sp>
        <p:nvSpPr>
          <p:cNvPr id="3" name="Title 2"/>
          <p:cNvSpPr>
            <a:spLocks noGrp="1"/>
          </p:cNvSpPr>
          <p:nvPr>
            <p:ph type="title"/>
          </p:nvPr>
        </p:nvSpPr>
        <p:spPr/>
        <p:txBody>
          <a:bodyPr/>
          <a:lstStyle/>
          <a:p>
            <a:r>
              <a:rPr lang="en-US" dirty="0"/>
              <a:t>A Sign and a Compass</a:t>
            </a:r>
          </a:p>
        </p:txBody>
      </p:sp>
      <p:pic>
        <p:nvPicPr>
          <p:cNvPr id="9" name="Picture Placeholder 8"/>
          <p:cNvPicPr>
            <a:picLocks noGrp="1" noChangeAspect="1"/>
          </p:cNvPicPr>
          <p:nvPr>
            <p:ph type="pic" sz="quarter" idx="10"/>
          </p:nvPr>
        </p:nvPicPr>
        <p:blipFill>
          <a:blip r:embed="rId2"/>
          <a:srcRect t="1673" b="1673"/>
          <a:stretch>
            <a:fillRect/>
          </a:stretch>
        </p:blipFill>
        <p:spPr>
          <a:xfrm>
            <a:off x="2080470" y="1532208"/>
            <a:ext cx="5217268" cy="2495280"/>
          </a:xfrm>
        </p:spPr>
      </p:pic>
    </p:spTree>
    <p:extLst>
      <p:ext uri="{BB962C8B-B14F-4D97-AF65-F5344CB8AC3E}">
        <p14:creationId xmlns:p14="http://schemas.microsoft.com/office/powerpoint/2010/main" val="1322129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did Elder Jensen say he sometimes struggled with?</a:t>
            </a:r>
          </a:p>
          <a:p>
            <a:endParaRPr lang="en-US" dirty="0"/>
          </a:p>
        </p:txBody>
      </p:sp>
      <p:sp>
        <p:nvSpPr>
          <p:cNvPr id="3" name="Title 2"/>
          <p:cNvSpPr>
            <a:spLocks noGrp="1"/>
          </p:cNvSpPr>
          <p:nvPr>
            <p:ph type="title"/>
          </p:nvPr>
        </p:nvSpPr>
        <p:spPr/>
        <p:txBody>
          <a:bodyPr/>
          <a:lstStyle/>
          <a:p>
            <a:r>
              <a:rPr lang="en-US" dirty="0"/>
              <a:t>Struggling With</a:t>
            </a:r>
          </a:p>
        </p:txBody>
      </p:sp>
    </p:spTree>
    <p:extLst>
      <p:ext uri="{BB962C8B-B14F-4D97-AF65-F5344CB8AC3E}">
        <p14:creationId xmlns:p14="http://schemas.microsoft.com/office/powerpoint/2010/main" val="3357441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did Elder Jensen say he sometimes struggled with?</a:t>
            </a:r>
          </a:p>
          <a:p>
            <a:r>
              <a:rPr lang="en-US" dirty="0"/>
              <a:t>Do you sometimes struggle to be happy and cheerful?</a:t>
            </a:r>
          </a:p>
          <a:p>
            <a:endParaRPr lang="en-US" dirty="0"/>
          </a:p>
        </p:txBody>
      </p:sp>
      <p:sp>
        <p:nvSpPr>
          <p:cNvPr id="3" name="Title 2"/>
          <p:cNvSpPr>
            <a:spLocks noGrp="1"/>
          </p:cNvSpPr>
          <p:nvPr>
            <p:ph type="title"/>
          </p:nvPr>
        </p:nvSpPr>
        <p:spPr/>
        <p:txBody>
          <a:bodyPr/>
          <a:lstStyle/>
          <a:p>
            <a:r>
              <a:rPr lang="en-US" dirty="0"/>
              <a:t>Struggling With</a:t>
            </a:r>
          </a:p>
        </p:txBody>
      </p:sp>
    </p:spTree>
    <p:extLst>
      <p:ext uri="{BB962C8B-B14F-4D97-AF65-F5344CB8AC3E}">
        <p14:creationId xmlns:p14="http://schemas.microsoft.com/office/powerpoint/2010/main" val="4082258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did Elder Jensen say he sometimes struggled with?</a:t>
            </a:r>
          </a:p>
          <a:p>
            <a:r>
              <a:rPr lang="en-US" dirty="0"/>
              <a:t>Do you sometimes struggle to be happy and cheerful?</a:t>
            </a:r>
          </a:p>
          <a:p>
            <a:r>
              <a:rPr lang="en-US" dirty="0"/>
              <a:t>What did Elder Jensen say could be a “lifelong and worthwhile pursuit”?</a:t>
            </a:r>
          </a:p>
          <a:p>
            <a:endParaRPr lang="en-US" dirty="0"/>
          </a:p>
        </p:txBody>
      </p:sp>
      <p:sp>
        <p:nvSpPr>
          <p:cNvPr id="3" name="Title 2"/>
          <p:cNvSpPr>
            <a:spLocks noGrp="1"/>
          </p:cNvSpPr>
          <p:nvPr>
            <p:ph type="title"/>
          </p:nvPr>
        </p:nvSpPr>
        <p:spPr/>
        <p:txBody>
          <a:bodyPr/>
          <a:lstStyle/>
          <a:p>
            <a:r>
              <a:rPr lang="en-US" dirty="0"/>
              <a:t>Struggling With</a:t>
            </a:r>
          </a:p>
        </p:txBody>
      </p:sp>
    </p:spTree>
    <p:extLst>
      <p:ext uri="{BB962C8B-B14F-4D97-AF65-F5344CB8AC3E}">
        <p14:creationId xmlns:p14="http://schemas.microsoft.com/office/powerpoint/2010/main" val="415792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5:6, 10–18, 26–27, looking for elements or actions that contributed to the Nephites’ happiness. Consider marking what you find.</a:t>
            </a:r>
          </a:p>
          <a:p>
            <a:endParaRPr lang="en-US" dirty="0"/>
          </a:p>
          <a:p>
            <a:endParaRPr lang="en-US" dirty="0"/>
          </a:p>
        </p:txBody>
      </p:sp>
      <p:sp>
        <p:nvSpPr>
          <p:cNvPr id="3" name="Title 2"/>
          <p:cNvSpPr>
            <a:spLocks noGrp="1"/>
          </p:cNvSpPr>
          <p:nvPr>
            <p:ph type="title"/>
          </p:nvPr>
        </p:nvSpPr>
        <p:spPr/>
        <p:txBody>
          <a:bodyPr/>
          <a:lstStyle/>
          <a:p>
            <a:r>
              <a:rPr lang="en-US" dirty="0"/>
              <a:t>The Nephites’ Happiness</a:t>
            </a:r>
          </a:p>
        </p:txBody>
      </p:sp>
    </p:spTree>
    <p:extLst>
      <p:ext uri="{BB962C8B-B14F-4D97-AF65-F5344CB8AC3E}">
        <p14:creationId xmlns:p14="http://schemas.microsoft.com/office/powerpoint/2010/main" val="3293719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Nephi and his followers went with their families (see 2 Nephi 5:6). They obeyed the Lord (see 2 Nephi 5:10). They worked hard to support themselves (see 2 Nephi 5:11, 15–17). They took scriptures with them (see 2 Nephi 5:12). They built a temple (see 2 Nephi 5:16). They followed righteous leaders (see 2 Nephi 5:18, 26).</a:t>
            </a:r>
          </a:p>
          <a:p>
            <a:endParaRPr lang="en-US" dirty="0"/>
          </a:p>
        </p:txBody>
      </p:sp>
      <p:sp>
        <p:nvSpPr>
          <p:cNvPr id="3" name="Title 2"/>
          <p:cNvSpPr>
            <a:spLocks noGrp="1"/>
          </p:cNvSpPr>
          <p:nvPr>
            <p:ph type="title"/>
          </p:nvPr>
        </p:nvSpPr>
        <p:spPr/>
        <p:txBody>
          <a:bodyPr/>
          <a:lstStyle/>
          <a:p>
            <a:r>
              <a:rPr lang="en-US" dirty="0"/>
              <a:t>Elements of Nephites’ Happiness</a:t>
            </a:r>
          </a:p>
        </p:txBody>
      </p:sp>
    </p:spTree>
    <p:extLst>
      <p:ext uri="{BB962C8B-B14F-4D97-AF65-F5344CB8AC3E}">
        <p14:creationId xmlns:p14="http://schemas.microsoft.com/office/powerpoint/2010/main" val="315693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actions that allowed Nephi and his people to live after the manner of happiness were based on the teachings of the gospel of Jesus Christ. </a:t>
            </a:r>
          </a:p>
          <a:p>
            <a:endParaRPr lang="en-US" dirty="0"/>
          </a:p>
        </p:txBody>
      </p:sp>
      <p:sp>
        <p:nvSpPr>
          <p:cNvPr id="3" name="Title 2"/>
          <p:cNvSpPr>
            <a:spLocks noGrp="1"/>
          </p:cNvSpPr>
          <p:nvPr>
            <p:ph type="title"/>
          </p:nvPr>
        </p:nvSpPr>
        <p:spPr/>
        <p:txBody>
          <a:bodyPr/>
          <a:lstStyle/>
          <a:p>
            <a:r>
              <a:rPr lang="en-US" dirty="0"/>
              <a:t>The Gospel of Jesus Christ</a:t>
            </a:r>
          </a:p>
        </p:txBody>
      </p:sp>
    </p:spTree>
    <p:extLst>
      <p:ext uri="{BB962C8B-B14F-4D97-AF65-F5344CB8AC3E}">
        <p14:creationId xmlns:p14="http://schemas.microsoft.com/office/powerpoint/2010/main" val="4033888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actions that allowed Nephi and his people to live after the manner of happiness were based on the teachings of the gospel of Jesus Christ. </a:t>
            </a:r>
          </a:p>
          <a:p>
            <a:r>
              <a:rPr lang="en-US" b="1" dirty="0"/>
              <a:t>We can live after the manner of happiness by applying the teachings of the gospel of Jesus Christ.</a:t>
            </a:r>
          </a:p>
          <a:p>
            <a:endParaRPr lang="en-US" dirty="0"/>
          </a:p>
        </p:txBody>
      </p:sp>
      <p:sp>
        <p:nvSpPr>
          <p:cNvPr id="3" name="Title 2"/>
          <p:cNvSpPr>
            <a:spLocks noGrp="1"/>
          </p:cNvSpPr>
          <p:nvPr>
            <p:ph type="title"/>
          </p:nvPr>
        </p:nvSpPr>
        <p:spPr/>
        <p:txBody>
          <a:bodyPr/>
          <a:lstStyle/>
          <a:p>
            <a:r>
              <a:rPr lang="en-US" dirty="0"/>
              <a:t>The Gospel of Jesus Christ</a:t>
            </a:r>
          </a:p>
        </p:txBody>
      </p:sp>
    </p:spTree>
    <p:extLst>
      <p:ext uri="{BB962C8B-B14F-4D97-AF65-F5344CB8AC3E}">
        <p14:creationId xmlns:p14="http://schemas.microsoft.com/office/powerpoint/2010/main" val="2770052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actions that allowed Nephi and his people to live after the manner of happiness were based on the teachings of the gospel of Jesus Christ. </a:t>
            </a:r>
          </a:p>
          <a:p>
            <a:r>
              <a:rPr lang="en-US" b="1" dirty="0"/>
              <a:t>We can live after the manner of happiness by applying the teachings of the gospel of Jesus Christ.</a:t>
            </a:r>
          </a:p>
          <a:p>
            <a:r>
              <a:rPr lang="en-US" dirty="0"/>
              <a:t>Why do you think applying the teachings of the gospel of Jesus Christ enables us to have happiness?</a:t>
            </a:r>
          </a:p>
          <a:p>
            <a:endParaRPr lang="en-US" dirty="0"/>
          </a:p>
        </p:txBody>
      </p:sp>
      <p:sp>
        <p:nvSpPr>
          <p:cNvPr id="3" name="Title 2"/>
          <p:cNvSpPr>
            <a:spLocks noGrp="1"/>
          </p:cNvSpPr>
          <p:nvPr>
            <p:ph type="title"/>
          </p:nvPr>
        </p:nvSpPr>
        <p:spPr/>
        <p:txBody>
          <a:bodyPr/>
          <a:lstStyle/>
          <a:p>
            <a:r>
              <a:rPr lang="en-US" dirty="0"/>
              <a:t>The Gospel of Jesus Christ</a:t>
            </a:r>
          </a:p>
        </p:txBody>
      </p:sp>
    </p:spTree>
    <p:extLst>
      <p:ext uri="{BB962C8B-B14F-4D97-AF65-F5344CB8AC3E}">
        <p14:creationId xmlns:p14="http://schemas.microsoft.com/office/powerpoint/2010/main" val="17305033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Think about the actions of the Nephites that contributed to their happiness. How have these actions helped you live “after the manner of happiness”? </a:t>
            </a:r>
          </a:p>
          <a:p>
            <a:endParaRPr lang="en-US" dirty="0"/>
          </a:p>
        </p:txBody>
      </p:sp>
      <p:sp>
        <p:nvSpPr>
          <p:cNvPr id="3" name="Title 2"/>
          <p:cNvSpPr>
            <a:spLocks noGrp="1"/>
          </p:cNvSpPr>
          <p:nvPr>
            <p:ph type="title"/>
          </p:nvPr>
        </p:nvSpPr>
        <p:spPr/>
        <p:txBody>
          <a:bodyPr/>
          <a:lstStyle/>
          <a:p>
            <a:r>
              <a:rPr lang="en-US" dirty="0"/>
              <a:t>After the Manner of Happiness</a:t>
            </a:r>
          </a:p>
        </p:txBody>
      </p:sp>
    </p:spTree>
    <p:extLst>
      <p:ext uri="{BB962C8B-B14F-4D97-AF65-F5344CB8AC3E}">
        <p14:creationId xmlns:p14="http://schemas.microsoft.com/office/powerpoint/2010/main" val="2520500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2 Nephi 5:10–11, what blessings did the people receive because they kept the Lord’s commandments? </a:t>
            </a:r>
          </a:p>
        </p:txBody>
      </p:sp>
      <p:sp>
        <p:nvSpPr>
          <p:cNvPr id="3" name="Title 2"/>
          <p:cNvSpPr>
            <a:spLocks noGrp="1"/>
          </p:cNvSpPr>
          <p:nvPr>
            <p:ph type="title"/>
          </p:nvPr>
        </p:nvSpPr>
        <p:spPr/>
        <p:txBody>
          <a:bodyPr/>
          <a:lstStyle/>
          <a:p>
            <a:r>
              <a:rPr lang="en-US" dirty="0"/>
              <a:t>Keeping the Commandments</a:t>
            </a:r>
          </a:p>
        </p:txBody>
      </p:sp>
    </p:spTree>
    <p:extLst>
      <p:ext uri="{BB962C8B-B14F-4D97-AF65-F5344CB8AC3E}">
        <p14:creationId xmlns:p14="http://schemas.microsoft.com/office/powerpoint/2010/main" val="944385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a:t>What do these two pictures represent? </a:t>
            </a:r>
          </a:p>
          <a:p>
            <a:r>
              <a:rPr lang="en-US" dirty="0"/>
              <a:t>What are some situations in your life in which you would want to receive a warning or guidance? </a:t>
            </a:r>
          </a:p>
          <a:p>
            <a:endParaRPr lang="en-US" dirty="0"/>
          </a:p>
        </p:txBody>
      </p:sp>
      <p:sp>
        <p:nvSpPr>
          <p:cNvPr id="3" name="Title 2"/>
          <p:cNvSpPr>
            <a:spLocks noGrp="1"/>
          </p:cNvSpPr>
          <p:nvPr>
            <p:ph type="title"/>
          </p:nvPr>
        </p:nvSpPr>
        <p:spPr/>
        <p:txBody>
          <a:bodyPr/>
          <a:lstStyle/>
          <a:p>
            <a:r>
              <a:rPr lang="en-US" dirty="0"/>
              <a:t>A Sign and a Compass</a:t>
            </a:r>
          </a:p>
        </p:txBody>
      </p:sp>
      <p:pic>
        <p:nvPicPr>
          <p:cNvPr id="9" name="Picture Placeholder 8"/>
          <p:cNvPicPr>
            <a:picLocks noGrp="1" noChangeAspect="1"/>
          </p:cNvPicPr>
          <p:nvPr>
            <p:ph type="pic" sz="quarter" idx="10"/>
          </p:nvPr>
        </p:nvPicPr>
        <p:blipFill>
          <a:blip r:embed="rId2"/>
          <a:srcRect t="1673" b="1673"/>
          <a:stretch>
            <a:fillRect/>
          </a:stretch>
        </p:blipFill>
        <p:spPr>
          <a:xfrm>
            <a:off x="2080470" y="1532208"/>
            <a:ext cx="5217268" cy="2495280"/>
          </a:xfrm>
        </p:spPr>
      </p:pic>
    </p:spTree>
    <p:extLst>
      <p:ext uri="{BB962C8B-B14F-4D97-AF65-F5344CB8AC3E}">
        <p14:creationId xmlns:p14="http://schemas.microsoft.com/office/powerpoint/2010/main" val="3957658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2 Nephi 5:10–11, what blessings did the people receive because they kept the Lord’s commandments? </a:t>
            </a:r>
          </a:p>
          <a:p>
            <a:r>
              <a:rPr lang="en-US" dirty="0"/>
              <a:t>When have you felt that the Lord has been with you? </a:t>
            </a:r>
          </a:p>
        </p:txBody>
      </p:sp>
      <p:sp>
        <p:nvSpPr>
          <p:cNvPr id="3" name="Title 2"/>
          <p:cNvSpPr>
            <a:spLocks noGrp="1"/>
          </p:cNvSpPr>
          <p:nvPr>
            <p:ph type="title"/>
          </p:nvPr>
        </p:nvSpPr>
        <p:spPr/>
        <p:txBody>
          <a:bodyPr/>
          <a:lstStyle/>
          <a:p>
            <a:r>
              <a:rPr lang="en-US" dirty="0"/>
              <a:t>Keeping the Commandments</a:t>
            </a:r>
          </a:p>
        </p:txBody>
      </p:sp>
    </p:spTree>
    <p:extLst>
      <p:ext uri="{BB962C8B-B14F-4D97-AF65-F5344CB8AC3E}">
        <p14:creationId xmlns:p14="http://schemas.microsoft.com/office/powerpoint/2010/main" val="1219167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2 Nephi 5:10–11, what blessings did the people receive because they kept the Lord’s commandments? </a:t>
            </a:r>
          </a:p>
          <a:p>
            <a:r>
              <a:rPr lang="en-US" dirty="0"/>
              <a:t>When have you felt that the Lord has been with you</a:t>
            </a:r>
            <a:r>
              <a:rPr lang="en-US"/>
              <a:t>? </a:t>
            </a:r>
          </a:p>
          <a:p>
            <a:r>
              <a:rPr lang="en-US"/>
              <a:t>How </a:t>
            </a:r>
            <a:r>
              <a:rPr lang="en-US" dirty="0"/>
              <a:t>has the Lord’s influence in your life contributed to your happiness?</a:t>
            </a:r>
          </a:p>
        </p:txBody>
      </p:sp>
      <p:sp>
        <p:nvSpPr>
          <p:cNvPr id="3" name="Title 2"/>
          <p:cNvSpPr>
            <a:spLocks noGrp="1"/>
          </p:cNvSpPr>
          <p:nvPr>
            <p:ph type="title"/>
          </p:nvPr>
        </p:nvSpPr>
        <p:spPr/>
        <p:txBody>
          <a:bodyPr/>
          <a:lstStyle/>
          <a:p>
            <a:r>
              <a:rPr lang="en-US" dirty="0"/>
              <a:t>Keeping the Commandments</a:t>
            </a:r>
          </a:p>
        </p:txBody>
      </p:sp>
    </p:spTree>
    <p:extLst>
      <p:ext uri="{BB962C8B-B14F-4D97-AF65-F5344CB8AC3E}">
        <p14:creationId xmlns:p14="http://schemas.microsoft.com/office/powerpoint/2010/main" val="1412915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might the temple have helped the people live “after the manner of happiness”? </a:t>
            </a:r>
          </a:p>
        </p:txBody>
      </p:sp>
      <p:sp>
        <p:nvSpPr>
          <p:cNvPr id="3" name="Title 2"/>
          <p:cNvSpPr>
            <a:spLocks noGrp="1"/>
          </p:cNvSpPr>
          <p:nvPr>
            <p:ph type="title"/>
          </p:nvPr>
        </p:nvSpPr>
        <p:spPr/>
        <p:txBody>
          <a:bodyPr/>
          <a:lstStyle/>
          <a:p>
            <a:r>
              <a:rPr lang="en-US" dirty="0"/>
              <a:t>The Temple</a:t>
            </a:r>
          </a:p>
        </p:txBody>
      </p:sp>
    </p:spTree>
    <p:extLst>
      <p:ext uri="{BB962C8B-B14F-4D97-AF65-F5344CB8AC3E}">
        <p14:creationId xmlns:p14="http://schemas.microsoft.com/office/powerpoint/2010/main" val="38418143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might the temple have helped the people live “after the manner of happiness</a:t>
            </a:r>
            <a:r>
              <a:rPr lang="en-US"/>
              <a:t>”? </a:t>
            </a:r>
          </a:p>
          <a:p>
            <a:r>
              <a:rPr lang="en-US"/>
              <a:t>How </a:t>
            </a:r>
            <a:r>
              <a:rPr lang="en-US" dirty="0"/>
              <a:t>has the temple brought greater happiness to you or someone you know?</a:t>
            </a:r>
          </a:p>
          <a:p>
            <a:endParaRPr lang="en-US" dirty="0"/>
          </a:p>
        </p:txBody>
      </p:sp>
      <p:sp>
        <p:nvSpPr>
          <p:cNvPr id="3" name="Title 2"/>
          <p:cNvSpPr>
            <a:spLocks noGrp="1"/>
          </p:cNvSpPr>
          <p:nvPr>
            <p:ph type="title"/>
          </p:nvPr>
        </p:nvSpPr>
        <p:spPr/>
        <p:txBody>
          <a:bodyPr/>
          <a:lstStyle/>
          <a:p>
            <a:r>
              <a:rPr lang="en-US" dirty="0"/>
              <a:t>The Temple</a:t>
            </a:r>
          </a:p>
        </p:txBody>
      </p:sp>
    </p:spTree>
    <p:extLst>
      <p:ext uri="{BB962C8B-B14F-4D97-AF65-F5344CB8AC3E}">
        <p14:creationId xmlns:p14="http://schemas.microsoft.com/office/powerpoint/2010/main" val="613982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what ways does hard work contribute to happiness?</a:t>
            </a:r>
          </a:p>
          <a:p>
            <a:endParaRPr lang="en-US" dirty="0"/>
          </a:p>
        </p:txBody>
      </p:sp>
      <p:sp>
        <p:nvSpPr>
          <p:cNvPr id="3" name="Title 2"/>
          <p:cNvSpPr>
            <a:spLocks noGrp="1"/>
          </p:cNvSpPr>
          <p:nvPr>
            <p:ph type="title"/>
          </p:nvPr>
        </p:nvSpPr>
        <p:spPr/>
        <p:txBody>
          <a:bodyPr/>
          <a:lstStyle/>
          <a:p>
            <a:r>
              <a:rPr lang="en-US" dirty="0"/>
              <a:t>Hard Work</a:t>
            </a:r>
          </a:p>
        </p:txBody>
      </p:sp>
    </p:spTree>
    <p:extLst>
      <p:ext uri="{BB962C8B-B14F-4D97-AF65-F5344CB8AC3E}">
        <p14:creationId xmlns:p14="http://schemas.microsoft.com/office/powerpoint/2010/main" val="3550122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what ways does hard work contribute to happiness?</a:t>
            </a:r>
          </a:p>
          <a:p>
            <a:r>
              <a:rPr lang="en-US" dirty="0"/>
              <a:t>Examine your life and determine something you will do to live more fully “after the manner of happiness.” </a:t>
            </a:r>
          </a:p>
        </p:txBody>
      </p:sp>
      <p:sp>
        <p:nvSpPr>
          <p:cNvPr id="3" name="Title 2"/>
          <p:cNvSpPr>
            <a:spLocks noGrp="1"/>
          </p:cNvSpPr>
          <p:nvPr>
            <p:ph type="title"/>
          </p:nvPr>
        </p:nvSpPr>
        <p:spPr/>
        <p:txBody>
          <a:bodyPr/>
          <a:lstStyle/>
          <a:p>
            <a:r>
              <a:rPr lang="en-US" dirty="0"/>
              <a:t>Hard Work</a:t>
            </a:r>
          </a:p>
        </p:txBody>
      </p:sp>
    </p:spTree>
    <p:extLst>
      <p:ext uri="{BB962C8B-B14F-4D97-AF65-F5344CB8AC3E}">
        <p14:creationId xmlns:p14="http://schemas.microsoft.com/office/powerpoint/2010/main" val="378374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5:19–24, looking for differences between the way the Lamanites lived and the way the Nephites lived.</a:t>
            </a:r>
          </a:p>
        </p:txBody>
      </p:sp>
      <p:sp>
        <p:nvSpPr>
          <p:cNvPr id="3" name="Title 2"/>
          <p:cNvSpPr>
            <a:spLocks noGrp="1"/>
          </p:cNvSpPr>
          <p:nvPr>
            <p:ph type="title"/>
          </p:nvPr>
        </p:nvSpPr>
        <p:spPr/>
        <p:txBody>
          <a:bodyPr/>
          <a:lstStyle/>
          <a:p>
            <a:r>
              <a:rPr lang="en-US" dirty="0"/>
              <a:t>How They Lived</a:t>
            </a:r>
          </a:p>
        </p:txBody>
      </p:sp>
    </p:spTree>
    <p:extLst>
      <p:ext uri="{BB962C8B-B14F-4D97-AF65-F5344CB8AC3E}">
        <p14:creationId xmlns:p14="http://schemas.microsoft.com/office/powerpoint/2010/main" val="41700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Lamanites</a:t>
            </a:r>
          </a:p>
        </p:txBody>
      </p:sp>
      <p:sp>
        <p:nvSpPr>
          <p:cNvPr id="3" name="Content Placeholder 2"/>
          <p:cNvSpPr>
            <a:spLocks noGrp="1"/>
          </p:cNvSpPr>
          <p:nvPr>
            <p:ph sz="quarter" idx="4"/>
          </p:nvPr>
        </p:nvSpPr>
        <p:spPr/>
        <p:txBody>
          <a:bodyPr/>
          <a:lstStyle/>
          <a:p>
            <a:r>
              <a:rPr lang="en-US" i="0" dirty="0"/>
              <a:t>According to 2 Nephi 5:20, what was the consequence of the Lamanites’ disobedience?</a:t>
            </a:r>
          </a:p>
          <a:p>
            <a:endParaRPr lang="en-US" dirty="0"/>
          </a:p>
        </p:txBody>
      </p:sp>
      <p:pic>
        <p:nvPicPr>
          <p:cNvPr id="7" name="Picture Placeholder 6"/>
          <p:cNvPicPr>
            <a:picLocks noGrp="1" noChangeAspect="1"/>
          </p:cNvPicPr>
          <p:nvPr>
            <p:ph type="pic" sz="quarter" idx="10"/>
          </p:nvPr>
        </p:nvPicPr>
        <p:blipFill>
          <a:blip r:embed="rId2"/>
          <a:srcRect l="22033" r="22033"/>
          <a:stretch>
            <a:fillRect/>
          </a:stretch>
        </p:blipFill>
        <p:spPr/>
      </p:pic>
    </p:spTree>
    <p:extLst>
      <p:ext uri="{BB962C8B-B14F-4D97-AF65-F5344CB8AC3E}">
        <p14:creationId xmlns:p14="http://schemas.microsoft.com/office/powerpoint/2010/main" val="39928396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Lamanites</a:t>
            </a:r>
          </a:p>
        </p:txBody>
      </p:sp>
      <p:sp>
        <p:nvSpPr>
          <p:cNvPr id="2" name="Content Placeholder 1"/>
          <p:cNvSpPr>
            <a:spLocks noGrp="1"/>
          </p:cNvSpPr>
          <p:nvPr>
            <p:ph sz="quarter" idx="4"/>
          </p:nvPr>
        </p:nvSpPr>
        <p:spPr/>
        <p:txBody>
          <a:bodyPr/>
          <a:lstStyle/>
          <a:p>
            <a:r>
              <a:rPr lang="en-US" i="0" dirty="0"/>
              <a:t>According to 2 Nephi 5:20, what was the consequence of the Lamanites’ disobedience?</a:t>
            </a:r>
          </a:p>
          <a:p>
            <a:r>
              <a:rPr lang="en-US" i="0" dirty="0"/>
              <a:t>Throughout 2 Nephi 5, the curse mentioned on the Lamanites was separation from God. The changing of the Lamanites’ skin was only a mark or sign of this curse.</a:t>
            </a:r>
          </a:p>
          <a:p>
            <a:endParaRPr lang="en-US" dirty="0"/>
          </a:p>
        </p:txBody>
      </p:sp>
      <p:pic>
        <p:nvPicPr>
          <p:cNvPr id="7" name="Picture Placeholder 6"/>
          <p:cNvPicPr>
            <a:picLocks noGrp="1" noChangeAspect="1"/>
          </p:cNvPicPr>
          <p:nvPr>
            <p:ph type="pic" sz="quarter" idx="10"/>
          </p:nvPr>
        </p:nvPicPr>
        <p:blipFill>
          <a:blip r:embed="rId2"/>
          <a:srcRect l="22033" r="22033"/>
          <a:stretch>
            <a:fillRect/>
          </a:stretch>
        </p:blipFill>
        <p:spPr/>
      </p:pic>
    </p:spTree>
    <p:extLst>
      <p:ext uri="{BB962C8B-B14F-4D97-AF65-F5344CB8AC3E}">
        <p14:creationId xmlns:p14="http://schemas.microsoft.com/office/powerpoint/2010/main" val="16699493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does 2 Nephi 5:21 help you understand why the Lamanites were cut off from the presence of the Lord? The word </a:t>
            </a:r>
            <a:r>
              <a:rPr lang="en-US" i="1" dirty="0"/>
              <a:t>flint</a:t>
            </a:r>
            <a:r>
              <a:rPr lang="en-US" dirty="0"/>
              <a:t> means a hard stone. </a:t>
            </a:r>
          </a:p>
        </p:txBody>
      </p:sp>
      <p:sp>
        <p:nvSpPr>
          <p:cNvPr id="3" name="Title 2"/>
          <p:cNvSpPr>
            <a:spLocks noGrp="1"/>
          </p:cNvSpPr>
          <p:nvPr>
            <p:ph type="title"/>
          </p:nvPr>
        </p:nvSpPr>
        <p:spPr/>
        <p:txBody>
          <a:bodyPr/>
          <a:lstStyle/>
          <a:p>
            <a:r>
              <a:rPr lang="en-US" dirty="0"/>
              <a:t>Hard Like Flint</a:t>
            </a:r>
          </a:p>
        </p:txBody>
      </p:sp>
    </p:spTree>
    <p:extLst>
      <p:ext uri="{BB962C8B-B14F-4D97-AF65-F5344CB8AC3E}">
        <p14:creationId xmlns:p14="http://schemas.microsoft.com/office/powerpoint/2010/main" val="624820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a:t>What do these two pictures represent? </a:t>
            </a:r>
          </a:p>
          <a:p>
            <a:r>
              <a:rPr lang="en-US" dirty="0"/>
              <a:t>What are some situations in your life in which you would want to receive a warning or guidance? </a:t>
            </a:r>
          </a:p>
          <a:p>
            <a:r>
              <a:rPr lang="en-US" dirty="0"/>
              <a:t>How can receiving warnings or guidance help in situations like these?</a:t>
            </a:r>
          </a:p>
          <a:p>
            <a:endParaRPr lang="en-US" dirty="0"/>
          </a:p>
        </p:txBody>
      </p:sp>
      <p:sp>
        <p:nvSpPr>
          <p:cNvPr id="3" name="Title 2"/>
          <p:cNvSpPr>
            <a:spLocks noGrp="1"/>
          </p:cNvSpPr>
          <p:nvPr>
            <p:ph type="title"/>
          </p:nvPr>
        </p:nvSpPr>
        <p:spPr/>
        <p:txBody>
          <a:bodyPr/>
          <a:lstStyle/>
          <a:p>
            <a:r>
              <a:rPr lang="en-US" dirty="0"/>
              <a:t>A Sign and a Compass</a:t>
            </a:r>
          </a:p>
        </p:txBody>
      </p:sp>
      <p:pic>
        <p:nvPicPr>
          <p:cNvPr id="9" name="Picture Placeholder 8"/>
          <p:cNvPicPr>
            <a:picLocks noGrp="1" noChangeAspect="1"/>
          </p:cNvPicPr>
          <p:nvPr>
            <p:ph type="pic" sz="quarter" idx="10"/>
          </p:nvPr>
        </p:nvPicPr>
        <p:blipFill>
          <a:blip r:embed="rId2"/>
          <a:srcRect t="1673" b="1673"/>
          <a:stretch>
            <a:fillRect/>
          </a:stretch>
        </p:blipFill>
        <p:spPr>
          <a:xfrm>
            <a:off x="2080470" y="1532208"/>
            <a:ext cx="5217268" cy="2495280"/>
          </a:xfrm>
        </p:spPr>
      </p:pic>
    </p:spTree>
    <p:extLst>
      <p:ext uri="{BB962C8B-B14F-4D97-AF65-F5344CB8AC3E}">
        <p14:creationId xmlns:p14="http://schemas.microsoft.com/office/powerpoint/2010/main" val="21447738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does 2 Nephi 5:21 help you understand why the Lamanites were cut off from the presence of the Lord? The word </a:t>
            </a:r>
            <a:r>
              <a:rPr lang="en-US" i="1" dirty="0"/>
              <a:t>flint</a:t>
            </a:r>
            <a:r>
              <a:rPr lang="en-US" dirty="0"/>
              <a:t> means a hard stone. </a:t>
            </a:r>
          </a:p>
          <a:p>
            <a:r>
              <a:rPr lang="en-US" dirty="0"/>
              <a:t>What is a principle we can learn from 2 Nephi 5:20–24 that describes what happens when people harden their hearts against the Lord? </a:t>
            </a:r>
          </a:p>
        </p:txBody>
      </p:sp>
      <p:sp>
        <p:nvSpPr>
          <p:cNvPr id="3" name="Title 2"/>
          <p:cNvSpPr>
            <a:spLocks noGrp="1"/>
          </p:cNvSpPr>
          <p:nvPr>
            <p:ph type="title"/>
          </p:nvPr>
        </p:nvSpPr>
        <p:spPr/>
        <p:txBody>
          <a:bodyPr/>
          <a:lstStyle/>
          <a:p>
            <a:r>
              <a:rPr lang="en-US" dirty="0"/>
              <a:t>Hard Like Flint</a:t>
            </a:r>
          </a:p>
        </p:txBody>
      </p:sp>
    </p:spTree>
    <p:extLst>
      <p:ext uri="{BB962C8B-B14F-4D97-AF65-F5344CB8AC3E}">
        <p14:creationId xmlns:p14="http://schemas.microsoft.com/office/powerpoint/2010/main" val="18586443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When people harden their hearts against the Lord, they separate themselves from Him.</a:t>
            </a:r>
          </a:p>
          <a:p>
            <a:endParaRPr lang="en-US" dirty="0"/>
          </a:p>
        </p:txBody>
      </p:sp>
      <p:sp>
        <p:nvSpPr>
          <p:cNvPr id="3" name="Title 2"/>
          <p:cNvSpPr>
            <a:spLocks noGrp="1"/>
          </p:cNvSpPr>
          <p:nvPr>
            <p:ph type="title"/>
          </p:nvPr>
        </p:nvSpPr>
        <p:spPr/>
        <p:txBody>
          <a:bodyPr/>
          <a:lstStyle/>
          <a:p>
            <a:r>
              <a:rPr lang="en-US" dirty="0"/>
              <a:t>Hardening Their Hearts</a:t>
            </a:r>
          </a:p>
        </p:txBody>
      </p:sp>
    </p:spTree>
    <p:extLst>
      <p:ext uri="{BB962C8B-B14F-4D97-AF65-F5344CB8AC3E}">
        <p14:creationId xmlns:p14="http://schemas.microsoft.com/office/powerpoint/2010/main" val="3428558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When people harden their hearts against the Lord, they separate themselves from Him.</a:t>
            </a:r>
          </a:p>
          <a:p>
            <a:r>
              <a:rPr lang="en-US" dirty="0"/>
              <a:t>What are some reasons why people may choose to harden their hearts against the Lord?</a:t>
            </a:r>
          </a:p>
          <a:p>
            <a:endParaRPr lang="en-US" dirty="0"/>
          </a:p>
        </p:txBody>
      </p:sp>
      <p:sp>
        <p:nvSpPr>
          <p:cNvPr id="3" name="Title 2"/>
          <p:cNvSpPr>
            <a:spLocks noGrp="1"/>
          </p:cNvSpPr>
          <p:nvPr>
            <p:ph type="title"/>
          </p:nvPr>
        </p:nvSpPr>
        <p:spPr/>
        <p:txBody>
          <a:bodyPr/>
          <a:lstStyle/>
          <a:p>
            <a:r>
              <a:rPr lang="en-US" dirty="0"/>
              <a:t>Hardening Their Hearts</a:t>
            </a:r>
          </a:p>
        </p:txBody>
      </p:sp>
    </p:spTree>
    <p:extLst>
      <p:ext uri="{BB962C8B-B14F-4D97-AF65-F5344CB8AC3E}">
        <p14:creationId xmlns:p14="http://schemas.microsoft.com/office/powerpoint/2010/main" val="4028168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622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5:1–3, looking for a challenge Nephi faced.</a:t>
            </a:r>
          </a:p>
          <a:p>
            <a:endParaRPr lang="en-US" dirty="0"/>
          </a:p>
        </p:txBody>
      </p:sp>
      <p:sp>
        <p:nvSpPr>
          <p:cNvPr id="3" name="Title 2"/>
          <p:cNvSpPr>
            <a:spLocks noGrp="1"/>
          </p:cNvSpPr>
          <p:nvPr>
            <p:ph type="title"/>
          </p:nvPr>
        </p:nvSpPr>
        <p:spPr/>
        <p:txBody>
          <a:bodyPr/>
          <a:lstStyle/>
          <a:p>
            <a:r>
              <a:rPr lang="en-US" dirty="0"/>
              <a:t>Nephi’s Challenge</a:t>
            </a:r>
          </a:p>
        </p:txBody>
      </p:sp>
    </p:spTree>
    <p:extLst>
      <p:ext uri="{BB962C8B-B14F-4D97-AF65-F5344CB8AC3E}">
        <p14:creationId xmlns:p14="http://schemas.microsoft.com/office/powerpoint/2010/main" val="93752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5:1–3, looking for a challenge Nephi faced.</a:t>
            </a:r>
          </a:p>
          <a:p>
            <a:r>
              <a:rPr lang="en-US" dirty="0"/>
              <a:t>According to 2 Nephi 5:1, what did Nephi do because of his brothers’ anger? </a:t>
            </a:r>
          </a:p>
        </p:txBody>
      </p:sp>
      <p:sp>
        <p:nvSpPr>
          <p:cNvPr id="3" name="Title 2"/>
          <p:cNvSpPr>
            <a:spLocks noGrp="1"/>
          </p:cNvSpPr>
          <p:nvPr>
            <p:ph type="title"/>
          </p:nvPr>
        </p:nvSpPr>
        <p:spPr/>
        <p:txBody>
          <a:bodyPr/>
          <a:lstStyle/>
          <a:p>
            <a:r>
              <a:rPr lang="en-US" dirty="0"/>
              <a:t>Nephi’s Challenge</a:t>
            </a:r>
          </a:p>
        </p:txBody>
      </p:sp>
    </p:spTree>
    <p:extLst>
      <p:ext uri="{BB962C8B-B14F-4D97-AF65-F5344CB8AC3E}">
        <p14:creationId xmlns:p14="http://schemas.microsoft.com/office/powerpoint/2010/main" val="1285932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5:1–3, looking for a challenge Nephi faced.</a:t>
            </a:r>
          </a:p>
          <a:p>
            <a:r>
              <a:rPr lang="en-US" dirty="0"/>
              <a:t>According to 2 Nephi 5:1, what did Nephi do because of his brothers’ </a:t>
            </a:r>
            <a:r>
              <a:rPr lang="en-US"/>
              <a:t>anger? </a:t>
            </a:r>
          </a:p>
          <a:p>
            <a:r>
              <a:rPr lang="en-US"/>
              <a:t>Even after Nephi had prayed for help, what did Laman and Lemuel seek to do?</a:t>
            </a:r>
          </a:p>
          <a:p>
            <a:endParaRPr lang="en-US" dirty="0"/>
          </a:p>
        </p:txBody>
      </p:sp>
      <p:sp>
        <p:nvSpPr>
          <p:cNvPr id="3" name="Title 2"/>
          <p:cNvSpPr>
            <a:spLocks noGrp="1"/>
          </p:cNvSpPr>
          <p:nvPr>
            <p:ph type="title"/>
          </p:nvPr>
        </p:nvSpPr>
        <p:spPr/>
        <p:txBody>
          <a:bodyPr/>
          <a:lstStyle/>
          <a:p>
            <a:r>
              <a:rPr lang="en-US" dirty="0"/>
              <a:t>Nephi’s Challenge</a:t>
            </a:r>
          </a:p>
        </p:txBody>
      </p:sp>
    </p:spTree>
    <p:extLst>
      <p:ext uri="{BB962C8B-B14F-4D97-AF65-F5344CB8AC3E}">
        <p14:creationId xmlns:p14="http://schemas.microsoft.com/office/powerpoint/2010/main" val="363773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truth can we learn about prayers from Nephi’s experience?</a:t>
            </a:r>
          </a:p>
          <a:p>
            <a:endParaRPr lang="en-US" dirty="0"/>
          </a:p>
        </p:txBody>
      </p:sp>
      <p:sp>
        <p:nvSpPr>
          <p:cNvPr id="3" name="Title 2"/>
          <p:cNvSpPr>
            <a:spLocks noGrp="1"/>
          </p:cNvSpPr>
          <p:nvPr>
            <p:ph type="title"/>
          </p:nvPr>
        </p:nvSpPr>
        <p:spPr/>
        <p:txBody>
          <a:bodyPr/>
          <a:lstStyle/>
          <a:p>
            <a:r>
              <a:rPr lang="en-US" dirty="0"/>
              <a:t>Prayers</a:t>
            </a:r>
          </a:p>
        </p:txBody>
      </p:sp>
    </p:spTree>
    <p:extLst>
      <p:ext uri="{BB962C8B-B14F-4D97-AF65-F5344CB8AC3E}">
        <p14:creationId xmlns:p14="http://schemas.microsoft.com/office/powerpoint/2010/main" val="1390040862"/>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19D324F-7F41-4481-9226-DF772FD5D074}">
  <ds:schemaRefs>
    <ds:schemaRef ds:uri="http://schemas.microsoft.com/sharepoint/v3/contenttype/forms"/>
  </ds:schemaRefs>
</ds:datastoreItem>
</file>

<file path=customXml/itemProps2.xml><?xml version="1.0" encoding="utf-8"?>
<ds:datastoreItem xmlns:ds="http://schemas.openxmlformats.org/officeDocument/2006/customXml" ds:itemID="{38999C5F-53CF-4168-A08A-312DB221C6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D9B38A3-81AD-42AF-96FF-972233EE1065}">
  <ds:schemaRefs>
    <ds:schemaRef ds:uri="a51ac170-4e69-43ea-bbd4-5a9e3eb386dc"/>
    <ds:schemaRef ds:uri="http://purl.org/dc/dcmitype/"/>
    <ds:schemaRef ds:uri="http://purl.org/dc/terms/"/>
    <ds:schemaRef ds:uri="http://schemas.microsoft.com/office/2006/metadata/properties"/>
    <ds:schemaRef ds:uri="http://purl.org/dc/elements/1.1/"/>
    <ds:schemaRef ds:uri="http://schemas.microsoft.com/office/2006/documentManagement/types"/>
    <ds:schemaRef ds:uri="b764eb9d-49e1-4eb4-965b-0d99005b74c0"/>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10824</TotalTime>
  <Words>1805</Words>
  <Application>Microsoft Office PowerPoint</Application>
  <PresentationFormat>On-screen Show (4:3)</PresentationFormat>
  <Paragraphs>144</Paragraphs>
  <Slides>53</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53</vt:i4>
      </vt:variant>
    </vt:vector>
  </HeadingPairs>
  <TitlesOfParts>
    <vt:vector size="62" baseType="lpstr">
      <vt:lpstr>Arial</vt:lpstr>
      <vt:lpstr>Calibri</vt:lpstr>
      <vt:lpstr>Helam Slab ldsLat Light</vt:lpstr>
      <vt:lpstr>Open Sans</vt:lpstr>
      <vt:lpstr>Old Testament</vt:lpstr>
      <vt:lpstr>1_Old Testament</vt:lpstr>
      <vt:lpstr>2_Old Testament</vt:lpstr>
      <vt:lpstr>3_Old Testament</vt:lpstr>
      <vt:lpstr>4_Old Testament</vt:lpstr>
      <vt:lpstr>2 Nephi 5</vt:lpstr>
      <vt:lpstr>Devotional</vt:lpstr>
      <vt:lpstr>A Sign and a Compass</vt:lpstr>
      <vt:lpstr>A Sign and a Compass</vt:lpstr>
      <vt:lpstr>A Sign and a Compass</vt:lpstr>
      <vt:lpstr>Nephi’s Challenge</vt:lpstr>
      <vt:lpstr>Nephi’s Challenge</vt:lpstr>
      <vt:lpstr>Nephi’s Challenge</vt:lpstr>
      <vt:lpstr>Prayers</vt:lpstr>
      <vt:lpstr>Prayers</vt:lpstr>
      <vt:lpstr>Prayers</vt:lpstr>
      <vt:lpstr>Guidance from the Lord</vt:lpstr>
      <vt:lpstr>Guidance from the Lord</vt:lpstr>
      <vt:lpstr>Seek in Prayer</vt:lpstr>
      <vt:lpstr>Seek in Prayer</vt:lpstr>
      <vt:lpstr>A Scenario</vt:lpstr>
      <vt:lpstr>What Would You Do?</vt:lpstr>
      <vt:lpstr>What Would You Do?</vt:lpstr>
      <vt:lpstr>Guided by the Lord</vt:lpstr>
      <vt:lpstr>Guided by the Lord</vt:lpstr>
      <vt:lpstr>Guided by the Lord</vt:lpstr>
      <vt:lpstr>Away from Danger</vt:lpstr>
      <vt:lpstr>Away from Danger</vt:lpstr>
      <vt:lpstr>Away from Danger</vt:lpstr>
      <vt:lpstr>Separation</vt:lpstr>
      <vt:lpstr>Separation</vt:lpstr>
      <vt:lpstr>Elder Marlin K. Jensen</vt:lpstr>
      <vt:lpstr>Elder Marlin K. Jensen, cont.</vt:lpstr>
      <vt:lpstr>Elder Marlin K. Jensen, cont.</vt:lpstr>
      <vt:lpstr>Struggling With</vt:lpstr>
      <vt:lpstr>Struggling With</vt:lpstr>
      <vt:lpstr>Struggling With</vt:lpstr>
      <vt:lpstr>The Nephites’ Happiness</vt:lpstr>
      <vt:lpstr>Elements of Nephites’ Happiness</vt:lpstr>
      <vt:lpstr>The Gospel of Jesus Christ</vt:lpstr>
      <vt:lpstr>The Gospel of Jesus Christ</vt:lpstr>
      <vt:lpstr>The Gospel of Jesus Christ</vt:lpstr>
      <vt:lpstr>After the Manner of Happiness</vt:lpstr>
      <vt:lpstr>Keeping the Commandments</vt:lpstr>
      <vt:lpstr>Keeping the Commandments</vt:lpstr>
      <vt:lpstr>Keeping the Commandments</vt:lpstr>
      <vt:lpstr>The Temple</vt:lpstr>
      <vt:lpstr>The Temple</vt:lpstr>
      <vt:lpstr>Hard Work</vt:lpstr>
      <vt:lpstr>Hard Work</vt:lpstr>
      <vt:lpstr>How They Lived</vt:lpstr>
      <vt:lpstr>The Lamanites</vt:lpstr>
      <vt:lpstr>The Lamanites</vt:lpstr>
      <vt:lpstr>Hard Like Flint</vt:lpstr>
      <vt:lpstr>Hard Like Flint</vt:lpstr>
      <vt:lpstr>Hardening Their Hearts</vt:lpstr>
      <vt:lpstr>Hardening Their Hearts</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281</cp:revision>
  <dcterms:created xsi:type="dcterms:W3CDTF">2013-07-15T20:26:14Z</dcterms:created>
  <dcterms:modified xsi:type="dcterms:W3CDTF">2017-06-21T20:58:28Z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