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63"/>
  </p:notesMasterIdLst>
  <p:handoutMasterIdLst>
    <p:handoutMasterId r:id="rId64"/>
  </p:handoutMasterIdLst>
  <p:sldIdLst>
    <p:sldId id="258" r:id="rId9"/>
    <p:sldId id="302" r:id="rId10"/>
    <p:sldId id="304" r:id="rId11"/>
    <p:sldId id="356" r:id="rId12"/>
    <p:sldId id="357" r:id="rId13"/>
    <p:sldId id="310" r:id="rId14"/>
    <p:sldId id="305" r:id="rId15"/>
    <p:sldId id="313" r:id="rId16"/>
    <p:sldId id="314" r:id="rId17"/>
    <p:sldId id="311" r:id="rId18"/>
    <p:sldId id="315" r:id="rId19"/>
    <p:sldId id="316" r:id="rId20"/>
    <p:sldId id="317" r:id="rId21"/>
    <p:sldId id="312" r:id="rId22"/>
    <p:sldId id="320" r:id="rId23"/>
    <p:sldId id="321" r:id="rId24"/>
    <p:sldId id="318" r:id="rId25"/>
    <p:sldId id="319" r:id="rId26"/>
    <p:sldId id="323" r:id="rId27"/>
    <p:sldId id="324" r:id="rId28"/>
    <p:sldId id="322" r:id="rId29"/>
    <p:sldId id="368" r:id="rId30"/>
    <p:sldId id="369" r:id="rId31"/>
    <p:sldId id="331" r:id="rId32"/>
    <p:sldId id="327" r:id="rId33"/>
    <p:sldId id="334" r:id="rId34"/>
    <p:sldId id="358" r:id="rId35"/>
    <p:sldId id="359" r:id="rId36"/>
    <p:sldId id="336" r:id="rId37"/>
    <p:sldId id="337" r:id="rId38"/>
    <p:sldId id="335" r:id="rId39"/>
    <p:sldId id="339" r:id="rId40"/>
    <p:sldId id="340" r:id="rId41"/>
    <p:sldId id="338" r:id="rId42"/>
    <p:sldId id="342" r:id="rId43"/>
    <p:sldId id="343" r:id="rId44"/>
    <p:sldId id="341" r:id="rId45"/>
    <p:sldId id="360" r:id="rId46"/>
    <p:sldId id="346" r:id="rId47"/>
    <p:sldId id="344" r:id="rId48"/>
    <p:sldId id="348" r:id="rId49"/>
    <p:sldId id="362" r:id="rId50"/>
    <p:sldId id="361" r:id="rId51"/>
    <p:sldId id="371" r:id="rId52"/>
    <p:sldId id="352" r:id="rId53"/>
    <p:sldId id="370" r:id="rId54"/>
    <p:sldId id="355" r:id="rId55"/>
    <p:sldId id="353" r:id="rId56"/>
    <p:sldId id="363" r:id="rId57"/>
    <p:sldId id="364" r:id="rId58"/>
    <p:sldId id="365" r:id="rId59"/>
    <p:sldId id="366" r:id="rId60"/>
    <p:sldId id="367" r:id="rId61"/>
    <p:sldId id="303"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23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7/5/2017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D8916-60E1-495E-A8FB-1AEB11CB6A02}" type="datetimeFigureOut">
              <a:rPr lang="en-US" smtClean="0"/>
              <a:t>7/5/2017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59D8A-4B46-49FF-8E2D-57A671DAAA74}"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738194</a:t>
            </a:r>
          </a:p>
        </p:txBody>
      </p:sp>
      <p:sp>
        <p:nvSpPr>
          <p:cNvPr id="4" name="Slide Number Placeholder 3"/>
          <p:cNvSpPr>
            <a:spLocks noGrp="1"/>
          </p:cNvSpPr>
          <p:nvPr>
            <p:ph type="sldNum" sz="quarter" idx="10"/>
          </p:nvPr>
        </p:nvSpPr>
        <p:spPr/>
        <p:txBody>
          <a:bodyPr/>
          <a:lstStyle/>
          <a:p>
            <a:fld id="{F8D10A5B-8CAA-4FE1-A0C2-54BBAF14A407}" type="slidenum">
              <a:rPr lang="en-US" smtClean="0"/>
              <a:t>2</a:t>
            </a:fld>
            <a:endParaRPr lang="en-US"/>
          </a:p>
        </p:txBody>
      </p:sp>
    </p:spTree>
    <p:extLst>
      <p:ext uri="{BB962C8B-B14F-4D97-AF65-F5344CB8AC3E}">
        <p14:creationId xmlns:p14="http://schemas.microsoft.com/office/powerpoint/2010/main" val="578124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a:t>Old Testament</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a:t>Weekly Class Lesson (Unit #)</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a:t>Click to edit Master title </a:t>
            </a:r>
            <a:r>
              <a:rPr lang="en-US" err="1"/>
              <a:t>stylet</a:t>
            </a:r>
            <a:endParaRPr lang="en-US"/>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a:solidFill>
                <a:srgbClr val="FFFFFF"/>
              </a:solidFill>
              <a:latin typeface="Open Sans"/>
              <a:cs typeface="Open Sans"/>
            </a:endParaRPr>
          </a:p>
          <a:p>
            <a:pPr algn="ctr">
              <a:lnSpc>
                <a:spcPct val="120000"/>
              </a:lnSpc>
            </a:pPr>
            <a:r>
              <a:rPr lang="en-US" sz="700">
                <a:solidFill>
                  <a:srgbClr val="FFFFFF"/>
                </a:solidFill>
                <a:latin typeface="Open Sans"/>
                <a:cs typeface="Open Sans"/>
              </a:rPr>
              <a:t>© 2017 by Intellectual Reserve, Inc.</a:t>
            </a:r>
            <a:r>
              <a:rPr lang="en-US" sz="700" baseline="0">
                <a:solidFill>
                  <a:srgbClr val="FFFFFF"/>
                </a:solidFill>
                <a:latin typeface="Open Sans"/>
                <a:cs typeface="Open Sans"/>
              </a:rPr>
              <a:t> </a:t>
            </a:r>
            <a:r>
              <a:rPr lang="en-US" sz="700">
                <a:solidFill>
                  <a:srgbClr val="FFFFFF"/>
                </a:solidFill>
                <a:latin typeface="Open Sans"/>
                <a:cs typeface="Open Sans"/>
              </a:rPr>
              <a:t>All rights reserved.</a:t>
            </a:r>
            <a:r>
              <a:rPr lang="en-US" sz="700" baseline="0">
                <a:solidFill>
                  <a:srgbClr val="FFFFFF"/>
                </a:solidFill>
                <a:latin typeface="Open Sans"/>
                <a:cs typeface="Open Sans"/>
              </a:rPr>
              <a:t> </a:t>
            </a:r>
            <a:r>
              <a:rPr lang="en-US" sz="700">
                <a:solidFill>
                  <a:srgbClr val="FFFFFF"/>
                </a:solidFill>
                <a:latin typeface="Open Sans"/>
                <a:cs typeface="Open Sans"/>
              </a:rPr>
              <a:t>English approval: 5/15. PD60001214</a:t>
            </a:r>
          </a:p>
          <a:p>
            <a:pPr algn="ctr">
              <a:lnSpc>
                <a:spcPct val="120000"/>
              </a:lnSpc>
            </a:pPr>
            <a:r>
              <a:rPr lang="en-US" sz="700">
                <a:solidFill>
                  <a:srgbClr val="FFFFFF"/>
                </a:solidFill>
                <a:latin typeface="Open Sans"/>
                <a:cs typeface="Open Sans"/>
              </a:rPr>
              <a:t> </a:t>
            </a:r>
          </a:p>
          <a:p>
            <a:pPr algn="ctr">
              <a:lnSpc>
                <a:spcPct val="120000"/>
              </a:lnSpc>
            </a:pPr>
            <a:endParaRPr lang="en-US" sz="70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a:t>Old Testament</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a:solidFill>
                <a:srgbClr val="FFFFFF"/>
              </a:solidFill>
              <a:latin typeface="Open Sans"/>
              <a:cs typeface="Open Sans"/>
            </a:endParaRPr>
          </a:p>
          <a:p>
            <a:pPr algn="ctr">
              <a:lnSpc>
                <a:spcPct val="120000"/>
              </a:lnSpc>
            </a:pPr>
            <a:r>
              <a:rPr lang="en-US" sz="700">
                <a:solidFill>
                  <a:srgbClr val="FFFFFF"/>
                </a:solidFill>
                <a:latin typeface="Open Sans"/>
                <a:cs typeface="Open Sans"/>
              </a:rPr>
              <a:t>© 2017 by Intellectual Reserve, Inc.</a:t>
            </a:r>
            <a:r>
              <a:rPr lang="en-US" sz="700" baseline="0">
                <a:solidFill>
                  <a:srgbClr val="FFFFFF"/>
                </a:solidFill>
                <a:latin typeface="Open Sans"/>
                <a:cs typeface="Open Sans"/>
              </a:rPr>
              <a:t> </a:t>
            </a:r>
            <a:r>
              <a:rPr lang="en-US" sz="700">
                <a:solidFill>
                  <a:srgbClr val="FFFFFF"/>
                </a:solidFill>
                <a:latin typeface="Open Sans"/>
                <a:cs typeface="Open Sans"/>
              </a:rPr>
              <a:t>All rights reserved.</a:t>
            </a:r>
            <a:r>
              <a:rPr lang="en-US" sz="700" baseline="0">
                <a:solidFill>
                  <a:srgbClr val="FFFFFF"/>
                </a:solidFill>
                <a:latin typeface="Open Sans"/>
                <a:cs typeface="Open Sans"/>
              </a:rPr>
              <a:t> </a:t>
            </a:r>
            <a:r>
              <a:rPr lang="en-US" sz="700">
                <a:solidFill>
                  <a:srgbClr val="FFFFFF"/>
                </a:solidFill>
                <a:latin typeface="Open Sans"/>
                <a:cs typeface="Open Sans"/>
              </a:rPr>
              <a:t>English approval: 5/15. PD60001214</a:t>
            </a:r>
          </a:p>
          <a:p>
            <a:pPr algn="ctr">
              <a:lnSpc>
                <a:spcPct val="120000"/>
              </a:lnSpc>
            </a:pPr>
            <a:r>
              <a:rPr lang="en-US" sz="700">
                <a:solidFill>
                  <a:srgbClr val="FFFFFF"/>
                </a:solidFill>
                <a:latin typeface="Open Sans"/>
                <a:cs typeface="Open Sans"/>
              </a:rPr>
              <a:t> </a:t>
            </a:r>
          </a:p>
          <a:p>
            <a:pPr algn="ctr">
              <a:lnSpc>
                <a:spcPct val="120000"/>
              </a:lnSpc>
            </a:pPr>
            <a:endParaRPr lang="en-US" sz="70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a:solidFill>
                <a:srgbClr val="FFFFFF"/>
              </a:solidFill>
              <a:latin typeface="Open Sans"/>
              <a:cs typeface="Open Sans"/>
            </a:endParaRPr>
          </a:p>
          <a:p>
            <a:pPr algn="ctr">
              <a:lnSpc>
                <a:spcPct val="120000"/>
              </a:lnSpc>
            </a:pPr>
            <a:r>
              <a:rPr lang="en-US" sz="700">
                <a:solidFill>
                  <a:srgbClr val="FFFFFF"/>
                </a:solidFill>
                <a:latin typeface="Open Sans"/>
                <a:cs typeface="Open Sans"/>
              </a:rPr>
              <a:t>© 2017 by Intellectual Reserve, Inc.</a:t>
            </a:r>
            <a:r>
              <a:rPr lang="en-US" sz="700" baseline="0">
                <a:solidFill>
                  <a:srgbClr val="FFFFFF"/>
                </a:solidFill>
                <a:latin typeface="Open Sans"/>
                <a:cs typeface="Open Sans"/>
              </a:rPr>
              <a:t> </a:t>
            </a:r>
            <a:r>
              <a:rPr lang="en-US" sz="700">
                <a:solidFill>
                  <a:srgbClr val="FFFFFF"/>
                </a:solidFill>
                <a:latin typeface="Open Sans"/>
                <a:cs typeface="Open Sans"/>
              </a:rPr>
              <a:t>All rights reserved.</a:t>
            </a:r>
            <a:r>
              <a:rPr lang="en-US" sz="700" baseline="0">
                <a:solidFill>
                  <a:srgbClr val="FFFFFF"/>
                </a:solidFill>
                <a:latin typeface="Open Sans"/>
                <a:cs typeface="Open Sans"/>
              </a:rPr>
              <a:t> </a:t>
            </a:r>
            <a:r>
              <a:rPr lang="en-US" sz="700">
                <a:solidFill>
                  <a:srgbClr val="FFFFFF"/>
                </a:solidFill>
                <a:latin typeface="Open Sans"/>
                <a:cs typeface="Open Sans"/>
              </a:rPr>
              <a:t>English approval: 5/15. PD60001214</a:t>
            </a:r>
          </a:p>
          <a:p>
            <a:pPr algn="ctr">
              <a:lnSpc>
                <a:spcPct val="120000"/>
              </a:lnSpc>
            </a:pPr>
            <a:r>
              <a:rPr lang="en-US" sz="700">
                <a:solidFill>
                  <a:srgbClr val="FFFFFF"/>
                </a:solidFill>
                <a:latin typeface="Open Sans"/>
                <a:cs typeface="Open Sans"/>
              </a:rPr>
              <a:t> </a:t>
            </a:r>
          </a:p>
          <a:p>
            <a:pPr algn="ctr">
              <a:lnSpc>
                <a:spcPct val="120000"/>
              </a:lnSpc>
            </a:pPr>
            <a:endParaRPr lang="en-US" sz="70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a:t>Old Testament</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a:t>Weekly Class Lesson (Unit #)</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a:solidFill>
                <a:srgbClr val="FFFFFF"/>
              </a:solidFill>
              <a:latin typeface="Open Sans"/>
              <a:cs typeface="Open Sans"/>
            </a:endParaRPr>
          </a:p>
          <a:p>
            <a:pPr algn="ctr">
              <a:lnSpc>
                <a:spcPct val="120000"/>
              </a:lnSpc>
            </a:pPr>
            <a:r>
              <a:rPr lang="en-US" sz="700">
                <a:solidFill>
                  <a:srgbClr val="FFFFFF"/>
                </a:solidFill>
                <a:latin typeface="Open Sans"/>
                <a:cs typeface="Open Sans"/>
              </a:rPr>
              <a:t>© 2017 by Intellectual Reserve, Inc.</a:t>
            </a:r>
            <a:r>
              <a:rPr lang="en-US" sz="700" baseline="0">
                <a:solidFill>
                  <a:srgbClr val="FFFFFF"/>
                </a:solidFill>
                <a:latin typeface="Open Sans"/>
                <a:cs typeface="Open Sans"/>
              </a:rPr>
              <a:t> </a:t>
            </a:r>
            <a:r>
              <a:rPr lang="en-US" sz="700">
                <a:solidFill>
                  <a:srgbClr val="FFFFFF"/>
                </a:solidFill>
                <a:latin typeface="Open Sans"/>
                <a:cs typeface="Open Sans"/>
              </a:rPr>
              <a:t>All rights reserved.</a:t>
            </a:r>
            <a:r>
              <a:rPr lang="en-US" sz="700" baseline="0">
                <a:solidFill>
                  <a:srgbClr val="FFFFFF"/>
                </a:solidFill>
                <a:latin typeface="Open Sans"/>
                <a:cs typeface="Open Sans"/>
              </a:rPr>
              <a:t> </a:t>
            </a:r>
            <a:r>
              <a:rPr lang="en-US" sz="700">
                <a:solidFill>
                  <a:srgbClr val="FFFFFF"/>
                </a:solidFill>
                <a:latin typeface="Open Sans"/>
                <a:cs typeface="Open Sans"/>
              </a:rPr>
              <a:t>English approval: 5/15. PD60001214</a:t>
            </a:r>
          </a:p>
          <a:p>
            <a:pPr algn="ctr">
              <a:lnSpc>
                <a:spcPct val="120000"/>
              </a:lnSpc>
            </a:pPr>
            <a:r>
              <a:rPr lang="en-US" sz="700">
                <a:solidFill>
                  <a:srgbClr val="FFFFFF"/>
                </a:solidFill>
                <a:latin typeface="Open Sans"/>
                <a:cs typeface="Open Sans"/>
              </a:rPr>
              <a:t> </a:t>
            </a:r>
          </a:p>
          <a:p>
            <a:pPr algn="ctr">
              <a:lnSpc>
                <a:spcPct val="120000"/>
              </a:lnSpc>
            </a:pPr>
            <a:endParaRPr lang="en-US" sz="70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a:solidFill>
                <a:srgbClr val="FFFFFF"/>
              </a:solidFill>
              <a:latin typeface="Open Sans"/>
              <a:cs typeface="Open Sans"/>
            </a:endParaRPr>
          </a:p>
          <a:p>
            <a:pPr algn="ctr">
              <a:lnSpc>
                <a:spcPct val="120000"/>
              </a:lnSpc>
            </a:pPr>
            <a:r>
              <a:rPr lang="en-US" sz="700">
                <a:solidFill>
                  <a:srgbClr val="FFFFFF"/>
                </a:solidFill>
                <a:latin typeface="Open Sans"/>
                <a:cs typeface="Open Sans"/>
              </a:rPr>
              <a:t>© 2017 by Intellectual Reserve, Inc.</a:t>
            </a:r>
            <a:r>
              <a:rPr lang="en-US" sz="700" baseline="0">
                <a:solidFill>
                  <a:srgbClr val="FFFFFF"/>
                </a:solidFill>
                <a:latin typeface="Open Sans"/>
                <a:cs typeface="Open Sans"/>
              </a:rPr>
              <a:t> </a:t>
            </a:r>
            <a:r>
              <a:rPr lang="en-US" sz="700">
                <a:solidFill>
                  <a:srgbClr val="FFFFFF"/>
                </a:solidFill>
                <a:latin typeface="Open Sans"/>
                <a:cs typeface="Open Sans"/>
              </a:rPr>
              <a:t>All rights reserved.</a:t>
            </a:r>
            <a:r>
              <a:rPr lang="en-US" sz="700" baseline="0">
                <a:solidFill>
                  <a:srgbClr val="FFFFFF"/>
                </a:solidFill>
                <a:latin typeface="Open Sans"/>
                <a:cs typeface="Open Sans"/>
              </a:rPr>
              <a:t> </a:t>
            </a:r>
            <a:r>
              <a:rPr lang="en-US" sz="700">
                <a:solidFill>
                  <a:srgbClr val="FFFFFF"/>
                </a:solidFill>
                <a:latin typeface="Open Sans"/>
                <a:cs typeface="Open Sans"/>
              </a:rPr>
              <a:t>English approval: 5/15. PD50041081</a:t>
            </a:r>
          </a:p>
          <a:p>
            <a:pPr algn="ctr">
              <a:lnSpc>
                <a:spcPct val="120000"/>
              </a:lnSpc>
            </a:pPr>
            <a:r>
              <a:rPr lang="en-US" sz="700">
                <a:solidFill>
                  <a:srgbClr val="FFFFFF"/>
                </a:solidFill>
                <a:latin typeface="Open Sans"/>
                <a:cs typeface="Open Sans"/>
              </a:rPr>
              <a:t> </a:t>
            </a:r>
          </a:p>
          <a:p>
            <a:pPr algn="ctr">
              <a:lnSpc>
                <a:spcPct val="120000"/>
              </a:lnSpc>
            </a:pPr>
            <a:endParaRPr lang="en-US" sz="70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9.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34" y="2642616"/>
            <a:ext cx="8276266" cy="1444752"/>
          </a:xfrm>
        </p:spPr>
        <p:txBody>
          <a:bodyPr/>
          <a:lstStyle/>
          <a:p>
            <a:r>
              <a:rPr lang="en-US"/>
              <a:t>2 Nephi 11; 16</a:t>
            </a:r>
          </a:p>
        </p:txBody>
      </p:sp>
      <p:sp>
        <p:nvSpPr>
          <p:cNvPr id="3" name="Text Placeholder 2"/>
          <p:cNvSpPr>
            <a:spLocks noGrp="1"/>
          </p:cNvSpPr>
          <p:nvPr>
            <p:ph type="body" sz="quarter" idx="11"/>
          </p:nvPr>
        </p:nvSpPr>
        <p:spPr/>
        <p:txBody>
          <a:bodyPr/>
          <a:lstStyle/>
          <a:p>
            <a:r>
              <a:rPr lang="en-US"/>
              <a:t>Lesson 31</a:t>
            </a:r>
          </a:p>
        </p:txBody>
      </p:sp>
    </p:spTree>
    <p:extLst>
      <p:ext uri="{BB962C8B-B14F-4D97-AF65-F5344CB8AC3E}">
        <p14:creationId xmlns:p14="http://schemas.microsoft.com/office/powerpoint/2010/main" val="1454084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2 Nephi 11:3, why was Nephi going to send the words of Isaiah and Jacob to his children?</a:t>
            </a:r>
          </a:p>
          <a:p>
            <a:r>
              <a:rPr lang="en-US" dirty="0"/>
              <a:t>What principle can we learn from verses 2–3 concerning how we can strengthen our faith in Jesus Christ?</a:t>
            </a:r>
          </a:p>
          <a:p>
            <a:r>
              <a:rPr lang="en-US" b="1" dirty="0"/>
              <a:t>By studying prophets’ testimonies of Jesus Christ, we can strengthen our faith in Jesus Christ.</a:t>
            </a:r>
          </a:p>
        </p:txBody>
      </p:sp>
      <p:sp>
        <p:nvSpPr>
          <p:cNvPr id="3" name="Title 2"/>
          <p:cNvSpPr>
            <a:spLocks noGrp="1"/>
          </p:cNvSpPr>
          <p:nvPr>
            <p:ph type="title"/>
          </p:nvPr>
        </p:nvSpPr>
        <p:spPr/>
        <p:txBody>
          <a:bodyPr/>
          <a:lstStyle/>
          <a:p>
            <a:r>
              <a:rPr lang="en-US"/>
              <a:t>The Words of Isaiah</a:t>
            </a:r>
          </a:p>
        </p:txBody>
      </p:sp>
    </p:spTree>
    <p:extLst>
      <p:ext uri="{BB962C8B-B14F-4D97-AF65-F5344CB8AC3E}">
        <p14:creationId xmlns:p14="http://schemas.microsoft.com/office/powerpoint/2010/main" val="201965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In addition to the Book of Mormon, where can we find the prophets’ testimonies? </a:t>
            </a:r>
          </a:p>
          <a:p>
            <a:endParaRPr lang="en-US"/>
          </a:p>
        </p:txBody>
      </p:sp>
      <p:sp>
        <p:nvSpPr>
          <p:cNvPr id="3" name="Title 2"/>
          <p:cNvSpPr>
            <a:spLocks noGrp="1"/>
          </p:cNvSpPr>
          <p:nvPr>
            <p:ph type="title"/>
          </p:nvPr>
        </p:nvSpPr>
        <p:spPr/>
        <p:txBody>
          <a:bodyPr/>
          <a:lstStyle/>
          <a:p>
            <a:r>
              <a:rPr lang="en-US"/>
              <a:t>Prophets’ Testimonies</a:t>
            </a:r>
          </a:p>
        </p:txBody>
      </p:sp>
    </p:spTree>
    <p:extLst>
      <p:ext uri="{BB962C8B-B14F-4D97-AF65-F5344CB8AC3E}">
        <p14:creationId xmlns:p14="http://schemas.microsoft.com/office/powerpoint/2010/main" val="12078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In addition to the Book of Mormon, where can we find the prophets’ testimonies? </a:t>
            </a:r>
          </a:p>
          <a:p>
            <a:r>
              <a:rPr lang="en-US"/>
              <a:t>How have prophets’ testimonies strengthened your faith in Jesus Christ?</a:t>
            </a:r>
          </a:p>
          <a:p>
            <a:endParaRPr lang="en-US"/>
          </a:p>
        </p:txBody>
      </p:sp>
      <p:sp>
        <p:nvSpPr>
          <p:cNvPr id="3" name="Title 2"/>
          <p:cNvSpPr>
            <a:spLocks noGrp="1"/>
          </p:cNvSpPr>
          <p:nvPr>
            <p:ph type="title"/>
          </p:nvPr>
        </p:nvSpPr>
        <p:spPr/>
        <p:txBody>
          <a:bodyPr/>
          <a:lstStyle/>
          <a:p>
            <a:r>
              <a:rPr lang="en-US"/>
              <a:t>Prophets’ Testimonies</a:t>
            </a:r>
          </a:p>
        </p:txBody>
      </p:sp>
    </p:spTree>
    <p:extLst>
      <p:ext uri="{BB962C8B-B14F-4D97-AF65-F5344CB8AC3E}">
        <p14:creationId xmlns:p14="http://schemas.microsoft.com/office/powerpoint/2010/main" val="3940021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In addition to the Book of Mormon, where can we find the prophets’ testimonies? </a:t>
            </a:r>
          </a:p>
          <a:p>
            <a:r>
              <a:rPr lang="en-US"/>
              <a:t>How have prophets’ testimonies strengthened your faith in Jesus Christ?</a:t>
            </a:r>
          </a:p>
          <a:p>
            <a:r>
              <a:rPr lang="en-US"/>
              <a:t>Read 2 Nephi 11:4–6, looking for a phrase Nephi repeated in each verse.</a:t>
            </a:r>
          </a:p>
          <a:p>
            <a:endParaRPr lang="en-US"/>
          </a:p>
        </p:txBody>
      </p:sp>
      <p:sp>
        <p:nvSpPr>
          <p:cNvPr id="3" name="Title 2"/>
          <p:cNvSpPr>
            <a:spLocks noGrp="1"/>
          </p:cNvSpPr>
          <p:nvPr>
            <p:ph type="title"/>
          </p:nvPr>
        </p:nvSpPr>
        <p:spPr/>
        <p:txBody>
          <a:bodyPr/>
          <a:lstStyle/>
          <a:p>
            <a:r>
              <a:rPr lang="en-US"/>
              <a:t>Prophets’ Testimonies</a:t>
            </a:r>
          </a:p>
        </p:txBody>
      </p:sp>
    </p:spTree>
    <p:extLst>
      <p:ext uri="{BB962C8B-B14F-4D97-AF65-F5344CB8AC3E}">
        <p14:creationId xmlns:p14="http://schemas.microsoft.com/office/powerpoint/2010/main" val="278088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extLst>
              <p:ext uri="{D42A27DB-BD31-4B8C-83A1-F6EECF244321}">
                <p14:modId xmlns:p14="http://schemas.microsoft.com/office/powerpoint/2010/main" val="839122104"/>
              </p:ext>
            </p:extLst>
          </p:nvPr>
        </p:nvSpPr>
        <p:spPr/>
        <p:txBody>
          <a:bodyPr anchor="t"/>
          <a:lstStyle/>
          <a:p>
            <a:r>
              <a:rPr lang="en-US"/>
              <a:t>In addition to the Book of Mormon, where can we find the prophets’ testimonies? </a:t>
            </a:r>
          </a:p>
          <a:p>
            <a:r>
              <a:rPr lang="en-US"/>
              <a:t>How have prophets’ testimonies strengthened your faith in Jesus Christ?</a:t>
            </a:r>
          </a:p>
          <a:p>
            <a:r>
              <a:rPr lang="en-US"/>
              <a:t>Read 2 Nephi 11:4–6, looking for a phrase Nephi repeated in each verse.</a:t>
            </a:r>
          </a:p>
          <a:p>
            <a:r>
              <a:rPr lang="en-US"/>
              <a:t>What does it mean to “delight in” something? </a:t>
            </a:r>
          </a:p>
        </p:txBody>
      </p:sp>
      <p:sp>
        <p:nvSpPr>
          <p:cNvPr id="3" name="Title 2"/>
          <p:cNvSpPr>
            <a:spLocks noGrp="1"/>
          </p:cNvSpPr>
          <p:nvPr>
            <p:ph type="title"/>
          </p:nvPr>
        </p:nvSpPr>
        <p:spPr/>
        <p:txBody>
          <a:bodyPr/>
          <a:lstStyle/>
          <a:p>
            <a:r>
              <a:rPr lang="en-US"/>
              <a:t>Prophets’ Testimonies</a:t>
            </a:r>
          </a:p>
        </p:txBody>
      </p:sp>
    </p:spTree>
    <p:extLst>
      <p:ext uri="{BB962C8B-B14F-4D97-AF65-F5344CB8AC3E}">
        <p14:creationId xmlns:p14="http://schemas.microsoft.com/office/powerpoint/2010/main" val="185809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The word </a:t>
            </a:r>
            <a:r>
              <a:rPr lang="en-US" i="1"/>
              <a:t>delight</a:t>
            </a:r>
            <a:r>
              <a:rPr lang="en-US"/>
              <a:t> suggests a feeling that is deeper than just liking or being interested in something. It implies an experience of joy and satisfaction.  </a:t>
            </a:r>
          </a:p>
          <a:p>
            <a:endParaRPr lang="en-US"/>
          </a:p>
        </p:txBody>
      </p:sp>
      <p:sp>
        <p:nvSpPr>
          <p:cNvPr id="3" name="Title 2"/>
          <p:cNvSpPr>
            <a:spLocks noGrp="1"/>
          </p:cNvSpPr>
          <p:nvPr>
            <p:ph type="title"/>
          </p:nvPr>
        </p:nvSpPr>
        <p:spPr/>
        <p:txBody>
          <a:bodyPr/>
          <a:lstStyle/>
          <a:p>
            <a:r>
              <a:rPr lang="en-US"/>
              <a:t>Delight</a:t>
            </a:r>
          </a:p>
        </p:txBody>
      </p:sp>
    </p:spTree>
    <p:extLst>
      <p:ext uri="{BB962C8B-B14F-4D97-AF65-F5344CB8AC3E}">
        <p14:creationId xmlns:p14="http://schemas.microsoft.com/office/powerpoint/2010/main" val="1676621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a:t>The word </a:t>
            </a:r>
            <a:r>
              <a:rPr lang="en-US" i="1"/>
              <a:t>delight</a:t>
            </a:r>
            <a:r>
              <a:rPr lang="en-US"/>
              <a:t> suggests a feeling that is deeper than just liking or being interested in something. It implies an experience of joy and satisfaction.  </a:t>
            </a:r>
          </a:p>
          <a:p>
            <a:r>
              <a:rPr lang="en-US"/>
              <a:t>Read 2 Nephi 11:4–7, looking for things that delighted Nephi.</a:t>
            </a:r>
          </a:p>
          <a:p>
            <a:endParaRPr lang="en-US"/>
          </a:p>
        </p:txBody>
      </p:sp>
      <p:sp>
        <p:nvSpPr>
          <p:cNvPr id="3" name="Title 2"/>
          <p:cNvSpPr>
            <a:spLocks noGrp="1"/>
          </p:cNvSpPr>
          <p:nvPr>
            <p:ph type="title"/>
          </p:nvPr>
        </p:nvSpPr>
        <p:spPr/>
        <p:txBody>
          <a:bodyPr/>
          <a:lstStyle/>
          <a:p>
            <a:r>
              <a:rPr lang="en-US"/>
              <a:t>Delight</a:t>
            </a:r>
          </a:p>
        </p:txBody>
      </p:sp>
    </p:spTree>
    <p:extLst>
      <p:ext uri="{BB962C8B-B14F-4D97-AF65-F5344CB8AC3E}">
        <p14:creationId xmlns:p14="http://schemas.microsoft.com/office/powerpoint/2010/main" val="266837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The word </a:t>
            </a:r>
            <a:r>
              <a:rPr lang="en-US" i="1" dirty="0"/>
              <a:t>delight</a:t>
            </a:r>
            <a:r>
              <a:rPr lang="en-US" dirty="0"/>
              <a:t> suggests a feeling that is deeper than just liking or being interested in something. It implies an experience of joy and satisfaction.  </a:t>
            </a:r>
          </a:p>
          <a:p>
            <a:r>
              <a:rPr lang="en-US" dirty="0"/>
              <a:t>Read 2 Nephi 11:4–7, looking for things that delighted Nephi.</a:t>
            </a:r>
          </a:p>
          <a:p>
            <a:r>
              <a:rPr lang="en-US" dirty="0"/>
              <a:t>What phrases most impress you? Why?</a:t>
            </a:r>
          </a:p>
          <a:p>
            <a:endParaRPr lang="en-US" dirty="0"/>
          </a:p>
        </p:txBody>
      </p:sp>
      <p:sp>
        <p:nvSpPr>
          <p:cNvPr id="3" name="Title 2"/>
          <p:cNvSpPr>
            <a:spLocks noGrp="1"/>
          </p:cNvSpPr>
          <p:nvPr>
            <p:ph type="title"/>
          </p:nvPr>
        </p:nvSpPr>
        <p:spPr/>
        <p:txBody>
          <a:bodyPr/>
          <a:lstStyle/>
          <a:p>
            <a:r>
              <a:rPr lang="en-US"/>
              <a:t>Delight</a:t>
            </a:r>
          </a:p>
        </p:txBody>
      </p:sp>
    </p:spTree>
    <p:extLst>
      <p:ext uri="{BB962C8B-B14F-4D97-AF65-F5344CB8AC3E}">
        <p14:creationId xmlns:p14="http://schemas.microsoft.com/office/powerpoint/2010/main" val="2405042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In 2 Nephi 11:2, we read that Nephi said he delighted in the words of Isaiah. Some people struggle to understand the prophecies of Isaiah because of his poetic writing style and frequent use of imagery. Although Nephi understood this would be the case, he still included many of Isaiah’s words in the Book of Mormon.</a:t>
            </a:r>
          </a:p>
        </p:txBody>
      </p:sp>
      <p:sp>
        <p:nvSpPr>
          <p:cNvPr id="3" name="Title 2"/>
          <p:cNvSpPr>
            <a:spLocks noGrp="1"/>
          </p:cNvSpPr>
          <p:nvPr>
            <p:ph type="title"/>
          </p:nvPr>
        </p:nvSpPr>
        <p:spPr/>
        <p:txBody>
          <a:bodyPr/>
          <a:lstStyle/>
          <a:p>
            <a:r>
              <a:rPr lang="en-US"/>
              <a:t>The Words of Isaiah</a:t>
            </a:r>
          </a:p>
        </p:txBody>
      </p:sp>
    </p:spTree>
    <p:extLst>
      <p:ext uri="{BB962C8B-B14F-4D97-AF65-F5344CB8AC3E}">
        <p14:creationId xmlns:p14="http://schemas.microsoft.com/office/powerpoint/2010/main" val="1773503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Read 2 Nephi 11:8, looking for why Nephi delighted in the writings of Isaiah and included them in his record.</a:t>
            </a:r>
          </a:p>
          <a:p>
            <a:endParaRPr lang="en-US"/>
          </a:p>
        </p:txBody>
      </p:sp>
      <p:sp>
        <p:nvSpPr>
          <p:cNvPr id="3" name="Title 2"/>
          <p:cNvSpPr>
            <a:spLocks noGrp="1"/>
          </p:cNvSpPr>
          <p:nvPr>
            <p:ph type="title"/>
          </p:nvPr>
        </p:nvSpPr>
        <p:spPr/>
        <p:txBody>
          <a:bodyPr/>
          <a:lstStyle/>
          <a:p>
            <a:r>
              <a:rPr lang="en-US"/>
              <a:t>The Writings of Isaiah</a:t>
            </a:r>
          </a:p>
        </p:txBody>
      </p:sp>
    </p:spTree>
    <p:extLst>
      <p:ext uri="{BB962C8B-B14F-4D97-AF65-F5344CB8AC3E}">
        <p14:creationId xmlns:p14="http://schemas.microsoft.com/office/powerpoint/2010/main" val="282723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Devotional</a:t>
            </a:r>
          </a:p>
        </p:txBody>
      </p:sp>
      <p:sp>
        <p:nvSpPr>
          <p:cNvPr id="3" name="Content Placeholder 2"/>
          <p:cNvSpPr>
            <a:spLocks noGrp="1"/>
          </p:cNvSpPr>
          <p:nvPr>
            <p:ph sz="quarter" idx="4"/>
          </p:nvPr>
        </p:nvSpPr>
        <p:spPr/>
        <p:txBody>
          <a:bodyPr/>
          <a:lstStyle/>
          <a:p>
            <a:pPr marL="0" indent="0">
              <a:buNone/>
            </a:pPr>
            <a:r>
              <a:rPr lang="en-US"/>
              <a:t>Hymn:</a:t>
            </a:r>
          </a:p>
          <a:p>
            <a:pPr marL="0" indent="0">
              <a:buNone/>
            </a:pPr>
            <a:r>
              <a:rPr lang="en-US"/>
              <a:t>Prayer:</a:t>
            </a:r>
          </a:p>
          <a:p>
            <a:pPr marL="0" indent="0">
              <a:buNone/>
            </a:pPr>
            <a:r>
              <a:rPr lang="en-US"/>
              <a:t>Thought:</a:t>
            </a:r>
          </a:p>
        </p:txBody>
      </p:sp>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5621" b="5621"/>
          <a:stretch>
            <a:fillRect/>
          </a:stretch>
        </p:blipFill>
        <p:spPr/>
      </p:pic>
    </p:spTree>
    <p:extLst>
      <p:ext uri="{BB962C8B-B14F-4D97-AF65-F5344CB8AC3E}">
        <p14:creationId xmlns:p14="http://schemas.microsoft.com/office/powerpoint/2010/main" val="172411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Read 2 Nephi 11:8, looking for why Nephi delighted in the writings of Isaiah and included them in his record.</a:t>
            </a:r>
          </a:p>
          <a:p>
            <a:r>
              <a:rPr lang="en-US"/>
              <a:t>What did Nephi hope his people and future readers of the Book of Mormon would experience when they read the words of Isaiah? </a:t>
            </a:r>
          </a:p>
          <a:p>
            <a:endParaRPr lang="en-US"/>
          </a:p>
        </p:txBody>
      </p:sp>
      <p:sp>
        <p:nvSpPr>
          <p:cNvPr id="3" name="Title 2"/>
          <p:cNvSpPr>
            <a:spLocks noGrp="1"/>
          </p:cNvSpPr>
          <p:nvPr>
            <p:ph type="title"/>
          </p:nvPr>
        </p:nvSpPr>
        <p:spPr/>
        <p:txBody>
          <a:bodyPr/>
          <a:lstStyle/>
          <a:p>
            <a:r>
              <a:rPr lang="en-US"/>
              <a:t>The Writings of Isaiah</a:t>
            </a:r>
          </a:p>
        </p:txBody>
      </p:sp>
    </p:spTree>
    <p:extLst>
      <p:ext uri="{BB962C8B-B14F-4D97-AF65-F5344CB8AC3E}">
        <p14:creationId xmlns:p14="http://schemas.microsoft.com/office/powerpoint/2010/main" val="79502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Read 2 Nephi 11:8, looking for why Nephi delighted in the writings of Isaiah and included them in his record.</a:t>
            </a:r>
          </a:p>
          <a:p>
            <a:r>
              <a:rPr lang="en-US"/>
              <a:t>What did Nephi hope his people and future readers of the Book of Mormon would experience when they read the words of Isaiah? </a:t>
            </a:r>
          </a:p>
          <a:p>
            <a:r>
              <a:rPr lang="en-US" b="1"/>
              <a:t>Studying the words of Isaiah can help us lift up our hearts and rejoice.</a:t>
            </a:r>
            <a:r>
              <a:rPr lang="en-US"/>
              <a:t> </a:t>
            </a:r>
          </a:p>
        </p:txBody>
      </p:sp>
      <p:sp>
        <p:nvSpPr>
          <p:cNvPr id="3" name="Title 2"/>
          <p:cNvSpPr>
            <a:spLocks noGrp="1"/>
          </p:cNvSpPr>
          <p:nvPr>
            <p:ph type="title"/>
          </p:nvPr>
        </p:nvSpPr>
        <p:spPr/>
        <p:txBody>
          <a:bodyPr/>
          <a:lstStyle/>
          <a:p>
            <a:r>
              <a:rPr lang="en-US"/>
              <a:t>The Writings of Isaiah</a:t>
            </a:r>
          </a:p>
        </p:txBody>
      </p:sp>
    </p:spTree>
    <p:extLst>
      <p:ext uri="{BB962C8B-B14F-4D97-AF65-F5344CB8AC3E}">
        <p14:creationId xmlns:p14="http://schemas.microsoft.com/office/powerpoint/2010/main" val="280111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“before” and “after” photographs effective at doing?</a:t>
            </a:r>
          </a:p>
          <a:p>
            <a:endParaRPr lang="en-US" dirty="0"/>
          </a:p>
        </p:txBody>
      </p:sp>
      <p:sp>
        <p:nvSpPr>
          <p:cNvPr id="3" name="Title 2"/>
          <p:cNvSpPr>
            <a:spLocks noGrp="1"/>
          </p:cNvSpPr>
          <p:nvPr>
            <p:ph type="title"/>
          </p:nvPr>
        </p:nvSpPr>
        <p:spPr/>
        <p:txBody>
          <a:bodyPr/>
          <a:lstStyle/>
          <a:p>
            <a:r>
              <a:rPr lang="en-US" dirty="0"/>
              <a:t>Before and After</a:t>
            </a:r>
            <a:br>
              <a:rPr lang="en-US" dirty="0"/>
            </a:br>
            <a:endParaRPr lang="en-US" dirty="0"/>
          </a:p>
        </p:txBody>
      </p:sp>
    </p:spTree>
    <p:extLst>
      <p:ext uri="{BB962C8B-B14F-4D97-AF65-F5344CB8AC3E}">
        <p14:creationId xmlns:p14="http://schemas.microsoft.com/office/powerpoint/2010/main" val="1410586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“before” and “after” photographs effective at doing?</a:t>
            </a:r>
          </a:p>
          <a:p>
            <a:r>
              <a:rPr lang="en-US" dirty="0"/>
              <a:t>Think about the before and after effects of each of the following: window cleaner, yeast, fire.</a:t>
            </a:r>
          </a:p>
          <a:p>
            <a:endParaRPr lang="en-US" dirty="0"/>
          </a:p>
          <a:p>
            <a:endParaRPr lang="en-US" dirty="0"/>
          </a:p>
        </p:txBody>
      </p:sp>
      <p:sp>
        <p:nvSpPr>
          <p:cNvPr id="3" name="Title 2"/>
          <p:cNvSpPr>
            <a:spLocks noGrp="1"/>
          </p:cNvSpPr>
          <p:nvPr>
            <p:ph type="title"/>
          </p:nvPr>
        </p:nvSpPr>
        <p:spPr/>
        <p:txBody>
          <a:bodyPr/>
          <a:lstStyle/>
          <a:p>
            <a:r>
              <a:rPr lang="en-US" dirty="0"/>
              <a:t>Before and After</a:t>
            </a:r>
            <a:br>
              <a:rPr lang="en-US" dirty="0"/>
            </a:br>
            <a:endParaRPr lang="en-US" dirty="0"/>
          </a:p>
        </p:txBody>
      </p:sp>
    </p:spTree>
    <p:extLst>
      <p:ext uri="{BB962C8B-B14F-4D97-AF65-F5344CB8AC3E}">
        <p14:creationId xmlns:p14="http://schemas.microsoft.com/office/powerpoint/2010/main" val="244924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Effect of the Savior</a:t>
            </a:r>
          </a:p>
        </p:txBody>
      </p:sp>
      <p:sp>
        <p:nvSpPr>
          <p:cNvPr id="3" name="Content Placeholder 2"/>
          <p:cNvSpPr>
            <a:spLocks noGrp="1"/>
          </p:cNvSpPr>
          <p:nvPr>
            <p:ph sz="quarter" idx="4"/>
          </p:nvPr>
        </p:nvSpPr>
        <p:spPr/>
        <p:txBody>
          <a:bodyPr/>
          <a:lstStyle/>
          <a:p>
            <a:r>
              <a:rPr lang="en-US" i="0"/>
              <a:t>What kind of before-and-after effect do you think the Savior could have on a person?</a:t>
            </a:r>
          </a:p>
          <a:p>
            <a:endParaRPr lang="en-US"/>
          </a:p>
        </p:txBody>
      </p:sp>
      <p:pic>
        <p:nvPicPr>
          <p:cNvPr id="5" name="Picture Placeholder 5"/>
          <p:cNvPicPr>
            <a:picLocks noGrp="1" noChangeAspect="1"/>
          </p:cNvPicPr>
          <p:nvPr>
            <p:ph type="pic" sz="quarter" idx="10"/>
          </p:nvPr>
        </p:nvPicPr>
        <p:blipFill>
          <a:blip r:embed="rId2"/>
          <a:srcRect t="12648" b="12648"/>
          <a:stretch>
            <a:fillRect/>
          </a:stretch>
        </p:blipFill>
        <p:spPr/>
      </p:pic>
    </p:spTree>
    <p:extLst>
      <p:ext uri="{BB962C8B-B14F-4D97-AF65-F5344CB8AC3E}">
        <p14:creationId xmlns:p14="http://schemas.microsoft.com/office/powerpoint/2010/main" val="621612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Effect of the Savior</a:t>
            </a:r>
          </a:p>
        </p:txBody>
      </p:sp>
      <p:sp>
        <p:nvSpPr>
          <p:cNvPr id="3" name="Content Placeholder 2"/>
          <p:cNvSpPr>
            <a:spLocks noGrp="1"/>
          </p:cNvSpPr>
          <p:nvPr>
            <p:ph sz="quarter" idx="4"/>
          </p:nvPr>
        </p:nvSpPr>
        <p:spPr/>
        <p:txBody>
          <a:bodyPr/>
          <a:lstStyle/>
          <a:p>
            <a:r>
              <a:rPr lang="en-US" i="0"/>
              <a:t>What kind of before-and-after effect do you think the Savior could have on a person?</a:t>
            </a:r>
          </a:p>
          <a:p>
            <a:r>
              <a:rPr lang="en-US" i="0"/>
              <a:t>In 2 Nephi 16, we learn of Isaiah’s call to be a prophet and a special witness of Jesus Christ. Isaiah’s writings include symbolic language. The use of symbols and types is one way the scriptures teach us of the Lord’s saving mission.</a:t>
            </a:r>
            <a:endParaRPr lang="en-US"/>
          </a:p>
        </p:txBody>
      </p:sp>
      <p:pic>
        <p:nvPicPr>
          <p:cNvPr id="6" name="Picture Placeholder 5"/>
          <p:cNvPicPr>
            <a:picLocks noGrp="1" noChangeAspect="1"/>
          </p:cNvPicPr>
          <p:nvPr>
            <p:ph type="pic" sz="quarter" idx="10"/>
          </p:nvPr>
        </p:nvPicPr>
        <p:blipFill>
          <a:blip r:embed="rId2"/>
          <a:srcRect t="12648" b="12648"/>
          <a:stretch>
            <a:fillRect/>
          </a:stretch>
        </p:blipFill>
        <p:spPr/>
      </p:pic>
    </p:spTree>
    <p:extLst>
      <p:ext uri="{BB962C8B-B14F-4D97-AF65-F5344CB8AC3E}">
        <p14:creationId xmlns:p14="http://schemas.microsoft.com/office/powerpoint/2010/main" val="2424204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Read 2 Nephi 16:1–4 and look for what Isaiah saw in this vision. The word </a:t>
            </a:r>
            <a:r>
              <a:rPr lang="en-US" i="1"/>
              <a:t>train</a:t>
            </a:r>
            <a:r>
              <a:rPr lang="en-US"/>
              <a:t> (verse 1) refers to the hem of a robe. </a:t>
            </a:r>
          </a:p>
        </p:txBody>
      </p:sp>
      <p:sp>
        <p:nvSpPr>
          <p:cNvPr id="3" name="Title 2"/>
          <p:cNvSpPr>
            <a:spLocks noGrp="1"/>
          </p:cNvSpPr>
          <p:nvPr>
            <p:ph type="title"/>
          </p:nvPr>
        </p:nvSpPr>
        <p:spPr/>
        <p:txBody>
          <a:bodyPr/>
          <a:lstStyle/>
          <a:p>
            <a:r>
              <a:rPr lang="en-US"/>
              <a:t>Isaiah’s Vision</a:t>
            </a:r>
          </a:p>
        </p:txBody>
      </p:sp>
    </p:spTree>
    <p:extLst>
      <p:ext uri="{BB962C8B-B14F-4D97-AF65-F5344CB8AC3E}">
        <p14:creationId xmlns:p14="http://schemas.microsoft.com/office/powerpoint/2010/main" val="3522675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Read 2 Nephi 16:1–4 and look for what Isaiah saw in this vision. The word </a:t>
            </a:r>
            <a:r>
              <a:rPr lang="en-US" i="1"/>
              <a:t>train</a:t>
            </a:r>
            <a:r>
              <a:rPr lang="en-US"/>
              <a:t> (verse 1) refers to the hem of a robe. </a:t>
            </a:r>
          </a:p>
          <a:p>
            <a:r>
              <a:rPr lang="en-US"/>
              <a:t>What else did Isaiah see in this vision?</a:t>
            </a:r>
          </a:p>
        </p:txBody>
      </p:sp>
      <p:sp>
        <p:nvSpPr>
          <p:cNvPr id="3" name="Title 2"/>
          <p:cNvSpPr>
            <a:spLocks noGrp="1"/>
          </p:cNvSpPr>
          <p:nvPr>
            <p:ph type="title"/>
          </p:nvPr>
        </p:nvSpPr>
        <p:spPr/>
        <p:txBody>
          <a:bodyPr/>
          <a:lstStyle/>
          <a:p>
            <a:r>
              <a:rPr lang="en-US"/>
              <a:t>Isaiah’s Vision</a:t>
            </a:r>
          </a:p>
        </p:txBody>
      </p:sp>
    </p:spTree>
    <p:extLst>
      <p:ext uri="{BB962C8B-B14F-4D97-AF65-F5344CB8AC3E}">
        <p14:creationId xmlns:p14="http://schemas.microsoft.com/office/powerpoint/2010/main" val="2007571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Read 2 Nephi 16:1–4 and look for what Isaiah saw in this vision. The word </a:t>
            </a:r>
            <a:r>
              <a:rPr lang="en-US" i="1"/>
              <a:t>train</a:t>
            </a:r>
            <a:r>
              <a:rPr lang="en-US"/>
              <a:t> (verse 1) refers to the hem of a robe. </a:t>
            </a:r>
          </a:p>
          <a:p>
            <a:r>
              <a:rPr lang="en-US"/>
              <a:t>What else did Isaiah see in this vision?</a:t>
            </a:r>
          </a:p>
          <a:p>
            <a:r>
              <a:rPr lang="en-US" i="1"/>
              <a:t>Seraphim</a:t>
            </a:r>
            <a:r>
              <a:rPr lang="en-US"/>
              <a:t> are angelic beings that minister in the courts of God (see Bible Dictionary, “Seraphim”). The wings of the seraphim are symbolic of their power to move or to act (see D&amp;C 77:4).</a:t>
            </a:r>
          </a:p>
          <a:p>
            <a:endParaRPr lang="en-US"/>
          </a:p>
        </p:txBody>
      </p:sp>
      <p:sp>
        <p:nvSpPr>
          <p:cNvPr id="3" name="Title 2"/>
          <p:cNvSpPr>
            <a:spLocks noGrp="1"/>
          </p:cNvSpPr>
          <p:nvPr>
            <p:ph type="title"/>
          </p:nvPr>
        </p:nvSpPr>
        <p:spPr/>
        <p:txBody>
          <a:bodyPr/>
          <a:lstStyle/>
          <a:p>
            <a:r>
              <a:rPr lang="en-US"/>
              <a:t>Isaiah’s Vision</a:t>
            </a:r>
          </a:p>
        </p:txBody>
      </p:sp>
    </p:spTree>
    <p:extLst>
      <p:ext uri="{BB962C8B-B14F-4D97-AF65-F5344CB8AC3E}">
        <p14:creationId xmlns:p14="http://schemas.microsoft.com/office/powerpoint/2010/main" val="2146118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Read 2 Nephi 16:5 and look for how Isaiah felt in the presence of the Lord.</a:t>
            </a:r>
          </a:p>
          <a:p>
            <a:endParaRPr lang="en-US"/>
          </a:p>
        </p:txBody>
      </p:sp>
      <p:sp>
        <p:nvSpPr>
          <p:cNvPr id="3" name="Title 2"/>
          <p:cNvSpPr>
            <a:spLocks noGrp="1"/>
          </p:cNvSpPr>
          <p:nvPr>
            <p:ph type="title"/>
          </p:nvPr>
        </p:nvSpPr>
        <p:spPr/>
        <p:txBody>
          <a:bodyPr/>
          <a:lstStyle/>
          <a:p>
            <a:r>
              <a:rPr lang="en-US"/>
              <a:t>In His Presence</a:t>
            </a:r>
          </a:p>
        </p:txBody>
      </p:sp>
    </p:spTree>
    <p:extLst>
      <p:ext uri="{BB962C8B-B14F-4D97-AF65-F5344CB8AC3E}">
        <p14:creationId xmlns:p14="http://schemas.microsoft.com/office/powerpoint/2010/main" val="120646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What happened the last time our class met?</a:t>
            </a:r>
          </a:p>
        </p:txBody>
      </p:sp>
      <p:sp>
        <p:nvSpPr>
          <p:cNvPr id="3" name="Title 2"/>
          <p:cNvSpPr>
            <a:spLocks noGrp="1"/>
          </p:cNvSpPr>
          <p:nvPr>
            <p:ph type="title"/>
          </p:nvPr>
        </p:nvSpPr>
        <p:spPr/>
        <p:txBody>
          <a:bodyPr/>
          <a:lstStyle/>
          <a:p>
            <a:r>
              <a:rPr lang="en-US"/>
              <a:t>What Happened?</a:t>
            </a:r>
          </a:p>
        </p:txBody>
      </p:sp>
    </p:spTree>
    <p:extLst>
      <p:ext uri="{BB962C8B-B14F-4D97-AF65-F5344CB8AC3E}">
        <p14:creationId xmlns:p14="http://schemas.microsoft.com/office/powerpoint/2010/main" val="62726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Read 2 Nephi 16:5 and look for how Isaiah felt in the presence of the Lord.</a:t>
            </a:r>
          </a:p>
          <a:p>
            <a:r>
              <a:rPr lang="en-US"/>
              <a:t>The phrase “Wo is unto me! for I am undone” indicates Isaiah felt unworthy to be in the Lord’s presence. The phrase “unclean lips” indicates he was aware of his sins and the sins of his people.</a:t>
            </a:r>
          </a:p>
          <a:p>
            <a:endParaRPr lang="en-US"/>
          </a:p>
        </p:txBody>
      </p:sp>
      <p:sp>
        <p:nvSpPr>
          <p:cNvPr id="3" name="Title 2"/>
          <p:cNvSpPr>
            <a:spLocks noGrp="1"/>
          </p:cNvSpPr>
          <p:nvPr>
            <p:ph type="title"/>
          </p:nvPr>
        </p:nvSpPr>
        <p:spPr/>
        <p:txBody>
          <a:bodyPr/>
          <a:lstStyle/>
          <a:p>
            <a:r>
              <a:rPr lang="en-US"/>
              <a:t>In His Presence</a:t>
            </a:r>
          </a:p>
        </p:txBody>
      </p:sp>
    </p:spTree>
    <p:extLst>
      <p:ext uri="{BB962C8B-B14F-4D97-AF65-F5344CB8AC3E}">
        <p14:creationId xmlns:p14="http://schemas.microsoft.com/office/powerpoint/2010/main" val="869402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Read 2 Nephi 16:5 and look for how Isaiah felt in the presence of the Lord.</a:t>
            </a:r>
          </a:p>
          <a:p>
            <a:r>
              <a:rPr lang="en-US"/>
              <a:t>The phrase “Wo is unto me! for I am undone” indicates Isaiah felt unworthy to be in the Lord’s presence. The phrase “unclean lips” indicates he was aware of his sins and the sins of his people.</a:t>
            </a:r>
          </a:p>
          <a:p>
            <a:r>
              <a:rPr lang="en-US"/>
              <a:t>How might you feel if you had experienced what Isaiah did? </a:t>
            </a:r>
          </a:p>
        </p:txBody>
      </p:sp>
      <p:sp>
        <p:nvSpPr>
          <p:cNvPr id="3" name="Title 2"/>
          <p:cNvSpPr>
            <a:spLocks noGrp="1"/>
          </p:cNvSpPr>
          <p:nvPr>
            <p:ph type="title"/>
          </p:nvPr>
        </p:nvSpPr>
        <p:spPr/>
        <p:txBody>
          <a:bodyPr/>
          <a:lstStyle/>
          <a:p>
            <a:r>
              <a:rPr lang="en-US"/>
              <a:t>In His Presence</a:t>
            </a:r>
          </a:p>
        </p:txBody>
      </p:sp>
    </p:spTree>
    <p:extLst>
      <p:ext uri="{BB962C8B-B14F-4D97-AF65-F5344CB8AC3E}">
        <p14:creationId xmlns:p14="http://schemas.microsoft.com/office/powerpoint/2010/main" val="3251325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16:6–7, looking for what happened to Isaiah in his vision. The hot coal taken from the altar was a symbol of cleansing (see Isaiah 6:6, footnote </a:t>
            </a:r>
            <a:r>
              <a:rPr lang="en-US" i="1" dirty="0"/>
              <a:t>a</a:t>
            </a:r>
            <a:r>
              <a:rPr lang="en-US" dirty="0"/>
              <a:t>).</a:t>
            </a:r>
          </a:p>
          <a:p>
            <a:endParaRPr lang="en-US" dirty="0"/>
          </a:p>
        </p:txBody>
      </p:sp>
      <p:sp>
        <p:nvSpPr>
          <p:cNvPr id="3" name="Title 2"/>
          <p:cNvSpPr>
            <a:spLocks noGrp="1"/>
          </p:cNvSpPr>
          <p:nvPr>
            <p:ph type="title"/>
          </p:nvPr>
        </p:nvSpPr>
        <p:spPr/>
        <p:txBody>
          <a:bodyPr/>
          <a:lstStyle/>
          <a:p>
            <a:r>
              <a:rPr lang="en-US"/>
              <a:t>A Symbol of Cleansing</a:t>
            </a:r>
          </a:p>
        </p:txBody>
      </p:sp>
    </p:spTree>
    <p:extLst>
      <p:ext uri="{BB962C8B-B14F-4D97-AF65-F5344CB8AC3E}">
        <p14:creationId xmlns:p14="http://schemas.microsoft.com/office/powerpoint/2010/main" val="309689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16:6–7, looking for what happened to Isaiah in his vision. The hot coal taken from the altar was a symbol of cleansing (see Isaiah 6:6, footnote </a:t>
            </a:r>
            <a:r>
              <a:rPr lang="en-US" i="1" dirty="0"/>
              <a:t>a</a:t>
            </a:r>
            <a:r>
              <a:rPr lang="en-US" dirty="0"/>
              <a:t>).</a:t>
            </a:r>
          </a:p>
          <a:p>
            <a:r>
              <a:rPr lang="en-US" dirty="0"/>
              <a:t>According to verse 7, what did the seraphim say had happened to Isaiah’s sins? </a:t>
            </a:r>
          </a:p>
          <a:p>
            <a:endParaRPr lang="en-US" dirty="0"/>
          </a:p>
        </p:txBody>
      </p:sp>
      <p:sp>
        <p:nvSpPr>
          <p:cNvPr id="3" name="Title 2"/>
          <p:cNvSpPr>
            <a:spLocks noGrp="1"/>
          </p:cNvSpPr>
          <p:nvPr>
            <p:ph type="title"/>
          </p:nvPr>
        </p:nvSpPr>
        <p:spPr/>
        <p:txBody>
          <a:bodyPr/>
          <a:lstStyle/>
          <a:p>
            <a:r>
              <a:rPr lang="en-US"/>
              <a:t>A Symbol of Cleansing</a:t>
            </a:r>
          </a:p>
        </p:txBody>
      </p:sp>
    </p:spTree>
    <p:extLst>
      <p:ext uri="{BB962C8B-B14F-4D97-AF65-F5344CB8AC3E}">
        <p14:creationId xmlns:p14="http://schemas.microsoft.com/office/powerpoint/2010/main" val="3151113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16:6–7, looking for what happened to Isaiah in his vision. The hot coal taken from the altar was a symbol of cleansing (see Isaiah 6:6, footnote </a:t>
            </a:r>
            <a:r>
              <a:rPr lang="en-US" i="1" dirty="0"/>
              <a:t>a</a:t>
            </a:r>
            <a:r>
              <a:rPr lang="en-US" dirty="0"/>
              <a:t>).</a:t>
            </a:r>
          </a:p>
          <a:p>
            <a:r>
              <a:rPr lang="en-US" dirty="0"/>
              <a:t>According to verse 7, what did the seraphim say had happened to Isaiah’s sins? </a:t>
            </a:r>
          </a:p>
          <a:p>
            <a:r>
              <a:rPr lang="en-US" dirty="0"/>
              <a:t>When the angel in Isaiah’s vision touched his lips with the hot coal, it represented the Lord cleansing Isaiah of his unworthiness and forgiving him of his sins.</a:t>
            </a:r>
          </a:p>
        </p:txBody>
      </p:sp>
      <p:sp>
        <p:nvSpPr>
          <p:cNvPr id="3" name="Title 2"/>
          <p:cNvSpPr>
            <a:spLocks noGrp="1"/>
          </p:cNvSpPr>
          <p:nvPr>
            <p:ph type="title"/>
          </p:nvPr>
        </p:nvSpPr>
        <p:spPr/>
        <p:txBody>
          <a:bodyPr/>
          <a:lstStyle/>
          <a:p>
            <a:r>
              <a:rPr lang="en-US"/>
              <a:t>A Symbol of Cleansing</a:t>
            </a:r>
          </a:p>
        </p:txBody>
      </p:sp>
    </p:spTree>
    <p:extLst>
      <p:ext uri="{BB962C8B-B14F-4D97-AF65-F5344CB8AC3E}">
        <p14:creationId xmlns:p14="http://schemas.microsoft.com/office/powerpoint/2010/main" val="3167190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What feelings might you have if a messenger from the Lord pronounced you clean from your sins? Why might you have those feelings?</a:t>
            </a:r>
          </a:p>
          <a:p>
            <a:endParaRPr lang="en-US"/>
          </a:p>
        </p:txBody>
      </p:sp>
      <p:sp>
        <p:nvSpPr>
          <p:cNvPr id="3" name="Title 2"/>
          <p:cNvSpPr>
            <a:spLocks noGrp="1"/>
          </p:cNvSpPr>
          <p:nvPr>
            <p:ph type="title"/>
          </p:nvPr>
        </p:nvSpPr>
        <p:spPr/>
        <p:txBody>
          <a:bodyPr/>
          <a:lstStyle/>
          <a:p>
            <a:r>
              <a:rPr lang="en-US"/>
              <a:t>Pronounced Clean</a:t>
            </a:r>
          </a:p>
        </p:txBody>
      </p:sp>
    </p:spTree>
    <p:extLst>
      <p:ext uri="{BB962C8B-B14F-4D97-AF65-F5344CB8AC3E}">
        <p14:creationId xmlns:p14="http://schemas.microsoft.com/office/powerpoint/2010/main" val="183477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What feelings might you have if a messenger from the Lord pronounced you clean from your sins? Why might you have those feelings?</a:t>
            </a:r>
          </a:p>
          <a:p>
            <a:r>
              <a:rPr lang="en-US"/>
              <a:t>Read 2 Nephi 16:8, looking for what the Lord asked and how Isaiah responded.</a:t>
            </a:r>
          </a:p>
          <a:p>
            <a:endParaRPr lang="en-US"/>
          </a:p>
        </p:txBody>
      </p:sp>
      <p:sp>
        <p:nvSpPr>
          <p:cNvPr id="3" name="Title 2"/>
          <p:cNvSpPr>
            <a:spLocks noGrp="1"/>
          </p:cNvSpPr>
          <p:nvPr>
            <p:ph type="title"/>
          </p:nvPr>
        </p:nvSpPr>
        <p:spPr/>
        <p:txBody>
          <a:bodyPr/>
          <a:lstStyle/>
          <a:p>
            <a:r>
              <a:rPr lang="en-US"/>
              <a:t>Pronounced Clean</a:t>
            </a:r>
          </a:p>
        </p:txBody>
      </p:sp>
    </p:spTree>
    <p:extLst>
      <p:ext uri="{BB962C8B-B14F-4D97-AF65-F5344CB8AC3E}">
        <p14:creationId xmlns:p14="http://schemas.microsoft.com/office/powerpoint/2010/main" val="4181433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What feelings might you have if a messenger from the Lord pronounced you clean from your sins? Why might you have those feelings?</a:t>
            </a:r>
          </a:p>
          <a:p>
            <a:r>
              <a:rPr lang="en-US"/>
              <a:t>Read 2 Nephi 16:8, looking for what the Lord asked and how Isaiah responded.</a:t>
            </a:r>
          </a:p>
          <a:p>
            <a:r>
              <a:rPr lang="en-US"/>
              <a:t>How might the knowledge that he was clean from sin affect Isaiah’s willingness to serve the Lord?</a:t>
            </a:r>
          </a:p>
        </p:txBody>
      </p:sp>
      <p:sp>
        <p:nvSpPr>
          <p:cNvPr id="3" name="Title 2"/>
          <p:cNvSpPr>
            <a:spLocks noGrp="1"/>
          </p:cNvSpPr>
          <p:nvPr>
            <p:ph type="title"/>
          </p:nvPr>
        </p:nvSpPr>
        <p:spPr/>
        <p:txBody>
          <a:bodyPr/>
          <a:lstStyle/>
          <a:p>
            <a:r>
              <a:rPr lang="en-US"/>
              <a:t>Pronounced Clean</a:t>
            </a:r>
          </a:p>
        </p:txBody>
      </p:sp>
    </p:spTree>
    <p:extLst>
      <p:ext uri="{BB962C8B-B14F-4D97-AF65-F5344CB8AC3E}">
        <p14:creationId xmlns:p14="http://schemas.microsoft.com/office/powerpoint/2010/main" val="1540121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What feelings might you have if a messenger from the Lord pronounced you clean from your sins? Why might you have those feelings?</a:t>
            </a:r>
          </a:p>
          <a:p>
            <a:r>
              <a:rPr lang="en-US"/>
              <a:t>Read 2 Nephi 16:8, looking for what the Lord asked and how Isaiah responded.</a:t>
            </a:r>
          </a:p>
          <a:p>
            <a:r>
              <a:rPr lang="en-US"/>
              <a:t>How might the knowledge that he was clean from sin affect Isaiah’s willingness to serve the Lord?</a:t>
            </a:r>
          </a:p>
          <a:p>
            <a:r>
              <a:rPr lang="en-US"/>
              <a:t>From what you learned about Isaiah in this account, how can being cleansed from our sins affect our desire to serve the Lord?</a:t>
            </a:r>
          </a:p>
          <a:p>
            <a:endParaRPr lang="en-US"/>
          </a:p>
        </p:txBody>
      </p:sp>
      <p:sp>
        <p:nvSpPr>
          <p:cNvPr id="3" name="Title 2"/>
          <p:cNvSpPr>
            <a:spLocks noGrp="1"/>
          </p:cNvSpPr>
          <p:nvPr>
            <p:ph type="title"/>
          </p:nvPr>
        </p:nvSpPr>
        <p:spPr/>
        <p:txBody>
          <a:bodyPr/>
          <a:lstStyle/>
          <a:p>
            <a:r>
              <a:rPr lang="en-US"/>
              <a:t>Pronounced Clean</a:t>
            </a:r>
          </a:p>
        </p:txBody>
      </p:sp>
    </p:spTree>
    <p:extLst>
      <p:ext uri="{BB962C8B-B14F-4D97-AF65-F5344CB8AC3E}">
        <p14:creationId xmlns:p14="http://schemas.microsoft.com/office/powerpoint/2010/main" val="1057097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a:t>As we are forgiven of our sins, we become more willing to do what God asks of us.</a:t>
            </a:r>
          </a:p>
          <a:p>
            <a:endParaRPr lang="en-US"/>
          </a:p>
        </p:txBody>
      </p:sp>
      <p:sp>
        <p:nvSpPr>
          <p:cNvPr id="3" name="Title 2"/>
          <p:cNvSpPr>
            <a:spLocks noGrp="1"/>
          </p:cNvSpPr>
          <p:nvPr>
            <p:ph type="title"/>
          </p:nvPr>
        </p:nvSpPr>
        <p:spPr/>
        <p:txBody>
          <a:bodyPr/>
          <a:lstStyle/>
          <a:p>
            <a:r>
              <a:rPr lang="en-US"/>
              <a:t>More Willing</a:t>
            </a:r>
          </a:p>
        </p:txBody>
      </p:sp>
    </p:spTree>
    <p:extLst>
      <p:ext uri="{BB962C8B-B14F-4D97-AF65-F5344CB8AC3E}">
        <p14:creationId xmlns:p14="http://schemas.microsoft.com/office/powerpoint/2010/main" val="14699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What happened the last time our class met?</a:t>
            </a:r>
          </a:p>
          <a:p>
            <a:r>
              <a:rPr lang="en-US"/>
              <a:t>Is this a complete representation of what happened in our last class?</a:t>
            </a:r>
          </a:p>
        </p:txBody>
      </p:sp>
      <p:sp>
        <p:nvSpPr>
          <p:cNvPr id="3" name="Title 2"/>
          <p:cNvSpPr>
            <a:spLocks noGrp="1"/>
          </p:cNvSpPr>
          <p:nvPr>
            <p:ph type="title"/>
          </p:nvPr>
        </p:nvSpPr>
        <p:spPr/>
        <p:txBody>
          <a:bodyPr/>
          <a:lstStyle/>
          <a:p>
            <a:r>
              <a:rPr lang="en-US"/>
              <a:t>What Happened?</a:t>
            </a:r>
          </a:p>
        </p:txBody>
      </p:sp>
    </p:spTree>
    <p:extLst>
      <p:ext uri="{BB962C8B-B14F-4D97-AF65-F5344CB8AC3E}">
        <p14:creationId xmlns:p14="http://schemas.microsoft.com/office/powerpoint/2010/main" val="713197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a:t>As we are forgiven of our sins, we become more willing to do what God asks of us.</a:t>
            </a:r>
          </a:p>
          <a:p>
            <a:r>
              <a:rPr lang="en-US"/>
              <a:t>Why do you think that our willingness to do what God asks of us increases as we are forgiven of our sins?</a:t>
            </a:r>
          </a:p>
          <a:p>
            <a:endParaRPr lang="en-US"/>
          </a:p>
        </p:txBody>
      </p:sp>
      <p:sp>
        <p:nvSpPr>
          <p:cNvPr id="3" name="Title 2"/>
          <p:cNvSpPr>
            <a:spLocks noGrp="1"/>
          </p:cNvSpPr>
          <p:nvPr>
            <p:ph type="title"/>
          </p:nvPr>
        </p:nvSpPr>
        <p:spPr/>
        <p:txBody>
          <a:bodyPr/>
          <a:lstStyle/>
          <a:p>
            <a:r>
              <a:rPr lang="en-US"/>
              <a:t>More Willing</a:t>
            </a:r>
          </a:p>
        </p:txBody>
      </p:sp>
    </p:spTree>
    <p:extLst>
      <p:ext uri="{BB962C8B-B14F-4D97-AF65-F5344CB8AC3E}">
        <p14:creationId xmlns:p14="http://schemas.microsoft.com/office/powerpoint/2010/main" val="1456475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 a scale of 1–10, where would you rate your willingness to do what God asks if 1 is not willing at all and 10 is very willing? </a:t>
            </a:r>
          </a:p>
        </p:txBody>
      </p:sp>
      <p:sp>
        <p:nvSpPr>
          <p:cNvPr id="3" name="Title 2"/>
          <p:cNvSpPr>
            <a:spLocks noGrp="1"/>
          </p:cNvSpPr>
          <p:nvPr>
            <p:ph type="title"/>
          </p:nvPr>
        </p:nvSpPr>
        <p:spPr/>
        <p:txBody>
          <a:bodyPr/>
          <a:lstStyle/>
          <a:p>
            <a:r>
              <a:rPr lang="en-US"/>
              <a:t>Evaluate Your Willingness</a:t>
            </a:r>
          </a:p>
        </p:txBody>
      </p:sp>
    </p:spTree>
    <p:extLst>
      <p:ext uri="{BB962C8B-B14F-4D97-AF65-F5344CB8AC3E}">
        <p14:creationId xmlns:p14="http://schemas.microsoft.com/office/powerpoint/2010/main" val="1011654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 a scale of 1–10, where would you rate your willingness to do what God asks if 1 is not willing at all and 10 is very willing? </a:t>
            </a:r>
          </a:p>
          <a:p>
            <a:r>
              <a:rPr lang="en-US" dirty="0"/>
              <a:t>Are there sins in your life that might be holding you back from being more willing to do what God asks of you? </a:t>
            </a:r>
          </a:p>
        </p:txBody>
      </p:sp>
      <p:sp>
        <p:nvSpPr>
          <p:cNvPr id="3" name="Title 2"/>
          <p:cNvSpPr>
            <a:spLocks noGrp="1"/>
          </p:cNvSpPr>
          <p:nvPr>
            <p:ph type="title"/>
          </p:nvPr>
        </p:nvSpPr>
        <p:spPr/>
        <p:txBody>
          <a:bodyPr/>
          <a:lstStyle/>
          <a:p>
            <a:r>
              <a:rPr lang="en-US"/>
              <a:t>Evaluate Your Willingness</a:t>
            </a:r>
          </a:p>
        </p:txBody>
      </p:sp>
    </p:spTree>
    <p:extLst>
      <p:ext uri="{BB962C8B-B14F-4D97-AF65-F5344CB8AC3E}">
        <p14:creationId xmlns:p14="http://schemas.microsoft.com/office/powerpoint/2010/main" val="1869060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 you are forgiven of our sins, you will have a greater desire to serve the Lord and to help others draw closer to Him and become clean as well. Pray to Heavenly Father, and if necessary talk with parents or priesthood leaders, so that you can repent and have your sins purged through the Atonement of Jesus Christ.</a:t>
            </a:r>
          </a:p>
        </p:txBody>
      </p:sp>
      <p:sp>
        <p:nvSpPr>
          <p:cNvPr id="3" name="Title 2"/>
          <p:cNvSpPr>
            <a:spLocks noGrp="1"/>
          </p:cNvSpPr>
          <p:nvPr>
            <p:ph type="title"/>
          </p:nvPr>
        </p:nvSpPr>
        <p:spPr/>
        <p:txBody>
          <a:bodyPr/>
          <a:lstStyle/>
          <a:p>
            <a:r>
              <a:rPr lang="en-US"/>
              <a:t>The Atonement of Jesus Christ</a:t>
            </a:r>
          </a:p>
        </p:txBody>
      </p:sp>
    </p:spTree>
    <p:extLst>
      <p:ext uri="{BB962C8B-B14F-4D97-AF65-F5344CB8AC3E}">
        <p14:creationId xmlns:p14="http://schemas.microsoft.com/office/powerpoint/2010/main" val="1018813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16:9–10. What did the Lord tell Isaiah about how the people would respond to his message?</a:t>
            </a:r>
          </a:p>
          <a:p>
            <a:endParaRPr lang="en-US" dirty="0"/>
          </a:p>
        </p:txBody>
      </p:sp>
      <p:sp>
        <p:nvSpPr>
          <p:cNvPr id="3" name="Title 2"/>
          <p:cNvSpPr>
            <a:spLocks noGrp="1"/>
          </p:cNvSpPr>
          <p:nvPr>
            <p:ph type="title"/>
          </p:nvPr>
        </p:nvSpPr>
        <p:spPr/>
        <p:txBody>
          <a:bodyPr/>
          <a:lstStyle/>
          <a:p>
            <a:r>
              <a:rPr lang="en-US" dirty="0"/>
              <a:t>Isaiah’s Message</a:t>
            </a:r>
          </a:p>
        </p:txBody>
      </p:sp>
    </p:spTree>
    <p:extLst>
      <p:ext uri="{BB962C8B-B14F-4D97-AF65-F5344CB8AC3E}">
        <p14:creationId xmlns:p14="http://schemas.microsoft.com/office/powerpoint/2010/main" val="785994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How could the following misunderstanding make it difficult for someone to exercise faith in God? </a:t>
            </a:r>
            <a:r>
              <a:rPr lang="en-US" i="1" dirty="0"/>
              <a:t>God doesn’t really know me or care about what I’m going through.</a:t>
            </a:r>
            <a:r>
              <a:rPr lang="en-US" dirty="0"/>
              <a:t> </a:t>
            </a:r>
          </a:p>
          <a:p>
            <a:endParaRPr lang="en-US" dirty="0"/>
          </a:p>
        </p:txBody>
      </p:sp>
      <p:sp>
        <p:nvSpPr>
          <p:cNvPr id="3" name="Title 2"/>
          <p:cNvSpPr>
            <a:spLocks noGrp="1"/>
          </p:cNvSpPr>
          <p:nvPr>
            <p:ph type="title"/>
          </p:nvPr>
        </p:nvSpPr>
        <p:spPr/>
        <p:txBody>
          <a:bodyPr/>
          <a:lstStyle/>
          <a:p>
            <a:r>
              <a:rPr lang="en-US"/>
              <a:t>Doctrinal Mastery: The Godhead</a:t>
            </a:r>
          </a:p>
        </p:txBody>
      </p:sp>
    </p:spTree>
    <p:extLst>
      <p:ext uri="{BB962C8B-B14F-4D97-AF65-F5344CB8AC3E}">
        <p14:creationId xmlns:p14="http://schemas.microsoft.com/office/powerpoint/2010/main" val="2008479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How could the following misunderstanding make it difficult for someone to exercise faith in God? </a:t>
            </a:r>
            <a:r>
              <a:rPr lang="en-US" i="1" dirty="0"/>
              <a:t>God doesn’t really know me or care about what I’m going through.</a:t>
            </a:r>
            <a:r>
              <a:rPr lang="en-US" dirty="0"/>
              <a:t> </a:t>
            </a:r>
          </a:p>
          <a:p>
            <a:pPr fontAlgn="base"/>
            <a:r>
              <a:rPr lang="en-US" dirty="0"/>
              <a:t>On the following slides, read paragraphs from doctrinal topic 1, “The Godhead,” from the </a:t>
            </a:r>
            <a:r>
              <a:rPr lang="en-US" i="1" dirty="0"/>
              <a:t>Doctrinal Mastery Core Document. </a:t>
            </a:r>
            <a:r>
              <a:rPr lang="en-US" dirty="0"/>
              <a:t>Look for truths about the character and attributes of the members of the Godhead that can help correct or clarify the italicized statement above.</a:t>
            </a:r>
          </a:p>
          <a:p>
            <a:endParaRPr lang="en-US" dirty="0"/>
          </a:p>
        </p:txBody>
      </p:sp>
      <p:sp>
        <p:nvSpPr>
          <p:cNvPr id="3" name="Title 2"/>
          <p:cNvSpPr>
            <a:spLocks noGrp="1"/>
          </p:cNvSpPr>
          <p:nvPr>
            <p:ph type="title"/>
          </p:nvPr>
        </p:nvSpPr>
        <p:spPr/>
        <p:txBody>
          <a:bodyPr/>
          <a:lstStyle/>
          <a:p>
            <a:r>
              <a:rPr lang="en-US"/>
              <a:t>Doctrinal Mastery: The Godhead</a:t>
            </a:r>
          </a:p>
        </p:txBody>
      </p:sp>
    </p:spTree>
    <p:extLst>
      <p:ext uri="{BB962C8B-B14F-4D97-AF65-F5344CB8AC3E}">
        <p14:creationId xmlns:p14="http://schemas.microsoft.com/office/powerpoint/2010/main" val="1407255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There are three separate personages in the Godhead: God, the Eternal Father; His Son, Jesus Christ; and the Holy Ghost. The Father and the Son have tangible, glorified bodies of flesh and bone, and the Holy Ghost is a personage of spirit (see D&amp;C 130:22–23). They are one in purpose and are perfectly united in bringing to pass Heavenly Father’s plan of salvation.</a:t>
            </a:r>
          </a:p>
        </p:txBody>
      </p:sp>
      <p:sp>
        <p:nvSpPr>
          <p:cNvPr id="3" name="Title 2"/>
          <p:cNvSpPr>
            <a:spLocks noGrp="1"/>
          </p:cNvSpPr>
          <p:nvPr>
            <p:ph type="title"/>
          </p:nvPr>
        </p:nvSpPr>
        <p:spPr/>
        <p:txBody>
          <a:bodyPr/>
          <a:lstStyle/>
          <a:p>
            <a:r>
              <a:rPr lang="en-US"/>
              <a:t>Doctrinal Mastery: The Godhead</a:t>
            </a:r>
          </a:p>
        </p:txBody>
      </p:sp>
    </p:spTree>
    <p:extLst>
      <p:ext uri="{BB962C8B-B14F-4D97-AF65-F5344CB8AC3E}">
        <p14:creationId xmlns:p14="http://schemas.microsoft.com/office/powerpoint/2010/main" val="688451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a:t>God the Father is the Supreme Being whom we worship. He is the Father of our spirits (see Hebrews 12:9). He is perfect, has all power, and knows all things. He is also just, merciful, and kind. God loves each of His children perfectly, and all are alike unto Him (see 2 Nephi 26:33). His work and glory is to bring about the immortality and eternal life of man.</a:t>
            </a:r>
          </a:p>
        </p:txBody>
      </p:sp>
      <p:sp>
        <p:nvSpPr>
          <p:cNvPr id="3" name="Title 2"/>
          <p:cNvSpPr>
            <a:spLocks noGrp="1"/>
          </p:cNvSpPr>
          <p:nvPr>
            <p:ph type="title"/>
          </p:nvPr>
        </p:nvSpPr>
        <p:spPr/>
        <p:txBody>
          <a:bodyPr/>
          <a:lstStyle/>
          <a:p>
            <a:r>
              <a:rPr lang="en-US"/>
              <a:t>Doctrinal Mastery: The Godhead</a:t>
            </a:r>
          </a:p>
        </p:txBody>
      </p:sp>
    </p:spTree>
    <p:extLst>
      <p:ext uri="{BB962C8B-B14F-4D97-AF65-F5344CB8AC3E}">
        <p14:creationId xmlns:p14="http://schemas.microsoft.com/office/powerpoint/2010/main" val="1872290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a:t>Jesus Christ is the Firstborn of the Father in the spirit and is the Only Begotten of the Father in the flesh. Under the Father’s direction, Jesus Christ created the heavens and the earth. He is Jehovah of the Old Testament and the Messiah of the New Testament.</a:t>
            </a:r>
          </a:p>
        </p:txBody>
      </p:sp>
      <p:sp>
        <p:nvSpPr>
          <p:cNvPr id="3" name="Title 2"/>
          <p:cNvSpPr>
            <a:spLocks noGrp="1"/>
          </p:cNvSpPr>
          <p:nvPr>
            <p:ph type="title"/>
          </p:nvPr>
        </p:nvSpPr>
        <p:spPr/>
        <p:txBody>
          <a:bodyPr/>
          <a:lstStyle/>
          <a:p>
            <a:r>
              <a:rPr lang="en-US"/>
              <a:t>Doctrinal Mastery: The Godhead</a:t>
            </a:r>
          </a:p>
        </p:txBody>
      </p:sp>
    </p:spTree>
    <p:extLst>
      <p:ext uri="{BB962C8B-B14F-4D97-AF65-F5344CB8AC3E}">
        <p14:creationId xmlns:p14="http://schemas.microsoft.com/office/powerpoint/2010/main" val="122674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What happened the last time our class met?</a:t>
            </a:r>
          </a:p>
          <a:p>
            <a:r>
              <a:rPr lang="en-US"/>
              <a:t>Is this a complete representation of what happened in our last class?</a:t>
            </a:r>
          </a:p>
          <a:p>
            <a:r>
              <a:rPr lang="en-US"/>
              <a:t>What advantages are there to having multiple witnesses?</a:t>
            </a:r>
          </a:p>
        </p:txBody>
      </p:sp>
      <p:sp>
        <p:nvSpPr>
          <p:cNvPr id="3" name="Title 2"/>
          <p:cNvSpPr>
            <a:spLocks noGrp="1"/>
          </p:cNvSpPr>
          <p:nvPr>
            <p:ph type="title"/>
          </p:nvPr>
        </p:nvSpPr>
        <p:spPr/>
        <p:txBody>
          <a:bodyPr/>
          <a:lstStyle/>
          <a:p>
            <a:r>
              <a:rPr lang="en-US"/>
              <a:t>What Happened?</a:t>
            </a:r>
          </a:p>
        </p:txBody>
      </p:sp>
    </p:spTree>
    <p:extLst>
      <p:ext uri="{BB962C8B-B14F-4D97-AF65-F5344CB8AC3E}">
        <p14:creationId xmlns:p14="http://schemas.microsoft.com/office/powerpoint/2010/main" val="1608451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a:t>Jesus Christ does the will of the Father in all things. He lived a sinless life and atoned for the sins of all mankind (see 3 Nephi 11:10–11). His life is the perfect example of how we are to live (see 3 Nephi 12:48). He was the first of Heavenly Father’s children to be resurrected. In our day, as in ancient times, He stands at the head of His Church. He will come again in power and glory and will reign on the earth during the Millennium (see D&amp;C 29:10–11). He will judge all mankind.</a:t>
            </a:r>
          </a:p>
        </p:txBody>
      </p:sp>
      <p:sp>
        <p:nvSpPr>
          <p:cNvPr id="3" name="Title 2"/>
          <p:cNvSpPr>
            <a:spLocks noGrp="1"/>
          </p:cNvSpPr>
          <p:nvPr>
            <p:ph type="title"/>
          </p:nvPr>
        </p:nvSpPr>
        <p:spPr/>
        <p:txBody>
          <a:bodyPr/>
          <a:lstStyle/>
          <a:p>
            <a:r>
              <a:rPr lang="en-US"/>
              <a:t>Doctrinal Mastery: The Godhead</a:t>
            </a:r>
          </a:p>
        </p:txBody>
      </p:sp>
    </p:spTree>
    <p:extLst>
      <p:ext uri="{BB962C8B-B14F-4D97-AF65-F5344CB8AC3E}">
        <p14:creationId xmlns:p14="http://schemas.microsoft.com/office/powerpoint/2010/main" val="2015446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a:t>Because Jesus Christ is our Savior and our Mediator with the Father, all prayers, blessings, and priesthood ordinances should be done in His name (see 3 Nephi 18:15, 20–21).</a:t>
            </a:r>
          </a:p>
        </p:txBody>
      </p:sp>
      <p:sp>
        <p:nvSpPr>
          <p:cNvPr id="3" name="Title 2"/>
          <p:cNvSpPr>
            <a:spLocks noGrp="1"/>
          </p:cNvSpPr>
          <p:nvPr>
            <p:ph type="title"/>
          </p:nvPr>
        </p:nvSpPr>
        <p:spPr/>
        <p:txBody>
          <a:bodyPr/>
          <a:lstStyle/>
          <a:p>
            <a:r>
              <a:rPr lang="en-US"/>
              <a:t>Doctrinal Mastery: The Godhead</a:t>
            </a:r>
          </a:p>
        </p:txBody>
      </p:sp>
    </p:spTree>
    <p:extLst>
      <p:ext uri="{BB962C8B-B14F-4D97-AF65-F5344CB8AC3E}">
        <p14:creationId xmlns:p14="http://schemas.microsoft.com/office/powerpoint/2010/main" val="13541143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a:t>The Holy Ghost is the third member of the Godhead. He is a personage of spirit and does not have a body of flesh and bone. He is often referred to as the Spirit, the Holy Spirit, the Spirit of God, the Spirit of the Lord, and the Comforter.</a:t>
            </a:r>
          </a:p>
        </p:txBody>
      </p:sp>
      <p:sp>
        <p:nvSpPr>
          <p:cNvPr id="3" name="Title 2"/>
          <p:cNvSpPr>
            <a:spLocks noGrp="1"/>
          </p:cNvSpPr>
          <p:nvPr>
            <p:ph type="title"/>
          </p:nvPr>
        </p:nvSpPr>
        <p:spPr/>
        <p:txBody>
          <a:bodyPr/>
          <a:lstStyle/>
          <a:p>
            <a:r>
              <a:rPr lang="en-US"/>
              <a:t>Doctrinal Mastery: The Godhead</a:t>
            </a:r>
          </a:p>
        </p:txBody>
      </p:sp>
    </p:spTree>
    <p:extLst>
      <p:ext uri="{BB962C8B-B14F-4D97-AF65-F5344CB8AC3E}">
        <p14:creationId xmlns:p14="http://schemas.microsoft.com/office/powerpoint/2010/main" val="385962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a:t>The Holy Ghost bears witness of the Father and the Son, reveals the truth of all things, and sanctifies those who repent and are baptized. Through the power of the Holy Ghost, we can receive spiritual gifts, which are blessings or abilities given by the Lord for our own benefit and to help us serve and bless others.</a:t>
            </a:r>
          </a:p>
        </p:txBody>
      </p:sp>
      <p:sp>
        <p:nvSpPr>
          <p:cNvPr id="3" name="Title 2"/>
          <p:cNvSpPr>
            <a:spLocks noGrp="1"/>
          </p:cNvSpPr>
          <p:nvPr>
            <p:ph type="title"/>
          </p:nvPr>
        </p:nvSpPr>
        <p:spPr/>
        <p:txBody>
          <a:bodyPr/>
          <a:lstStyle/>
          <a:p>
            <a:r>
              <a:rPr lang="en-US"/>
              <a:t>Doctrinal Mastery: The Godhead</a:t>
            </a:r>
          </a:p>
        </p:txBody>
      </p:sp>
    </p:spTree>
    <p:extLst>
      <p:ext uri="{BB962C8B-B14F-4D97-AF65-F5344CB8AC3E}">
        <p14:creationId xmlns:p14="http://schemas.microsoft.com/office/powerpoint/2010/main" val="1475375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39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Read 2 Nephi 11:2–3, looking for three different prophets and what each experienced.</a:t>
            </a:r>
          </a:p>
          <a:p>
            <a:endParaRPr lang="en-US"/>
          </a:p>
        </p:txBody>
      </p:sp>
      <p:sp>
        <p:nvSpPr>
          <p:cNvPr id="3" name="Title 2"/>
          <p:cNvSpPr>
            <a:spLocks noGrp="1"/>
          </p:cNvSpPr>
          <p:nvPr>
            <p:ph type="title"/>
          </p:nvPr>
        </p:nvSpPr>
        <p:spPr/>
        <p:txBody>
          <a:bodyPr/>
          <a:lstStyle/>
          <a:p>
            <a:r>
              <a:rPr lang="en-US"/>
              <a:t>Three Prophets</a:t>
            </a:r>
          </a:p>
        </p:txBody>
      </p:sp>
    </p:spTree>
    <p:extLst>
      <p:ext uri="{BB962C8B-B14F-4D97-AF65-F5344CB8AC3E}">
        <p14:creationId xmlns:p14="http://schemas.microsoft.com/office/powerpoint/2010/main" val="200396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11:2–3, looking for three different prophets and what each experienced.</a:t>
            </a:r>
          </a:p>
          <a:p>
            <a:r>
              <a:rPr lang="en-US" dirty="0"/>
              <a:t>According to these verses, what did Nephi, Isaiah, and Jacob experience that enabled them to be special witnesses of Jesus Christ?</a:t>
            </a:r>
          </a:p>
          <a:p>
            <a:endParaRPr lang="en-US" dirty="0"/>
          </a:p>
          <a:p>
            <a:endParaRPr lang="en-US" dirty="0"/>
          </a:p>
        </p:txBody>
      </p:sp>
      <p:sp>
        <p:nvSpPr>
          <p:cNvPr id="3" name="Title 2"/>
          <p:cNvSpPr>
            <a:spLocks noGrp="1"/>
          </p:cNvSpPr>
          <p:nvPr>
            <p:ph type="title"/>
          </p:nvPr>
        </p:nvSpPr>
        <p:spPr/>
        <p:txBody>
          <a:bodyPr/>
          <a:lstStyle/>
          <a:p>
            <a:r>
              <a:rPr lang="en-US"/>
              <a:t>Three Prophets</a:t>
            </a:r>
          </a:p>
        </p:txBody>
      </p:sp>
    </p:spTree>
    <p:extLst>
      <p:ext uri="{BB962C8B-B14F-4D97-AF65-F5344CB8AC3E}">
        <p14:creationId xmlns:p14="http://schemas.microsoft.com/office/powerpoint/2010/main" val="371470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According to 2 Nephi 11:3, why was Nephi going to send the words of Isaiah and Jacob to his children?</a:t>
            </a:r>
          </a:p>
          <a:p>
            <a:endParaRPr lang="en-US"/>
          </a:p>
        </p:txBody>
      </p:sp>
      <p:sp>
        <p:nvSpPr>
          <p:cNvPr id="3" name="Title 2"/>
          <p:cNvSpPr>
            <a:spLocks noGrp="1"/>
          </p:cNvSpPr>
          <p:nvPr>
            <p:ph type="title"/>
          </p:nvPr>
        </p:nvSpPr>
        <p:spPr/>
        <p:txBody>
          <a:bodyPr/>
          <a:lstStyle/>
          <a:p>
            <a:r>
              <a:rPr lang="en-US"/>
              <a:t>The Words of Isaiah</a:t>
            </a:r>
          </a:p>
        </p:txBody>
      </p:sp>
    </p:spTree>
    <p:extLst>
      <p:ext uri="{BB962C8B-B14F-4D97-AF65-F5344CB8AC3E}">
        <p14:creationId xmlns:p14="http://schemas.microsoft.com/office/powerpoint/2010/main" val="178558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2 Nephi 11:3, why was Nephi going to send the words of Isaiah and Jacob to his children?</a:t>
            </a:r>
          </a:p>
          <a:p>
            <a:r>
              <a:rPr lang="en-US" dirty="0"/>
              <a:t>What principle can we learn from verses 2–3 concerning how we can strengthen our faith in Jesus Christ?</a:t>
            </a:r>
          </a:p>
          <a:p>
            <a:endParaRPr lang="en-US" dirty="0"/>
          </a:p>
        </p:txBody>
      </p:sp>
      <p:sp>
        <p:nvSpPr>
          <p:cNvPr id="3" name="Title 2"/>
          <p:cNvSpPr>
            <a:spLocks noGrp="1"/>
          </p:cNvSpPr>
          <p:nvPr>
            <p:ph type="title"/>
          </p:nvPr>
        </p:nvSpPr>
        <p:spPr/>
        <p:txBody>
          <a:bodyPr/>
          <a:lstStyle/>
          <a:p>
            <a:r>
              <a:rPr lang="en-US"/>
              <a:t>The Words of Isaiah</a:t>
            </a:r>
          </a:p>
        </p:txBody>
      </p:sp>
    </p:spTree>
    <p:extLst>
      <p:ext uri="{BB962C8B-B14F-4D97-AF65-F5344CB8AC3E}">
        <p14:creationId xmlns:p14="http://schemas.microsoft.com/office/powerpoint/2010/main" val="2954670433"/>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4" ma:contentTypeDescription="Create a new document." ma:contentTypeScope="" ma:versionID="5514aae59e1df552f535bcd2770d0b98">
  <xsd:schema xmlns:xsd="http://www.w3.org/2001/XMLSchema" xmlns:xs="http://www.w3.org/2001/XMLSchema" xmlns:p="http://schemas.microsoft.com/office/2006/metadata/properties" xmlns:ns2="b764eb9d-49e1-4eb4-965b-0d99005b74c0" xmlns:ns3="a51ac170-4e69-43ea-bbd4-5a9e3eb386dc" targetNamespace="http://schemas.microsoft.com/office/2006/metadata/properties" ma:root="true" ma:fieldsID="18282172e0edafd8760d3310f0e8cfee" ns2:_="" ns3:_="">
    <xsd:import namespace="b764eb9d-49e1-4eb4-965b-0d99005b74c0"/>
    <xsd:import namespace="a51ac170-4e69-43ea-bbd4-5a9e3eb38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ac170-4e69-43ea-bbd4-5a9e3eb386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3F72DE-9424-4913-B697-7A4F6D48086C}">
  <ds:schemaRefs>
    <ds:schemaRef ds:uri="http://schemas.microsoft.com/sharepoint/v3/contenttype/forms"/>
  </ds:schemaRefs>
</ds:datastoreItem>
</file>

<file path=customXml/itemProps2.xml><?xml version="1.0" encoding="utf-8"?>
<ds:datastoreItem xmlns:ds="http://schemas.openxmlformats.org/officeDocument/2006/customXml" ds:itemID="{C48D34CA-92EB-4584-A9C4-DF51799C16D8}">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www.w3.org/XML/1998/namespace"/>
    <ds:schemaRef ds:uri="a51ac170-4e69-43ea-bbd4-5a9e3eb386dc"/>
    <ds:schemaRef ds:uri="http://schemas.microsoft.com/office/infopath/2007/PartnerControls"/>
    <ds:schemaRef ds:uri="b764eb9d-49e1-4eb4-965b-0d99005b74c0"/>
    <ds:schemaRef ds:uri="http://purl.org/dc/dcmitype/"/>
  </ds:schemaRefs>
</ds:datastoreItem>
</file>

<file path=customXml/itemProps3.xml><?xml version="1.0" encoding="utf-8"?>
<ds:datastoreItem xmlns:ds="http://schemas.openxmlformats.org/officeDocument/2006/customXml" ds:itemID="{18D58920-BEC2-4D76-82E3-7EAD020559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TotalTime>
  <Words>1936</Words>
  <Application>Microsoft Office PowerPoint</Application>
  <PresentationFormat>On-screen Show (4:3)</PresentationFormat>
  <Paragraphs>149</Paragraphs>
  <Slides>54</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54</vt:i4>
      </vt:variant>
    </vt:vector>
  </HeadingPairs>
  <TitlesOfParts>
    <vt:vector size="63" baseType="lpstr">
      <vt:lpstr>Arial</vt:lpstr>
      <vt:lpstr>Calibri</vt:lpstr>
      <vt:lpstr>Helam Slab ldsLat Light</vt:lpstr>
      <vt:lpstr>Open Sans</vt:lpstr>
      <vt:lpstr>Old Testament</vt:lpstr>
      <vt:lpstr>1_Old Testament</vt:lpstr>
      <vt:lpstr>2_Old Testament</vt:lpstr>
      <vt:lpstr>3_Old Testament</vt:lpstr>
      <vt:lpstr>4_Old Testament</vt:lpstr>
      <vt:lpstr>2 Nephi 11; 16</vt:lpstr>
      <vt:lpstr>Devotional</vt:lpstr>
      <vt:lpstr>What Happened?</vt:lpstr>
      <vt:lpstr>What Happened?</vt:lpstr>
      <vt:lpstr>What Happened?</vt:lpstr>
      <vt:lpstr>Three Prophets</vt:lpstr>
      <vt:lpstr>Three Prophets</vt:lpstr>
      <vt:lpstr>The Words of Isaiah</vt:lpstr>
      <vt:lpstr>The Words of Isaiah</vt:lpstr>
      <vt:lpstr>The Words of Isaiah</vt:lpstr>
      <vt:lpstr>Prophets’ Testimonies</vt:lpstr>
      <vt:lpstr>Prophets’ Testimonies</vt:lpstr>
      <vt:lpstr>Prophets’ Testimonies</vt:lpstr>
      <vt:lpstr>Prophets’ Testimonies</vt:lpstr>
      <vt:lpstr>Delight</vt:lpstr>
      <vt:lpstr>Delight</vt:lpstr>
      <vt:lpstr>Delight</vt:lpstr>
      <vt:lpstr>The Words of Isaiah</vt:lpstr>
      <vt:lpstr>The Writings of Isaiah</vt:lpstr>
      <vt:lpstr>The Writings of Isaiah</vt:lpstr>
      <vt:lpstr>The Writings of Isaiah</vt:lpstr>
      <vt:lpstr>Before and After </vt:lpstr>
      <vt:lpstr>Before and After </vt:lpstr>
      <vt:lpstr>The Effect of the Savior</vt:lpstr>
      <vt:lpstr>The Effect of the Savior</vt:lpstr>
      <vt:lpstr>Isaiah’s Vision</vt:lpstr>
      <vt:lpstr>Isaiah’s Vision</vt:lpstr>
      <vt:lpstr>Isaiah’s Vision</vt:lpstr>
      <vt:lpstr>In His Presence</vt:lpstr>
      <vt:lpstr>In His Presence</vt:lpstr>
      <vt:lpstr>In His Presence</vt:lpstr>
      <vt:lpstr>A Symbol of Cleansing</vt:lpstr>
      <vt:lpstr>A Symbol of Cleansing</vt:lpstr>
      <vt:lpstr>A Symbol of Cleansing</vt:lpstr>
      <vt:lpstr>Pronounced Clean</vt:lpstr>
      <vt:lpstr>Pronounced Clean</vt:lpstr>
      <vt:lpstr>Pronounced Clean</vt:lpstr>
      <vt:lpstr>Pronounced Clean</vt:lpstr>
      <vt:lpstr>More Willing</vt:lpstr>
      <vt:lpstr>More Willing</vt:lpstr>
      <vt:lpstr>Evaluate Your Willingness</vt:lpstr>
      <vt:lpstr>Evaluate Your Willingness</vt:lpstr>
      <vt:lpstr>The Atonement of Jesus Christ</vt:lpstr>
      <vt:lpstr>Isaiah’s Message</vt:lpstr>
      <vt:lpstr>Doctrinal Mastery: The Godhead</vt:lpstr>
      <vt:lpstr>Doctrinal Mastery: The Godhead</vt:lpstr>
      <vt:lpstr>Doctrinal Mastery: The Godhead</vt:lpstr>
      <vt:lpstr>Doctrinal Mastery: The Godhead</vt:lpstr>
      <vt:lpstr>Doctrinal Mastery: The Godhead</vt:lpstr>
      <vt:lpstr>Doctrinal Mastery: The Godhead</vt:lpstr>
      <vt:lpstr>Doctrinal Mastery: The Godhead</vt:lpstr>
      <vt:lpstr>Doctrinal Mastery: The Godhead</vt:lpstr>
      <vt:lpstr>Doctrinal Mastery: The Godhead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Nephi 11; 16</dc:title>
  <dc:creator>Douglas Geilman</dc:creator>
  <cp:lastModifiedBy>Douglas Geilman</cp:lastModifiedBy>
  <cp:revision>8</cp:revision>
  <dcterms:modified xsi:type="dcterms:W3CDTF">2017-07-06T00:07:25Z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