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87" r:id="rId5"/>
    <p:sldMasterId id="2147483691" r:id="rId6"/>
    <p:sldMasterId id="2147483695" r:id="rId7"/>
    <p:sldMasterId id="2147483699" r:id="rId8"/>
  </p:sldMasterIdLst>
  <p:notesMasterIdLst>
    <p:notesMasterId r:id="rId54"/>
  </p:notesMasterIdLst>
  <p:handoutMasterIdLst>
    <p:handoutMasterId r:id="rId55"/>
  </p:handoutMasterIdLst>
  <p:sldIdLst>
    <p:sldId id="258" r:id="rId9"/>
    <p:sldId id="302" r:id="rId10"/>
    <p:sldId id="304" r:id="rId11"/>
    <p:sldId id="305" r:id="rId12"/>
    <p:sldId id="306" r:id="rId13"/>
    <p:sldId id="308" r:id="rId14"/>
    <p:sldId id="307" r:id="rId15"/>
    <p:sldId id="310" r:id="rId16"/>
    <p:sldId id="311" r:id="rId17"/>
    <p:sldId id="312" r:id="rId18"/>
    <p:sldId id="309" r:id="rId19"/>
    <p:sldId id="313" r:id="rId20"/>
    <p:sldId id="314" r:id="rId21"/>
    <p:sldId id="315" r:id="rId22"/>
    <p:sldId id="317" r:id="rId23"/>
    <p:sldId id="318" r:id="rId24"/>
    <p:sldId id="316" r:id="rId25"/>
    <p:sldId id="320" r:id="rId26"/>
    <p:sldId id="321" r:id="rId27"/>
    <p:sldId id="322" r:id="rId28"/>
    <p:sldId id="323" r:id="rId29"/>
    <p:sldId id="325" r:id="rId30"/>
    <p:sldId id="328" r:id="rId31"/>
    <p:sldId id="352" r:id="rId32"/>
    <p:sldId id="329" r:id="rId33"/>
    <p:sldId id="330" r:id="rId34"/>
    <p:sldId id="353" r:id="rId35"/>
    <p:sldId id="354" r:id="rId36"/>
    <p:sldId id="355" r:id="rId37"/>
    <p:sldId id="336" r:id="rId38"/>
    <p:sldId id="338" r:id="rId39"/>
    <p:sldId id="356" r:id="rId40"/>
    <p:sldId id="357" r:id="rId41"/>
    <p:sldId id="358" r:id="rId42"/>
    <p:sldId id="359" r:id="rId43"/>
    <p:sldId id="343" r:id="rId44"/>
    <p:sldId id="341" r:id="rId45"/>
    <p:sldId id="342" r:id="rId46"/>
    <p:sldId id="346" r:id="rId47"/>
    <p:sldId id="360" r:id="rId48"/>
    <p:sldId id="361" r:id="rId49"/>
    <p:sldId id="362" r:id="rId50"/>
    <p:sldId id="348" r:id="rId51"/>
    <p:sldId id="349" r:id="rId52"/>
    <p:sldId id="303"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rina Cannon"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39A1F"/>
    <a:srgbClr val="EB5558"/>
    <a:srgbClr val="7D6CAE"/>
    <a:srgbClr val="36A1DB"/>
    <a:srgbClr val="55B893"/>
    <a:srgbClr val="404040"/>
    <a:srgbClr val="84848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96" autoAdjust="0"/>
    <p:restoredTop sz="94377" autoAdjust="0"/>
  </p:normalViewPr>
  <p:slideViewPr>
    <p:cSldViewPr snapToGrid="0" snapToObjects="1">
      <p:cViewPr varScale="1">
        <p:scale>
          <a:sx n="61" d="100"/>
          <a:sy n="61" d="100"/>
        </p:scale>
        <p:origin x="93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handoutMaster" Target="handoutMasters/handoutMaster1.xml"/><Relationship Id="rId7" Type="http://schemas.openxmlformats.org/officeDocument/2006/relationships/slideMaster" Target="slideMasters/slideMaster4.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commentAuthors" Target="commentAuthor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0324431-D598-F643-AC91-6120B903A05D}" type="datetimeFigureOut">
              <a:rPr lang="en-US" smtClean="0"/>
              <a:pPr/>
              <a:t>7/5/2017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88EE581-1F13-B34C-BAB0-A30A3077AFB7}" type="slidenum">
              <a:rPr lang="en-US" smtClean="0"/>
              <a:pPr/>
              <a:t>‹#›</a:t>
            </a:fld>
            <a:endParaRPr lang="en-US"/>
          </a:p>
        </p:txBody>
      </p:sp>
    </p:spTree>
    <p:extLst>
      <p:ext uri="{BB962C8B-B14F-4D97-AF65-F5344CB8AC3E}">
        <p14:creationId xmlns:p14="http://schemas.microsoft.com/office/powerpoint/2010/main" val="41695560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D8916-60E1-495E-A8FB-1AEB11CB6A02}" type="datetimeFigureOut">
              <a:rPr lang="en-US" smtClean="0"/>
              <a:t>7/5/2017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A59D8A-4B46-49FF-8E2D-57A671DAAA74}" type="slidenum">
              <a:rPr lang="en-US" smtClean="0"/>
              <a:t>‹#›</a:t>
            </a:fld>
            <a:endParaRPr lang="en-US"/>
          </a:p>
        </p:txBody>
      </p:sp>
    </p:spTree>
    <p:extLst>
      <p:ext uri="{BB962C8B-B14F-4D97-AF65-F5344CB8AC3E}">
        <p14:creationId xmlns:p14="http://schemas.microsoft.com/office/powerpoint/2010/main" val="38997304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738194</a:t>
            </a:r>
          </a:p>
        </p:txBody>
      </p:sp>
      <p:sp>
        <p:nvSpPr>
          <p:cNvPr id="4" name="Slide Number Placeholder 3"/>
          <p:cNvSpPr>
            <a:spLocks noGrp="1"/>
          </p:cNvSpPr>
          <p:nvPr>
            <p:ph type="sldNum" sz="quarter" idx="10"/>
          </p:nvPr>
        </p:nvSpPr>
        <p:spPr/>
        <p:txBody>
          <a:bodyPr/>
          <a:lstStyle/>
          <a:p>
            <a:fld id="{F8D10A5B-8CAA-4FE1-A0C2-54BBAF14A407}" type="slidenum">
              <a:rPr lang="en-US" smtClean="0"/>
              <a:t>2</a:t>
            </a:fld>
            <a:endParaRPr lang="en-US"/>
          </a:p>
        </p:txBody>
      </p:sp>
    </p:spTree>
    <p:extLst>
      <p:ext uri="{BB962C8B-B14F-4D97-AF65-F5344CB8AC3E}">
        <p14:creationId xmlns:p14="http://schemas.microsoft.com/office/powerpoint/2010/main" val="57812442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4.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5.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sp>
        <p:nvSpPr>
          <p:cNvPr id="5" name="Rectangle 4"/>
          <p:cNvSpPr/>
          <p:nvPr userDrawn="1"/>
        </p:nvSpPr>
        <p:spPr>
          <a:xfrm>
            <a:off x="0" y="2282870"/>
            <a:ext cx="9144000" cy="2831571"/>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chemeClr val="bg1"/>
                </a:solidFill>
                <a:latin typeface="+mj-lt"/>
              </a:defRPr>
            </a:lvl1pPr>
          </a:lstStyle>
          <a:p>
            <a:r>
              <a:rPr lang="en-US" dirty="0"/>
              <a:t>Old Testament</a:t>
            </a:r>
          </a:p>
        </p:txBody>
      </p:sp>
      <p:sp>
        <p:nvSpPr>
          <p:cNvPr id="16"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pic>
        <p:nvPicPr>
          <p:cNvPr id="2" name="Picture 1"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18593660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hasCustomPrompt="1"/>
          </p:nvPr>
        </p:nvSpPr>
        <p:spPr>
          <a:xfrm>
            <a:off x="457200" y="555227"/>
            <a:ext cx="8229600" cy="858753"/>
          </a:xfrm>
          <a:prstGeom prst="rect">
            <a:avLst/>
          </a:prstGeom>
        </p:spPr>
        <p:txBody>
          <a:bodyPr/>
          <a:lstStyle>
            <a:lvl1pPr algn="l">
              <a:defRPr sz="4400">
                <a:solidFill>
                  <a:srgbClr val="36A1DB"/>
                </a:solidFill>
                <a:latin typeface="+mj-lt"/>
              </a:defRPr>
            </a:lvl1pPr>
          </a:lstStyle>
          <a:p>
            <a:r>
              <a:rPr lang="en-US" dirty="0"/>
              <a:t>Click to edit Master title </a:t>
            </a:r>
            <a:r>
              <a:rPr lang="en-US" dirty="0" err="1"/>
              <a:t>stylet</a:t>
            </a:r>
            <a:endParaRPr lang="en-US" dirty="0"/>
          </a:p>
        </p:txBody>
      </p:sp>
    </p:spTree>
    <p:extLst>
      <p:ext uri="{BB962C8B-B14F-4D97-AF65-F5344CB8AC3E}">
        <p14:creationId xmlns:p14="http://schemas.microsoft.com/office/powerpoint/2010/main" val="3674388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Tree>
    <p:extLst>
      <p:ext uri="{BB962C8B-B14F-4D97-AF65-F5344CB8AC3E}">
        <p14:creationId xmlns:p14="http://schemas.microsoft.com/office/powerpoint/2010/main" val="8678194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1335135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046926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36A1DB"/>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13719146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36A1DB"/>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190900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36A1DB"/>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153494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9162288" cy="6858000"/>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789432"/>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66842"/>
            <a:ext cx="8229600" cy="4894257"/>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34545326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7D6CAE"/>
                </a:solidFill>
                <a:latin typeface="+mj-lt"/>
              </a:defRPr>
            </a:lvl1pPr>
          </a:lstStyle>
          <a:p>
            <a:r>
              <a:rPr lang="en-US" dirty="0"/>
              <a:t>Click to edit master Text Style</a:t>
            </a:r>
          </a:p>
        </p:txBody>
      </p:sp>
      <p:sp>
        <p:nvSpPr>
          <p:cNvPr id="9"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0"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62880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7D6CAE"/>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7D6CAE"/>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7D6CAE"/>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3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Tree>
    <p:extLst>
      <p:ext uri="{BB962C8B-B14F-4D97-AF65-F5344CB8AC3E}">
        <p14:creationId xmlns:p14="http://schemas.microsoft.com/office/powerpoint/2010/main" val="29786627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EB5558"/>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71868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EB5558"/>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EB5558"/>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EB5558"/>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3" name="TextBox 2"/>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4" name="Picture 3"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07030"/>
            <a:ext cx="9144000" cy="325221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7018"/>
            <a:ext cx="9143999" cy="1240535"/>
          </a:xfrm>
          <a:prstGeom prst="rect">
            <a:avLst/>
          </a:prstGeom>
        </p:spPr>
      </p:pic>
      <p:sp>
        <p:nvSpPr>
          <p:cNvPr id="10" name="Title 1"/>
          <p:cNvSpPr>
            <a:spLocks noGrp="1"/>
          </p:cNvSpPr>
          <p:nvPr>
            <p:ph type="title" hasCustomPrompt="1"/>
          </p:nvPr>
        </p:nvSpPr>
        <p:spPr>
          <a:xfrm>
            <a:off x="423234" y="2642616"/>
            <a:ext cx="8276266" cy="1444752"/>
          </a:xfrm>
          <a:prstGeom prst="rect">
            <a:avLst/>
          </a:prstGeom>
        </p:spPr>
        <p:txBody>
          <a:bodyPr>
            <a:noAutofit/>
          </a:bodyPr>
          <a:lstStyle>
            <a:lvl1pPr>
              <a:lnSpc>
                <a:spcPct val="80000"/>
              </a:lnSpc>
              <a:defRPr sz="5500" baseline="0">
                <a:solidFill>
                  <a:srgbClr val="FFFFFF"/>
                </a:solidFill>
                <a:latin typeface="+mj-lt"/>
              </a:defRPr>
            </a:lvl1pPr>
          </a:lstStyle>
          <a:p>
            <a:r>
              <a:rPr lang="en-US" dirty="0"/>
              <a:t>Old Testament</a:t>
            </a:r>
          </a:p>
        </p:txBody>
      </p:sp>
      <p:sp>
        <p:nvSpPr>
          <p:cNvPr id="12" name="Text Placeholder 15"/>
          <p:cNvSpPr>
            <a:spLocks noGrp="1"/>
          </p:cNvSpPr>
          <p:nvPr>
            <p:ph type="body" sz="quarter" idx="11" hasCustomPrompt="1"/>
          </p:nvPr>
        </p:nvSpPr>
        <p:spPr>
          <a:xfrm>
            <a:off x="423234" y="4087368"/>
            <a:ext cx="8276266" cy="649224"/>
          </a:xfrm>
          <a:prstGeom prst="rect">
            <a:avLst/>
          </a:prstGeom>
        </p:spPr>
        <p:txBody>
          <a:bodyPr/>
          <a:lstStyle>
            <a:lvl1pPr marL="0" indent="0" algn="ctr">
              <a:buNone/>
              <a:defRPr sz="1800">
                <a:solidFill>
                  <a:schemeClr val="bg1"/>
                </a:solidFill>
                <a:latin typeface="+mn-lt"/>
                <a:ea typeface="Open Sans" panose="020B0606030504020204" pitchFamily="34" charset="0"/>
                <a:cs typeface="Open Sans" panose="020B0606030504020204" pitchFamily="34" charset="0"/>
              </a:defRPr>
            </a:lvl1pPr>
          </a:lstStyle>
          <a:p>
            <a:pPr lvl="0"/>
            <a:r>
              <a:rPr lang="en-US" dirty="0"/>
              <a:t>Weekly Class Lesson (Unit #)</a:t>
            </a:r>
          </a:p>
        </p:txBody>
      </p:sp>
      <p:pic>
        <p:nvPicPr>
          <p:cNvPr id="6" name="Picture 5" descr="SI-lockup-white-header.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8913" y="113195"/>
            <a:ext cx="4432300" cy="800100"/>
          </a:xfrm>
          <a:prstGeom prst="rect">
            <a:avLst/>
          </a:prstGeom>
        </p:spPr>
      </p:pic>
    </p:spTree>
    <p:extLst>
      <p:ext uri="{BB962C8B-B14F-4D97-AF65-F5344CB8AC3E}">
        <p14:creationId xmlns:p14="http://schemas.microsoft.com/office/powerpoint/2010/main" val="26433603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4" name="Content Placeholder 2"/>
          <p:cNvSpPr>
            <a:spLocks noGrp="1"/>
          </p:cNvSpPr>
          <p:nvPr>
            <p:ph idx="1"/>
          </p:nvPr>
        </p:nvSpPr>
        <p:spPr>
          <a:xfrm>
            <a:off x="457200" y="1549400"/>
            <a:ext cx="8229600" cy="4159125"/>
          </a:xfrm>
          <a:prstGeom prst="rect">
            <a:avLst/>
          </a:prstGeom>
        </p:spPr>
        <p:txBody>
          <a:bodyPr/>
          <a:lstStyle>
            <a:lvl1pPr>
              <a:defRPr sz="2800">
                <a:solidFill>
                  <a:srgbClr val="404040"/>
                </a:solidFill>
                <a:latin typeface="+mn-lt"/>
                <a:ea typeface="Open Sans" panose="020B0606030504020204" pitchFamily="34" charset="0"/>
                <a:cs typeface="Open Sans" panose="020B0606030504020204" pitchFamily="34" charset="0"/>
              </a:defRPr>
            </a:lvl1pPr>
            <a:lvl2pPr>
              <a:defRPr sz="2400">
                <a:solidFill>
                  <a:srgbClr val="404040"/>
                </a:solidFill>
                <a:latin typeface="+mn-lt"/>
              </a:defRPr>
            </a:lvl2pPr>
            <a:lvl3pPr>
              <a:defRPr sz="2000">
                <a:solidFill>
                  <a:srgbClr val="404040"/>
                </a:solidFill>
                <a:latin typeface="+mn-lt"/>
              </a:defRPr>
            </a:lvl3pPr>
            <a:lvl4pPr>
              <a:defRPr sz="1600">
                <a:solidFill>
                  <a:srgbClr val="404040"/>
                </a:solidFill>
                <a:latin typeface="+mn-lt"/>
              </a:defRPr>
            </a:lvl4pPr>
            <a:lvl5pPr>
              <a:defRPr sz="1400">
                <a:solidFill>
                  <a:srgbClr val="404040"/>
                </a:solidFill>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p:cNvSpPr>
            <a:spLocks noGrp="1"/>
          </p:cNvSpPr>
          <p:nvPr>
            <p:ph type="title"/>
          </p:nvPr>
        </p:nvSpPr>
        <p:spPr>
          <a:xfrm>
            <a:off x="457200" y="555227"/>
            <a:ext cx="82296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Tree>
    <p:extLst>
      <p:ext uri="{BB962C8B-B14F-4D97-AF65-F5344CB8AC3E}">
        <p14:creationId xmlns:p14="http://schemas.microsoft.com/office/powerpoint/2010/main" val="3674388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457200" y="500215"/>
            <a:ext cx="8229600" cy="807885"/>
          </a:xfrm>
          <a:prstGeom prst="rect">
            <a:avLst/>
          </a:prstGeom>
        </p:spPr>
        <p:txBody>
          <a:bodyPr/>
          <a:lstStyle>
            <a:lvl1pPr algn="l">
              <a:defRPr sz="4400">
                <a:solidFill>
                  <a:srgbClr val="F39A1F"/>
                </a:solidFill>
                <a:latin typeface="+mj-lt"/>
              </a:defRPr>
            </a:lvl1pPr>
          </a:lstStyle>
          <a:p>
            <a:r>
              <a:rPr lang="en-US" dirty="0"/>
              <a:t>Click to edit master Text Style</a:t>
            </a:r>
          </a:p>
        </p:txBody>
      </p:sp>
      <p:sp>
        <p:nvSpPr>
          <p:cNvPr id="4" name="Text Placeholder 2"/>
          <p:cNvSpPr>
            <a:spLocks noGrp="1"/>
          </p:cNvSpPr>
          <p:nvPr>
            <p:ph type="body" idx="1"/>
          </p:nvPr>
        </p:nvSpPr>
        <p:spPr>
          <a:xfrm>
            <a:off x="457200" y="1452869"/>
            <a:ext cx="4040188" cy="6971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3"/>
          <p:cNvSpPr>
            <a:spLocks noGrp="1"/>
          </p:cNvSpPr>
          <p:nvPr>
            <p:ph sz="half" idx="2"/>
          </p:nvPr>
        </p:nvSpPr>
        <p:spPr>
          <a:xfrm>
            <a:off x="457200" y="2438810"/>
            <a:ext cx="4040188" cy="383499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4"/>
          <p:cNvSpPr>
            <a:spLocks noGrp="1"/>
          </p:cNvSpPr>
          <p:nvPr>
            <p:ph type="body" sz="quarter" idx="3"/>
          </p:nvPr>
        </p:nvSpPr>
        <p:spPr>
          <a:xfrm>
            <a:off x="4645025" y="1452868"/>
            <a:ext cx="4041775" cy="697119"/>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7" name="Content Placeholder 5"/>
          <p:cNvSpPr>
            <a:spLocks noGrp="1"/>
          </p:cNvSpPr>
          <p:nvPr>
            <p:ph sz="quarter" idx="4"/>
          </p:nvPr>
        </p:nvSpPr>
        <p:spPr>
          <a:xfrm>
            <a:off x="4645025" y="2438809"/>
            <a:ext cx="4041775" cy="3834991"/>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0736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17558911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57200" y="3492500"/>
            <a:ext cx="8229600" cy="27813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8" name="Rectangle 7"/>
          <p:cNvSpPr/>
          <p:nvPr userDrawn="1"/>
        </p:nvSpPr>
        <p:spPr>
          <a:xfrm>
            <a:off x="381000" y="1236180"/>
            <a:ext cx="8305800" cy="20658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icture Placeholder 9"/>
          <p:cNvSpPr>
            <a:spLocks noGrp="1"/>
          </p:cNvSpPr>
          <p:nvPr>
            <p:ph type="pic" sz="quarter" idx="10"/>
          </p:nvPr>
        </p:nvSpPr>
        <p:spPr>
          <a:xfrm>
            <a:off x="1905000" y="1371600"/>
            <a:ext cx="2692400" cy="1778000"/>
          </a:xfrm>
          <a:prstGeom prst="rect">
            <a:avLst/>
          </a:prstGeom>
        </p:spPr>
        <p:txBody>
          <a:bodyPr vert="horz"/>
          <a:lstStyle/>
          <a:p>
            <a:endParaRPr lang="en-US" dirty="0"/>
          </a:p>
        </p:txBody>
      </p:sp>
      <p:sp>
        <p:nvSpPr>
          <p:cNvPr id="11" name="Picture Placeholder 9"/>
          <p:cNvSpPr>
            <a:spLocks noGrp="1"/>
          </p:cNvSpPr>
          <p:nvPr>
            <p:ph type="pic" sz="quarter" idx="11"/>
          </p:nvPr>
        </p:nvSpPr>
        <p:spPr>
          <a:xfrm>
            <a:off x="4800600" y="1371600"/>
            <a:ext cx="2692400" cy="1778000"/>
          </a:xfrm>
          <a:prstGeom prst="rect">
            <a:avLst/>
          </a:prstGeom>
        </p:spPr>
        <p:txBody>
          <a:bodyPr vert="horz"/>
          <a:lstStyle/>
          <a:p>
            <a:endParaRPr lang="en-US"/>
          </a:p>
        </p:txBody>
      </p:sp>
    </p:spTree>
    <p:extLst>
      <p:ext uri="{BB962C8B-B14F-4D97-AF65-F5344CB8AC3E}">
        <p14:creationId xmlns:p14="http://schemas.microsoft.com/office/powerpoint/2010/main" val="2762513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3668921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F39A1F"/>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27565450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F39A1F"/>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8814168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F39A1F"/>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2451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12343989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4" name="TextBox 3"/>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PD60001214</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5" name="Picture 4"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595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Content Placeholder 3"/>
          <p:cNvSpPr>
            <a:spLocks noGrp="1"/>
          </p:cNvSpPr>
          <p:nvPr>
            <p:ph sz="half" idx="2"/>
          </p:nvPr>
        </p:nvSpPr>
        <p:spPr>
          <a:xfrm>
            <a:off x="457200" y="4292600"/>
            <a:ext cx="8229600" cy="1981200"/>
          </a:xfrm>
          <a:prstGeom prst="rect">
            <a:avLst/>
          </a:prstGeom>
        </p:spPr>
        <p:txBody>
          <a:bodyPr/>
          <a:lstStyle>
            <a:lvl1pPr>
              <a:defRPr sz="2400">
                <a:latin typeface="+mn-lt"/>
              </a:defRPr>
            </a:lvl1pPr>
            <a:lvl2pPr>
              <a:defRPr sz="2000">
                <a:latin typeface="+mn-lt"/>
              </a:defRPr>
            </a:lvl2pPr>
            <a:lvl3pPr>
              <a:defRPr sz="1800">
                <a:latin typeface="+mn-lt"/>
              </a:defRPr>
            </a:lvl3pPr>
            <a:lvl4pPr>
              <a:defRPr sz="1600">
                <a:latin typeface="+mn-lt"/>
              </a:defRPr>
            </a:lvl4pPr>
            <a:lvl5pPr>
              <a:defRPr sz="1600">
                <a:latin typeface="+mn-lt"/>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5" name="Rectangle 4"/>
          <p:cNvSpPr/>
          <p:nvPr userDrawn="1"/>
        </p:nvSpPr>
        <p:spPr>
          <a:xfrm>
            <a:off x="381000" y="1236180"/>
            <a:ext cx="8305800" cy="27897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Picture Placeholder 9"/>
          <p:cNvSpPr>
            <a:spLocks noGrp="1"/>
          </p:cNvSpPr>
          <p:nvPr>
            <p:ph type="pic" sz="quarter" idx="10"/>
          </p:nvPr>
        </p:nvSpPr>
        <p:spPr>
          <a:xfrm>
            <a:off x="2286000" y="1371600"/>
            <a:ext cx="4495800" cy="2501900"/>
          </a:xfrm>
          <a:prstGeom prst="rect">
            <a:avLst/>
          </a:prstGeom>
        </p:spPr>
        <p:txBody>
          <a:bodyPr vert="horz"/>
          <a:lstStyle/>
          <a:p>
            <a:endParaRPr lang="en-US"/>
          </a:p>
        </p:txBody>
      </p:sp>
    </p:spTree>
    <p:extLst>
      <p:ext uri="{BB962C8B-B14F-4D97-AF65-F5344CB8AC3E}">
        <p14:creationId xmlns:p14="http://schemas.microsoft.com/office/powerpoint/2010/main" val="1830965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4" name="Title 1"/>
          <p:cNvSpPr>
            <a:spLocks noGrp="1"/>
          </p:cNvSpPr>
          <p:nvPr>
            <p:ph type="title"/>
          </p:nvPr>
        </p:nvSpPr>
        <p:spPr>
          <a:xfrm>
            <a:off x="381000" y="377427"/>
            <a:ext cx="8305800" cy="858753"/>
          </a:xfrm>
          <a:prstGeom prst="rect">
            <a:avLst/>
          </a:prstGeom>
        </p:spPr>
        <p:txBody>
          <a:bodyPr/>
          <a:lstStyle>
            <a:lvl1pPr algn="l">
              <a:defRPr sz="4400">
                <a:solidFill>
                  <a:srgbClr val="55B893"/>
                </a:solidFill>
                <a:latin typeface="+mj-lt"/>
              </a:defRPr>
            </a:lvl1pPr>
          </a:lstStyle>
          <a:p>
            <a:r>
              <a:rPr lang="en-US" dirty="0"/>
              <a:t>Click to edit Master title style</a:t>
            </a:r>
          </a:p>
        </p:txBody>
      </p:sp>
      <p:sp>
        <p:nvSpPr>
          <p:cNvPr id="7" name="Rectangle 6"/>
          <p:cNvSpPr/>
          <p:nvPr userDrawn="1"/>
        </p:nvSpPr>
        <p:spPr>
          <a:xfrm>
            <a:off x="381000" y="1236180"/>
            <a:ext cx="8305800" cy="526622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a:t>
            </a:r>
          </a:p>
        </p:txBody>
      </p:sp>
      <p:sp>
        <p:nvSpPr>
          <p:cNvPr id="6" name="Picture Placeholder 9"/>
          <p:cNvSpPr>
            <a:spLocks noGrp="1"/>
          </p:cNvSpPr>
          <p:nvPr>
            <p:ph type="pic" sz="quarter" idx="10"/>
          </p:nvPr>
        </p:nvSpPr>
        <p:spPr>
          <a:xfrm>
            <a:off x="2501900" y="1371600"/>
            <a:ext cx="4064000" cy="4965700"/>
          </a:xfrm>
          <a:prstGeom prst="rect">
            <a:avLst/>
          </a:prstGeom>
        </p:spPr>
        <p:txBody>
          <a:bodyPr vert="horz"/>
          <a:lstStyle/>
          <a:p>
            <a:endParaRPr lang="en-US"/>
          </a:p>
        </p:txBody>
      </p:sp>
    </p:spTree>
    <p:extLst>
      <p:ext uri="{BB962C8B-B14F-4D97-AF65-F5344CB8AC3E}">
        <p14:creationId xmlns:p14="http://schemas.microsoft.com/office/powerpoint/2010/main" val="360493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3124200" y="512915"/>
            <a:ext cx="5562600" cy="591985"/>
          </a:xfrm>
          <a:prstGeom prst="rect">
            <a:avLst/>
          </a:prstGeom>
        </p:spPr>
        <p:txBody>
          <a:bodyPr/>
          <a:lstStyle>
            <a:lvl1pPr algn="l">
              <a:defRPr sz="3000">
                <a:solidFill>
                  <a:srgbClr val="55B893"/>
                </a:solidFill>
                <a:latin typeface="+mj-lt"/>
              </a:defRPr>
            </a:lvl1pPr>
          </a:lstStyle>
          <a:p>
            <a:pPr algn="l"/>
            <a:r>
              <a:rPr lang="en-US" sz="3000" dirty="0"/>
              <a:t>Elder Richard G. Scott</a:t>
            </a:r>
          </a:p>
        </p:txBody>
      </p:sp>
      <p:sp>
        <p:nvSpPr>
          <p:cNvPr id="4" name="Content Placeholder 5"/>
          <p:cNvSpPr>
            <a:spLocks noGrp="1"/>
          </p:cNvSpPr>
          <p:nvPr>
            <p:ph sz="quarter" idx="4"/>
          </p:nvPr>
        </p:nvSpPr>
        <p:spPr>
          <a:xfrm>
            <a:off x="3124200" y="1155701"/>
            <a:ext cx="5562601" cy="4711700"/>
          </a:xfrm>
          <a:prstGeom prst="rect">
            <a:avLst/>
          </a:prstGeom>
        </p:spPr>
        <p:txBody>
          <a:bodyPr/>
          <a:lstStyle>
            <a:lvl1pPr algn="l">
              <a:lnSpc>
                <a:spcPct val="130000"/>
              </a:lnSpc>
              <a:defRPr sz="2000" b="0" i="1">
                <a:latin typeface="Calibri"/>
                <a:cs typeface="Calibri"/>
              </a:defRPr>
            </a:lvl1pPr>
          </a:lstStyle>
          <a:p>
            <a:pPr marL="0" indent="0">
              <a:lnSpc>
                <a:spcPct val="130000"/>
              </a:lnSpc>
              <a:buNone/>
            </a:pPr>
            <a:r>
              <a:rPr lang="en-US" sz="2000" dirty="0">
                <a:latin typeface="Open Sans"/>
                <a:cs typeface="Open Sans"/>
              </a:rPr>
              <a:t>“I will share a principle that, if understood and consistently applied, will bring enormous blessings throughout your life. It is not difficult for me to explain, nor for you to understand. However, it will require of you significant, determined effort to yield its full potential. </a:t>
            </a:r>
          </a:p>
          <a:p>
            <a:pPr marL="0" indent="0">
              <a:buNone/>
            </a:pPr>
            <a:endParaRPr lang="en-US" dirty="0"/>
          </a:p>
        </p:txBody>
      </p:sp>
      <p:cxnSp>
        <p:nvCxnSpPr>
          <p:cNvPr id="6" name="Straight Connector 5"/>
          <p:cNvCxnSpPr/>
          <p:nvPr userDrawn="1"/>
        </p:nvCxnSpPr>
        <p:spPr>
          <a:xfrm>
            <a:off x="2946400" y="660400"/>
            <a:ext cx="0" cy="1841500"/>
          </a:xfrm>
          <a:prstGeom prst="line">
            <a:avLst/>
          </a:prstGeom>
          <a:ln w="1270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8" name="Picture Placeholder 7"/>
          <p:cNvSpPr>
            <a:spLocks noGrp="1"/>
          </p:cNvSpPr>
          <p:nvPr>
            <p:ph type="pic" sz="quarter" idx="10"/>
          </p:nvPr>
        </p:nvSpPr>
        <p:spPr>
          <a:xfrm>
            <a:off x="546100" y="660400"/>
            <a:ext cx="2146300" cy="2857500"/>
          </a:xfrm>
          <a:prstGeom prst="rect">
            <a:avLst/>
          </a:prstGeom>
        </p:spPr>
        <p:txBody>
          <a:bodyPr vert="horz"/>
          <a:lstStyle/>
          <a:p>
            <a:endParaRPr lang="en-US" dirty="0"/>
          </a:p>
        </p:txBody>
      </p:sp>
      <p:sp>
        <p:nvSpPr>
          <p:cNvPr id="9" name="TextBox 8"/>
          <p:cNvSpPr txBox="1"/>
          <p:nvPr userDrawn="1"/>
        </p:nvSpPr>
        <p:spPr>
          <a:xfrm>
            <a:off x="7404100" y="8763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7149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Title 1"/>
          <p:cNvSpPr>
            <a:spLocks noGrp="1"/>
          </p:cNvSpPr>
          <p:nvPr>
            <p:ph type="title"/>
          </p:nvPr>
        </p:nvSpPr>
        <p:spPr>
          <a:xfrm>
            <a:off x="215900" y="284315"/>
            <a:ext cx="8229600" cy="807885"/>
          </a:xfrm>
          <a:prstGeom prst="rect">
            <a:avLst/>
          </a:prstGeom>
        </p:spPr>
        <p:txBody>
          <a:bodyPr/>
          <a:lstStyle>
            <a:lvl1pPr algn="l">
              <a:defRPr sz="4400">
                <a:solidFill>
                  <a:srgbClr val="55B893"/>
                </a:solidFill>
                <a:latin typeface="+mj-lt"/>
              </a:defRPr>
            </a:lvl1pPr>
          </a:lstStyle>
          <a:p>
            <a:r>
              <a:rPr lang="en-US" dirty="0"/>
              <a:t>Christ in the Temple</a:t>
            </a:r>
          </a:p>
        </p:txBody>
      </p:sp>
      <p:sp>
        <p:nvSpPr>
          <p:cNvPr id="6" name="Picture Placeholder 5"/>
          <p:cNvSpPr>
            <a:spLocks noGrp="1"/>
          </p:cNvSpPr>
          <p:nvPr>
            <p:ph type="pic" sz="quarter" idx="10" hasCustomPrompt="1"/>
          </p:nvPr>
        </p:nvSpPr>
        <p:spPr>
          <a:xfrm>
            <a:off x="215900" y="1206500"/>
            <a:ext cx="8724900" cy="5473700"/>
          </a:xfrm>
          <a:prstGeom prst="rect">
            <a:avLst/>
          </a:prstGeom>
        </p:spPr>
        <p:txBody>
          <a:bodyPr vert="horz"/>
          <a:lstStyle>
            <a:lvl1pPr>
              <a:defRPr>
                <a:latin typeface="+mn-lt"/>
              </a:defRPr>
            </a:lvl1pPr>
          </a:lstStyle>
          <a:p>
            <a:r>
              <a:rPr lang="en-US" dirty="0"/>
              <a:t>Full screen photo</a:t>
            </a:r>
          </a:p>
        </p:txBody>
      </p:sp>
    </p:spTree>
    <p:extLst>
      <p:ext uri="{BB962C8B-B14F-4D97-AF65-F5344CB8AC3E}">
        <p14:creationId xmlns:p14="http://schemas.microsoft.com/office/powerpoint/2010/main" val="817522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7" cy="6857998"/>
          </a:xfrm>
          <a:prstGeom prst="rect">
            <a:avLst/>
          </a:prstGeom>
        </p:spPr>
      </p:pic>
      <p:sp>
        <p:nvSpPr>
          <p:cNvPr id="6" name="TextBox 5"/>
          <p:cNvSpPr txBox="1"/>
          <p:nvPr userDrawn="1"/>
        </p:nvSpPr>
        <p:spPr>
          <a:xfrm>
            <a:off x="1392930" y="5473519"/>
            <a:ext cx="6360201" cy="624273"/>
          </a:xfrm>
          <a:prstGeom prst="rect">
            <a:avLst/>
          </a:prstGeom>
          <a:noFill/>
        </p:spPr>
        <p:txBody>
          <a:bodyPr wrap="square" rtlCol="0">
            <a:spAutoFit/>
          </a:bodyPr>
          <a:lstStyle/>
          <a:p>
            <a:pPr algn="ctr">
              <a:lnSpc>
                <a:spcPct val="120000"/>
              </a:lnSpc>
            </a:pPr>
            <a:endParaRPr lang="en-US" sz="700" dirty="0">
              <a:solidFill>
                <a:srgbClr val="FFFFFF"/>
              </a:solidFill>
              <a:latin typeface="Open Sans"/>
              <a:cs typeface="Open Sans"/>
            </a:endParaRPr>
          </a:p>
          <a:p>
            <a:pPr algn="ctr">
              <a:lnSpc>
                <a:spcPct val="120000"/>
              </a:lnSpc>
            </a:pPr>
            <a:r>
              <a:rPr lang="en-US" sz="700" dirty="0">
                <a:solidFill>
                  <a:srgbClr val="FFFFFF"/>
                </a:solidFill>
                <a:latin typeface="Open Sans"/>
                <a:cs typeface="Open Sans"/>
              </a:rPr>
              <a:t>© 2017 by Intellectual Reserve, Inc.</a:t>
            </a:r>
            <a:r>
              <a:rPr lang="en-US" sz="700" baseline="0" dirty="0">
                <a:solidFill>
                  <a:srgbClr val="FFFFFF"/>
                </a:solidFill>
                <a:latin typeface="Open Sans"/>
                <a:cs typeface="Open Sans"/>
              </a:rPr>
              <a:t> </a:t>
            </a:r>
            <a:r>
              <a:rPr lang="en-US" sz="700" dirty="0">
                <a:solidFill>
                  <a:srgbClr val="FFFFFF"/>
                </a:solidFill>
                <a:latin typeface="Open Sans"/>
                <a:cs typeface="Open Sans"/>
              </a:rPr>
              <a:t>All rights reserved.</a:t>
            </a:r>
            <a:r>
              <a:rPr lang="en-US" sz="700" baseline="0" dirty="0">
                <a:solidFill>
                  <a:srgbClr val="FFFFFF"/>
                </a:solidFill>
                <a:latin typeface="Open Sans"/>
                <a:cs typeface="Open Sans"/>
              </a:rPr>
              <a:t> </a:t>
            </a:r>
            <a:r>
              <a:rPr lang="en-US" sz="700" dirty="0">
                <a:solidFill>
                  <a:srgbClr val="FFFFFF"/>
                </a:solidFill>
                <a:latin typeface="Open Sans"/>
                <a:cs typeface="Open Sans"/>
              </a:rPr>
              <a:t>English approval: 5/15. PD50041081</a:t>
            </a:r>
          </a:p>
          <a:p>
            <a:pPr algn="ctr">
              <a:lnSpc>
                <a:spcPct val="120000"/>
              </a:lnSpc>
            </a:pPr>
            <a:r>
              <a:rPr lang="en-US" sz="700" dirty="0">
                <a:solidFill>
                  <a:srgbClr val="FFFFFF"/>
                </a:solidFill>
                <a:latin typeface="Open Sans"/>
                <a:cs typeface="Open Sans"/>
              </a:rPr>
              <a:t> </a:t>
            </a:r>
          </a:p>
          <a:p>
            <a:pPr algn="ctr">
              <a:lnSpc>
                <a:spcPct val="120000"/>
              </a:lnSpc>
            </a:pPr>
            <a:endParaRPr lang="en-US" sz="700" dirty="0">
              <a:solidFill>
                <a:srgbClr val="FFFFFF"/>
              </a:solidFill>
              <a:latin typeface="Open Sans"/>
              <a:cs typeface="Open Sans"/>
            </a:endParaRPr>
          </a:p>
        </p:txBody>
      </p:sp>
      <p:pic>
        <p:nvPicPr>
          <p:cNvPr id="2" name="Picture 1" descr="SI-lockup-white-header-stacke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02000" y="2009742"/>
            <a:ext cx="2540000" cy="1536700"/>
          </a:xfrm>
          <a:prstGeom prst="rect">
            <a:avLst/>
          </a:prstGeom>
        </p:spPr>
      </p:pic>
    </p:spTree>
    <p:extLst>
      <p:ext uri="{BB962C8B-B14F-4D97-AF65-F5344CB8AC3E}">
        <p14:creationId xmlns:p14="http://schemas.microsoft.com/office/powerpoint/2010/main" val="42894251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7.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1.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5.pn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19.pn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3060173"/>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703" r:id="rId3"/>
    <p:sldLayoutId id="2147483709" r:id="rId4"/>
    <p:sldLayoutId id="2147483710" r:id="rId5"/>
    <p:sldLayoutId id="2147483711" r:id="rId6"/>
    <p:sldLayoutId id="2147483707" r:id="rId7"/>
    <p:sldLayoutId id="2147483708" r:id="rId8"/>
    <p:sldLayoutId id="2147483673"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1" y="0"/>
            <a:ext cx="91567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717" r:id="rId3"/>
    <p:sldLayoutId id="2147483712" r:id="rId4"/>
    <p:sldLayoutId id="2147483713" r:id="rId5"/>
    <p:sldLayoutId id="2147483714" r:id="rId6"/>
    <p:sldLayoutId id="2147483715" r:id="rId7"/>
    <p:sldLayoutId id="2147483716" r:id="rId8"/>
    <p:sldLayoutId id="2147483690"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4" r:id="rId3"/>
    <p:sldLayoutId id="2147483718" r:id="rId4"/>
    <p:sldLayoutId id="2147483719" r:id="rId5"/>
    <p:sldLayoutId id="2147483720" r:id="rId6"/>
    <p:sldLayoutId id="2147483721" r:id="rId7"/>
    <p:sldLayoutId id="2147483722" r:id="rId8"/>
    <p:sldLayoutId id="2147483694"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12700"/>
            <a:ext cx="9139776" cy="6854832"/>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706" r:id="rId3"/>
    <p:sldLayoutId id="2147483723" r:id="rId4"/>
    <p:sldLayoutId id="2147483724" r:id="rId5"/>
    <p:sldLayoutId id="2147483725" r:id="rId6"/>
    <p:sldLayoutId id="2147483726" r:id="rId7"/>
    <p:sldLayoutId id="2147483727" r:id="rId8"/>
    <p:sldLayoutId id="2147483698"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591416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5" r:id="rId3"/>
    <p:sldLayoutId id="2147483728" r:id="rId4"/>
    <p:sldLayoutId id="2147483729" r:id="rId5"/>
    <p:sldLayoutId id="2147483730" r:id="rId6"/>
    <p:sldLayoutId id="2147483731" r:id="rId7"/>
    <p:sldLayoutId id="2147483732" r:id="rId8"/>
    <p:sldLayoutId id="2147483702" r:id="rId9"/>
  </p:sldLayoutIdLst>
  <p:txStyles>
    <p:titleStyle>
      <a:lvl1pPr algn="ctr" defTabSz="457200" rtl="0" eaLnBrk="1" latinLnBrk="0" hangingPunct="1">
        <a:spcBef>
          <a:spcPct val="0"/>
        </a:spcBef>
        <a:buNone/>
        <a:defRPr sz="5500" b="0" i="0" kern="1200" baseline="0">
          <a:solidFill>
            <a:schemeClr val="bg1"/>
          </a:solidFill>
          <a:latin typeface="Helam Slab ldsLat Light"/>
          <a:ea typeface="+mj-ea"/>
          <a:cs typeface="Helam Slab ldsLat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Open Sans"/>
          <a:ea typeface="+mn-ea"/>
          <a:cs typeface="Open Sans"/>
        </a:defRPr>
      </a:lvl2pPr>
      <a:lvl3pPr marL="1143000" indent="-228600" algn="l" defTabSz="457200" rtl="0" eaLnBrk="1" latinLnBrk="0" hangingPunct="1">
        <a:spcBef>
          <a:spcPct val="20000"/>
        </a:spcBef>
        <a:buFont typeface="Arial"/>
        <a:buChar char="•"/>
        <a:defRPr sz="2400" kern="1200">
          <a:solidFill>
            <a:schemeClr val="tx1"/>
          </a:solidFill>
          <a:latin typeface="Open Sans"/>
          <a:ea typeface="+mn-ea"/>
          <a:cs typeface="Open Sans"/>
        </a:defRPr>
      </a:lvl3pPr>
      <a:lvl4pPr marL="16002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4pPr>
      <a:lvl5pPr marL="2057400" indent="-228600" algn="l" defTabSz="457200" rtl="0" eaLnBrk="1" latinLnBrk="0" hangingPunct="1">
        <a:spcBef>
          <a:spcPct val="20000"/>
        </a:spcBef>
        <a:buFont typeface="Arial"/>
        <a:buChar char="»"/>
        <a:defRPr sz="2000" kern="1200">
          <a:solidFill>
            <a:schemeClr val="tx1"/>
          </a:solidFill>
          <a:latin typeface="Open Sans"/>
          <a:ea typeface="+mn-ea"/>
          <a:cs typeface="Open San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3234" y="2642616"/>
            <a:ext cx="8276266" cy="1444752"/>
          </a:xfrm>
        </p:spPr>
        <p:txBody>
          <a:bodyPr/>
          <a:lstStyle/>
          <a:p>
            <a:r>
              <a:rPr lang="en-US" dirty="0"/>
              <a:t>2 Nephi 21–24</a:t>
            </a:r>
            <a:br>
              <a:rPr lang="en-US" dirty="0"/>
            </a:br>
            <a:br>
              <a:rPr lang="en-US" dirty="0"/>
            </a:br>
            <a:endParaRPr lang="en-US" dirty="0"/>
          </a:p>
        </p:txBody>
      </p:sp>
      <p:sp>
        <p:nvSpPr>
          <p:cNvPr id="3" name="Text Placeholder 2"/>
          <p:cNvSpPr>
            <a:spLocks noGrp="1"/>
          </p:cNvSpPr>
          <p:nvPr>
            <p:ph type="body" sz="quarter" idx="11"/>
          </p:nvPr>
        </p:nvSpPr>
        <p:spPr/>
        <p:txBody>
          <a:bodyPr/>
          <a:lstStyle/>
          <a:p>
            <a:r>
              <a:rPr lang="en-US" dirty="0"/>
              <a:t>Lesson 34</a:t>
            </a:r>
          </a:p>
        </p:txBody>
      </p:sp>
    </p:spTree>
    <p:extLst>
      <p:ext uri="{BB962C8B-B14F-4D97-AF65-F5344CB8AC3E}">
        <p14:creationId xmlns:p14="http://schemas.microsoft.com/office/powerpoint/2010/main" val="1454084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Isaiah call the tree stump? </a:t>
            </a:r>
          </a:p>
          <a:p>
            <a:r>
              <a:rPr lang="en-US" dirty="0"/>
              <a:t>What did he call the sprout growing from the stem? </a:t>
            </a:r>
          </a:p>
          <a:p>
            <a:r>
              <a:rPr lang="en-US" dirty="0"/>
              <a:t>Read the chapter heading of 2 Nephi 21. Who is the “stem of Jesse”?</a:t>
            </a:r>
          </a:p>
          <a:p>
            <a:endParaRPr lang="en-US" dirty="0"/>
          </a:p>
        </p:txBody>
      </p:sp>
      <p:sp>
        <p:nvSpPr>
          <p:cNvPr id="3" name="Title 2"/>
          <p:cNvSpPr>
            <a:spLocks noGrp="1"/>
          </p:cNvSpPr>
          <p:nvPr>
            <p:ph type="title"/>
          </p:nvPr>
        </p:nvSpPr>
        <p:spPr/>
        <p:txBody>
          <a:bodyPr/>
          <a:lstStyle/>
          <a:p>
            <a:r>
              <a:rPr lang="en-US" dirty="0"/>
              <a:t>A Tree Stump</a:t>
            </a:r>
          </a:p>
        </p:txBody>
      </p:sp>
    </p:spTree>
    <p:extLst>
      <p:ext uri="{BB962C8B-B14F-4D97-AF65-F5344CB8AC3E}">
        <p14:creationId xmlns:p14="http://schemas.microsoft.com/office/powerpoint/2010/main" val="23019742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Isaiah call the tree stump? </a:t>
            </a:r>
          </a:p>
          <a:p>
            <a:r>
              <a:rPr lang="en-US" dirty="0"/>
              <a:t>What did he call the sprout growing from the stem? </a:t>
            </a:r>
          </a:p>
          <a:p>
            <a:r>
              <a:rPr lang="en-US" dirty="0"/>
              <a:t>Read the chapter heading of 2 Nephi 21. Who is the “stem of Jesse”?</a:t>
            </a:r>
          </a:p>
          <a:p>
            <a:r>
              <a:rPr lang="en-US" dirty="0"/>
              <a:t>In 2 Nephi 21:2–9, Isaiah described some of the Savior’s characteristics and testified that His judgments are righteous. Isaiah also prophesied of conditions during the Millennium—the thousand-year period of peace following the Savior’s Second Coming.</a:t>
            </a:r>
          </a:p>
        </p:txBody>
      </p:sp>
      <p:sp>
        <p:nvSpPr>
          <p:cNvPr id="3" name="Title 2"/>
          <p:cNvSpPr>
            <a:spLocks noGrp="1"/>
          </p:cNvSpPr>
          <p:nvPr>
            <p:ph type="title"/>
          </p:nvPr>
        </p:nvSpPr>
        <p:spPr/>
        <p:txBody>
          <a:bodyPr/>
          <a:lstStyle/>
          <a:p>
            <a:r>
              <a:rPr lang="en-US" dirty="0"/>
              <a:t>A Tree Stump</a:t>
            </a:r>
          </a:p>
        </p:txBody>
      </p:sp>
    </p:spTree>
    <p:extLst>
      <p:ext uri="{BB962C8B-B14F-4D97-AF65-F5344CB8AC3E}">
        <p14:creationId xmlns:p14="http://schemas.microsoft.com/office/powerpoint/2010/main" val="2635502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21:10, looking for how Isaiah described the root of the stem. The phrase “root of Jesse” as used in this verse refers to a descendant of Jesse. (Jesse was the father of King David.) While we sometimes use </a:t>
            </a:r>
            <a:r>
              <a:rPr lang="en-US" i="1" dirty="0"/>
              <a:t>roots</a:t>
            </a:r>
            <a:r>
              <a:rPr lang="en-US" dirty="0"/>
              <a:t> to symbolize ancestors, in the Old Testament the English word </a:t>
            </a:r>
            <a:r>
              <a:rPr lang="en-US" i="1" dirty="0"/>
              <a:t>root</a:t>
            </a:r>
            <a:r>
              <a:rPr lang="en-US" dirty="0"/>
              <a:t> is used in reference to ancestors and descendants.</a:t>
            </a:r>
          </a:p>
        </p:txBody>
      </p:sp>
      <p:sp>
        <p:nvSpPr>
          <p:cNvPr id="3" name="Title 2"/>
          <p:cNvSpPr>
            <a:spLocks noGrp="1"/>
          </p:cNvSpPr>
          <p:nvPr>
            <p:ph type="title"/>
          </p:nvPr>
        </p:nvSpPr>
        <p:spPr/>
        <p:txBody>
          <a:bodyPr/>
          <a:lstStyle/>
          <a:p>
            <a:r>
              <a:rPr lang="en-US" dirty="0"/>
              <a:t>The Root of Jesse</a:t>
            </a:r>
          </a:p>
        </p:txBody>
      </p:sp>
    </p:spTree>
    <p:extLst>
      <p:ext uri="{BB962C8B-B14F-4D97-AF65-F5344CB8AC3E}">
        <p14:creationId xmlns:p14="http://schemas.microsoft.com/office/powerpoint/2010/main" val="3362334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Doctrine and Covenants 113:1–6, looking for the meanings of the rod and the root of Jesse.</a:t>
            </a:r>
          </a:p>
        </p:txBody>
      </p:sp>
      <p:sp>
        <p:nvSpPr>
          <p:cNvPr id="3" name="Title 2"/>
          <p:cNvSpPr>
            <a:spLocks noGrp="1"/>
          </p:cNvSpPr>
          <p:nvPr>
            <p:ph type="title"/>
          </p:nvPr>
        </p:nvSpPr>
        <p:spPr/>
        <p:txBody>
          <a:bodyPr/>
          <a:lstStyle/>
          <a:p>
            <a:r>
              <a:rPr lang="en-US" dirty="0"/>
              <a:t>The Rod and the Root of Jesse</a:t>
            </a:r>
          </a:p>
        </p:txBody>
      </p:sp>
    </p:spTree>
    <p:extLst>
      <p:ext uri="{BB962C8B-B14F-4D97-AF65-F5344CB8AC3E}">
        <p14:creationId xmlns:p14="http://schemas.microsoft.com/office/powerpoint/2010/main" val="27122600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Elder Bruce R. McConkie</a:t>
            </a:r>
          </a:p>
        </p:txBody>
      </p:sp>
      <p:sp>
        <p:nvSpPr>
          <p:cNvPr id="5" name="Content Placeholder 4"/>
          <p:cNvSpPr>
            <a:spLocks noGrp="1"/>
          </p:cNvSpPr>
          <p:nvPr>
            <p:ph sz="quarter" idx="4"/>
          </p:nvPr>
        </p:nvSpPr>
        <p:spPr/>
        <p:txBody>
          <a:bodyPr/>
          <a:lstStyle/>
          <a:p>
            <a:pPr marL="0" indent="0">
              <a:buNone/>
            </a:pPr>
            <a:r>
              <a:rPr lang="en-US" dirty="0"/>
              <a:t>“Are we amiss in saying that the prophet here mentioned is Joseph Smith, to whom the priesthood came, who received the keys of the kingdom, and who raised the ensign for the gathering of the Lord’s people in our dispensation? And is he not also the ‘servant in the hands of Christ, who is partly a descendant of Jesse as well as of Ephraim, or of the house of Joseph, on whom there is laid much power’?” (Bruce R. McConkie, </a:t>
            </a:r>
            <a:r>
              <a:rPr lang="en-US" i="0" dirty="0"/>
              <a:t>The Millennial Messiah: The Second Coming of the Son of Man </a:t>
            </a:r>
            <a:r>
              <a:rPr lang="en-US" dirty="0"/>
              <a:t>[1982], 339–40).</a:t>
            </a:r>
          </a:p>
        </p:txBody>
      </p:sp>
      <p:pic>
        <p:nvPicPr>
          <p:cNvPr id="8" name="Picture Placeholder 7"/>
          <p:cNvPicPr>
            <a:picLocks noGrp="1" noChangeAspect="1"/>
          </p:cNvPicPr>
          <p:nvPr>
            <p:ph type="pic" sz="quarter" idx="10"/>
          </p:nvPr>
        </p:nvPicPr>
        <p:blipFill>
          <a:blip r:embed="rId2"/>
          <a:srcRect t="80" b="80"/>
          <a:stretch>
            <a:fillRect/>
          </a:stretch>
        </p:blipFill>
        <p:spPr/>
      </p:pic>
    </p:spTree>
    <p:extLst>
      <p:ext uri="{BB962C8B-B14F-4D97-AF65-F5344CB8AC3E}">
        <p14:creationId xmlns:p14="http://schemas.microsoft.com/office/powerpoint/2010/main" val="1756281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Whom do the rod and root of Jesse represent?</a:t>
            </a:r>
          </a:p>
          <a:p>
            <a:endParaRPr lang="en-US" dirty="0"/>
          </a:p>
        </p:txBody>
      </p:sp>
      <p:sp>
        <p:nvSpPr>
          <p:cNvPr id="3" name="Title 2"/>
          <p:cNvSpPr>
            <a:spLocks noGrp="1"/>
          </p:cNvSpPr>
          <p:nvPr>
            <p:ph type="title"/>
          </p:nvPr>
        </p:nvSpPr>
        <p:spPr/>
        <p:txBody>
          <a:bodyPr/>
          <a:lstStyle/>
          <a:p>
            <a:r>
              <a:rPr lang="en-US" dirty="0"/>
              <a:t>The Rod and the Root of Jesse</a:t>
            </a:r>
          </a:p>
        </p:txBody>
      </p:sp>
    </p:spTree>
    <p:extLst>
      <p:ext uri="{BB962C8B-B14F-4D97-AF65-F5344CB8AC3E}">
        <p14:creationId xmlns:p14="http://schemas.microsoft.com/office/powerpoint/2010/main" val="36305108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Whom do the rod and root of Jesse represent?</a:t>
            </a:r>
          </a:p>
          <a:p>
            <a:r>
              <a:rPr lang="en-US" dirty="0"/>
              <a:t>Read 2 Nephi 21:11–12, looking for what Isaiah prophesied the Lord would do in the last days. </a:t>
            </a:r>
          </a:p>
          <a:p>
            <a:endParaRPr lang="en-US" dirty="0"/>
          </a:p>
        </p:txBody>
      </p:sp>
      <p:sp>
        <p:nvSpPr>
          <p:cNvPr id="3" name="Title 2"/>
          <p:cNvSpPr>
            <a:spLocks noGrp="1"/>
          </p:cNvSpPr>
          <p:nvPr>
            <p:ph type="title"/>
          </p:nvPr>
        </p:nvSpPr>
        <p:spPr/>
        <p:txBody>
          <a:bodyPr/>
          <a:lstStyle/>
          <a:p>
            <a:r>
              <a:rPr lang="en-US" dirty="0"/>
              <a:t>The Rod and the Root of Jesse</a:t>
            </a:r>
          </a:p>
        </p:txBody>
      </p:sp>
    </p:spTree>
    <p:extLst>
      <p:ext uri="{BB962C8B-B14F-4D97-AF65-F5344CB8AC3E}">
        <p14:creationId xmlns:p14="http://schemas.microsoft.com/office/powerpoint/2010/main" val="2800711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Whom do the rod and root of Jesse represent?</a:t>
            </a:r>
          </a:p>
          <a:p>
            <a:r>
              <a:rPr lang="en-US" dirty="0"/>
              <a:t>Read 2 Nephi 21:11–12, looking for what Isaiah prophesied the Lord would do in the last days. </a:t>
            </a:r>
          </a:p>
          <a:p>
            <a:r>
              <a:rPr lang="en-US" dirty="0"/>
              <a:t>The word </a:t>
            </a:r>
            <a:r>
              <a:rPr lang="en-US" i="1" dirty="0"/>
              <a:t>ensign </a:t>
            </a:r>
            <a:r>
              <a:rPr lang="en-US" dirty="0"/>
              <a:t>refers to a standard, flag, or banner that is used as a rallying point or as a signal to assemble. The phrase “set his hand again the second time to recover the remnant of his people” in verse 11 refers to the Restoration of the Church and the latter-day gathering of Israel.</a:t>
            </a:r>
          </a:p>
          <a:p>
            <a:pPr marL="0" indent="0">
              <a:buNone/>
            </a:pPr>
            <a:endParaRPr lang="en-US" dirty="0"/>
          </a:p>
        </p:txBody>
      </p:sp>
      <p:sp>
        <p:nvSpPr>
          <p:cNvPr id="3" name="Title 2"/>
          <p:cNvSpPr>
            <a:spLocks noGrp="1"/>
          </p:cNvSpPr>
          <p:nvPr>
            <p:ph type="title"/>
          </p:nvPr>
        </p:nvSpPr>
        <p:spPr/>
        <p:txBody>
          <a:bodyPr/>
          <a:lstStyle/>
          <a:p>
            <a:r>
              <a:rPr lang="en-US" dirty="0"/>
              <a:t>The Rod and the Root of Jesse</a:t>
            </a:r>
          </a:p>
        </p:txBody>
      </p:sp>
    </p:spTree>
    <p:extLst>
      <p:ext uri="{BB962C8B-B14F-4D97-AF65-F5344CB8AC3E}">
        <p14:creationId xmlns:p14="http://schemas.microsoft.com/office/powerpoint/2010/main" val="758735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In the last days, the Lord has restored His Church through the Prophet Joseph Smith and is gathering His people.</a:t>
            </a:r>
          </a:p>
          <a:p>
            <a:endParaRPr lang="en-US" dirty="0"/>
          </a:p>
        </p:txBody>
      </p:sp>
      <p:sp>
        <p:nvSpPr>
          <p:cNvPr id="3" name="Title 2"/>
          <p:cNvSpPr>
            <a:spLocks noGrp="1"/>
          </p:cNvSpPr>
          <p:nvPr>
            <p:ph type="title"/>
          </p:nvPr>
        </p:nvSpPr>
        <p:spPr/>
        <p:txBody>
          <a:bodyPr/>
          <a:lstStyle/>
          <a:p>
            <a:r>
              <a:rPr lang="en-US" dirty="0"/>
              <a:t>The Restored Church</a:t>
            </a:r>
          </a:p>
        </p:txBody>
      </p:sp>
    </p:spTree>
    <p:extLst>
      <p:ext uri="{BB962C8B-B14F-4D97-AF65-F5344CB8AC3E}">
        <p14:creationId xmlns:p14="http://schemas.microsoft.com/office/powerpoint/2010/main" val="1905699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In the last days, the Lord has restored His Church through the Prophet Joseph Smith and is gathering His people.</a:t>
            </a:r>
          </a:p>
          <a:p>
            <a:pPr fontAlgn="base"/>
            <a:r>
              <a:rPr lang="en-US" dirty="0"/>
              <a:t>How have you come to know that the Lord restored His Church through the Prophet Joseph Smith?</a:t>
            </a:r>
          </a:p>
          <a:p>
            <a:endParaRPr lang="en-US" dirty="0"/>
          </a:p>
        </p:txBody>
      </p:sp>
      <p:sp>
        <p:nvSpPr>
          <p:cNvPr id="3" name="Title 2"/>
          <p:cNvSpPr>
            <a:spLocks noGrp="1"/>
          </p:cNvSpPr>
          <p:nvPr>
            <p:ph type="title"/>
          </p:nvPr>
        </p:nvSpPr>
        <p:spPr/>
        <p:txBody>
          <a:bodyPr/>
          <a:lstStyle/>
          <a:p>
            <a:r>
              <a:rPr lang="en-US" dirty="0"/>
              <a:t>The Restored Church</a:t>
            </a:r>
          </a:p>
        </p:txBody>
      </p:sp>
    </p:spTree>
    <p:extLst>
      <p:ext uri="{BB962C8B-B14F-4D97-AF65-F5344CB8AC3E}">
        <p14:creationId xmlns:p14="http://schemas.microsoft.com/office/powerpoint/2010/main" val="39547378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Devotional</a:t>
            </a:r>
          </a:p>
        </p:txBody>
      </p:sp>
      <p:sp>
        <p:nvSpPr>
          <p:cNvPr id="3" name="Content Placeholder 2"/>
          <p:cNvSpPr>
            <a:spLocks noGrp="1"/>
          </p:cNvSpPr>
          <p:nvPr>
            <p:ph sz="quarter" idx="4"/>
          </p:nvPr>
        </p:nvSpPr>
        <p:spPr/>
        <p:txBody>
          <a:bodyPr/>
          <a:lstStyle/>
          <a:p>
            <a:pPr marL="0" indent="0">
              <a:buNone/>
            </a:pPr>
            <a:r>
              <a:rPr lang="en-US" dirty="0"/>
              <a:t>Hymn:</a:t>
            </a:r>
          </a:p>
          <a:p>
            <a:pPr marL="0" indent="0">
              <a:buNone/>
            </a:pPr>
            <a:r>
              <a:rPr lang="en-US" dirty="0"/>
              <a:t>Prayer:</a:t>
            </a:r>
          </a:p>
          <a:p>
            <a:pPr marL="0" indent="0">
              <a:buNone/>
            </a:pPr>
            <a:r>
              <a:rPr lang="en-US" dirty="0"/>
              <a:t>Thought:</a:t>
            </a:r>
          </a:p>
        </p:txBody>
      </p:sp>
      <p:pic>
        <p:nvPicPr>
          <p:cNvPr id="5" name="Picture Placeholder 4"/>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5621" b="5621"/>
          <a:stretch>
            <a:fillRect/>
          </a:stretch>
        </p:blipFill>
        <p:spPr/>
      </p:pic>
    </p:spTree>
    <p:extLst>
      <p:ext uri="{BB962C8B-B14F-4D97-AF65-F5344CB8AC3E}">
        <p14:creationId xmlns:p14="http://schemas.microsoft.com/office/powerpoint/2010/main" val="17241127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In the last days, the Lord has restored His Church through the Prophet Joseph Smith and is gathering His people.</a:t>
            </a:r>
          </a:p>
          <a:p>
            <a:pPr fontAlgn="base"/>
            <a:r>
              <a:rPr lang="en-US" dirty="0"/>
              <a:t>How have you come to know that the Lord restored His Church through the Prophet Joseph Smith?</a:t>
            </a:r>
          </a:p>
          <a:p>
            <a:pPr fontAlgn="base"/>
            <a:r>
              <a:rPr lang="en-US" dirty="0"/>
              <a:t>How is the Lord gathering His people today?</a:t>
            </a:r>
          </a:p>
          <a:p>
            <a:endParaRPr lang="en-US" dirty="0"/>
          </a:p>
        </p:txBody>
      </p:sp>
      <p:sp>
        <p:nvSpPr>
          <p:cNvPr id="3" name="Title 2"/>
          <p:cNvSpPr>
            <a:spLocks noGrp="1"/>
          </p:cNvSpPr>
          <p:nvPr>
            <p:ph type="title"/>
          </p:nvPr>
        </p:nvSpPr>
        <p:spPr/>
        <p:txBody>
          <a:bodyPr/>
          <a:lstStyle/>
          <a:p>
            <a:r>
              <a:rPr lang="en-US" dirty="0"/>
              <a:t>The Restored Church</a:t>
            </a:r>
          </a:p>
        </p:txBody>
      </p:sp>
    </p:spTree>
    <p:extLst>
      <p:ext uri="{BB962C8B-B14F-4D97-AF65-F5344CB8AC3E}">
        <p14:creationId xmlns:p14="http://schemas.microsoft.com/office/powerpoint/2010/main" val="3917366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In the last days, the Lord has restored His Church through the Prophet Joseph Smith and is gathering His people.</a:t>
            </a:r>
          </a:p>
          <a:p>
            <a:pPr fontAlgn="base"/>
            <a:r>
              <a:rPr lang="en-US" dirty="0"/>
              <a:t>How have you come to know that the Lord restored His Church through the Prophet Joseph Smith?</a:t>
            </a:r>
          </a:p>
          <a:p>
            <a:pPr fontAlgn="base"/>
            <a:r>
              <a:rPr lang="en-US" dirty="0"/>
              <a:t>How is the Lord gathering His people today?</a:t>
            </a:r>
          </a:p>
          <a:p>
            <a:pPr fontAlgn="base"/>
            <a:r>
              <a:rPr lang="en-US" dirty="0"/>
              <a:t>What can we do to help the Lord gather His people?</a:t>
            </a:r>
          </a:p>
          <a:p>
            <a:endParaRPr lang="en-US" dirty="0"/>
          </a:p>
        </p:txBody>
      </p:sp>
      <p:sp>
        <p:nvSpPr>
          <p:cNvPr id="3" name="Title 2"/>
          <p:cNvSpPr>
            <a:spLocks noGrp="1"/>
          </p:cNvSpPr>
          <p:nvPr>
            <p:ph type="title"/>
          </p:nvPr>
        </p:nvSpPr>
        <p:spPr/>
        <p:txBody>
          <a:bodyPr/>
          <a:lstStyle/>
          <a:p>
            <a:r>
              <a:rPr lang="en-US" dirty="0"/>
              <a:t>The Restored Church</a:t>
            </a:r>
          </a:p>
        </p:txBody>
      </p:sp>
    </p:spTree>
    <p:extLst>
      <p:ext uri="{BB962C8B-B14F-4D97-AF65-F5344CB8AC3E}">
        <p14:creationId xmlns:p14="http://schemas.microsoft.com/office/powerpoint/2010/main" val="3082020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are some things or circumstances that teenagers fear?</a:t>
            </a:r>
          </a:p>
          <a:p>
            <a:endParaRPr lang="en-US" dirty="0"/>
          </a:p>
        </p:txBody>
      </p:sp>
      <p:sp>
        <p:nvSpPr>
          <p:cNvPr id="3" name="Title 2"/>
          <p:cNvSpPr>
            <a:spLocks noGrp="1"/>
          </p:cNvSpPr>
          <p:nvPr>
            <p:ph type="title"/>
          </p:nvPr>
        </p:nvSpPr>
        <p:spPr/>
        <p:txBody>
          <a:bodyPr/>
          <a:lstStyle/>
          <a:p>
            <a:r>
              <a:rPr lang="en-US" dirty="0"/>
              <a:t>What Do You Fear?</a:t>
            </a:r>
          </a:p>
        </p:txBody>
      </p:sp>
    </p:spTree>
    <p:extLst>
      <p:ext uri="{BB962C8B-B14F-4D97-AF65-F5344CB8AC3E}">
        <p14:creationId xmlns:p14="http://schemas.microsoft.com/office/powerpoint/2010/main" val="404057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22:1–6, looking for what the people will say about the Lord Jehovah, or Jesus Christ. </a:t>
            </a:r>
          </a:p>
        </p:txBody>
      </p:sp>
      <p:sp>
        <p:nvSpPr>
          <p:cNvPr id="3" name="Title 2"/>
          <p:cNvSpPr>
            <a:spLocks noGrp="1"/>
          </p:cNvSpPr>
          <p:nvPr>
            <p:ph type="title"/>
          </p:nvPr>
        </p:nvSpPr>
        <p:spPr/>
        <p:txBody>
          <a:bodyPr/>
          <a:lstStyle/>
          <a:p>
            <a:r>
              <a:rPr lang="en-US" dirty="0"/>
              <a:t>Jesus Christ</a:t>
            </a:r>
          </a:p>
        </p:txBody>
      </p:sp>
    </p:spTree>
    <p:extLst>
      <p:ext uri="{BB962C8B-B14F-4D97-AF65-F5344CB8AC3E}">
        <p14:creationId xmlns:p14="http://schemas.microsoft.com/office/powerpoint/2010/main" val="30422147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22:1–6, looking for what the people will say about the Lord Jehovah, or Jesus Christ. </a:t>
            </a:r>
          </a:p>
          <a:p>
            <a:r>
              <a:rPr lang="en-US" dirty="0"/>
              <a:t>Based on what people will say about Jesus Christ as recorded in 2 Nephi 22:1–6, what truths can we learn about Him? </a:t>
            </a:r>
          </a:p>
          <a:p>
            <a:endParaRPr lang="en-US" dirty="0"/>
          </a:p>
        </p:txBody>
      </p:sp>
      <p:sp>
        <p:nvSpPr>
          <p:cNvPr id="3" name="Title 2"/>
          <p:cNvSpPr>
            <a:spLocks noGrp="1"/>
          </p:cNvSpPr>
          <p:nvPr>
            <p:ph type="title"/>
          </p:nvPr>
        </p:nvSpPr>
        <p:spPr/>
        <p:txBody>
          <a:bodyPr/>
          <a:lstStyle/>
          <a:p>
            <a:r>
              <a:rPr lang="en-US" dirty="0"/>
              <a:t>Jesus Christ</a:t>
            </a:r>
          </a:p>
        </p:txBody>
      </p:sp>
    </p:spTree>
    <p:extLst>
      <p:ext uri="{BB962C8B-B14F-4D97-AF65-F5344CB8AC3E}">
        <p14:creationId xmlns:p14="http://schemas.microsoft.com/office/powerpoint/2010/main" val="1158609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22:1–6, looking for what the people will say about the Lord Jehovah, or Jesus Christ. </a:t>
            </a:r>
          </a:p>
          <a:p>
            <a:r>
              <a:rPr lang="en-US" dirty="0"/>
              <a:t>Based on what people will say about Jesus Christ as recorded in 2 Nephi 22:1–6, what truths can we learn about Him? </a:t>
            </a:r>
          </a:p>
          <a:p>
            <a:r>
              <a:rPr lang="en-US" b="1" dirty="0"/>
              <a:t>Jesus Christ is our source of strength and salvation. If we trust Jesus Christ, we will not be afraid.</a:t>
            </a:r>
          </a:p>
          <a:p>
            <a:endParaRPr lang="en-US" dirty="0"/>
          </a:p>
        </p:txBody>
      </p:sp>
      <p:sp>
        <p:nvSpPr>
          <p:cNvPr id="3" name="Title 2"/>
          <p:cNvSpPr>
            <a:spLocks noGrp="1"/>
          </p:cNvSpPr>
          <p:nvPr>
            <p:ph type="title"/>
          </p:nvPr>
        </p:nvSpPr>
        <p:spPr/>
        <p:txBody>
          <a:bodyPr/>
          <a:lstStyle/>
          <a:p>
            <a:r>
              <a:rPr lang="en-US" dirty="0"/>
              <a:t>Jesus Christ</a:t>
            </a:r>
          </a:p>
        </p:txBody>
      </p:sp>
    </p:spTree>
    <p:extLst>
      <p:ext uri="{BB962C8B-B14F-4D97-AF65-F5344CB8AC3E}">
        <p14:creationId xmlns:p14="http://schemas.microsoft.com/office/powerpoint/2010/main" val="4428911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65605"/>
            <a:ext cx="8229600" cy="4894257"/>
          </a:xfrm>
        </p:spPr>
        <p:txBody>
          <a:bodyPr/>
          <a:lstStyle/>
          <a:p>
            <a:pPr fontAlgn="base"/>
            <a:r>
              <a:rPr lang="en-US" dirty="0"/>
              <a:t>How can Jesus Christ be a source of strength for a teenager?</a:t>
            </a:r>
          </a:p>
          <a:p>
            <a:endParaRPr lang="en-US" dirty="0"/>
          </a:p>
          <a:p>
            <a:endParaRPr lang="en-US" dirty="0"/>
          </a:p>
        </p:txBody>
      </p:sp>
      <p:sp>
        <p:nvSpPr>
          <p:cNvPr id="3" name="Title 2"/>
          <p:cNvSpPr>
            <a:spLocks noGrp="1"/>
          </p:cNvSpPr>
          <p:nvPr>
            <p:ph type="title"/>
          </p:nvPr>
        </p:nvSpPr>
        <p:spPr/>
        <p:txBody>
          <a:bodyPr/>
          <a:lstStyle/>
          <a:p>
            <a:r>
              <a:rPr lang="en-US" dirty="0"/>
              <a:t>Our Source of Strength and Salvation</a:t>
            </a:r>
          </a:p>
        </p:txBody>
      </p:sp>
    </p:spTree>
    <p:extLst>
      <p:ext uri="{BB962C8B-B14F-4D97-AF65-F5344CB8AC3E}">
        <p14:creationId xmlns:p14="http://schemas.microsoft.com/office/powerpoint/2010/main" val="34257961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65605"/>
            <a:ext cx="8229600" cy="4894257"/>
          </a:xfrm>
        </p:spPr>
        <p:txBody>
          <a:bodyPr/>
          <a:lstStyle/>
          <a:p>
            <a:pPr fontAlgn="base"/>
            <a:r>
              <a:rPr lang="en-US" dirty="0"/>
              <a:t>How can Jesus Christ be a source of strength for a teenager?</a:t>
            </a:r>
          </a:p>
          <a:p>
            <a:r>
              <a:rPr lang="en-US" dirty="0"/>
              <a:t>Why is it important to understand that Jesus Christ is the source of our salvation?</a:t>
            </a:r>
          </a:p>
          <a:p>
            <a:endParaRPr lang="en-US" dirty="0"/>
          </a:p>
          <a:p>
            <a:endParaRPr lang="en-US" dirty="0"/>
          </a:p>
        </p:txBody>
      </p:sp>
      <p:sp>
        <p:nvSpPr>
          <p:cNvPr id="3" name="Title 2"/>
          <p:cNvSpPr>
            <a:spLocks noGrp="1"/>
          </p:cNvSpPr>
          <p:nvPr>
            <p:ph type="title"/>
          </p:nvPr>
        </p:nvSpPr>
        <p:spPr/>
        <p:txBody>
          <a:bodyPr/>
          <a:lstStyle/>
          <a:p>
            <a:r>
              <a:rPr lang="en-US" dirty="0"/>
              <a:t>Our Source of Strength and Salvation</a:t>
            </a:r>
          </a:p>
        </p:txBody>
      </p:sp>
    </p:spTree>
    <p:extLst>
      <p:ext uri="{BB962C8B-B14F-4D97-AF65-F5344CB8AC3E}">
        <p14:creationId xmlns:p14="http://schemas.microsoft.com/office/powerpoint/2010/main" val="880619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65605"/>
            <a:ext cx="8229600" cy="4894257"/>
          </a:xfrm>
        </p:spPr>
        <p:txBody>
          <a:bodyPr/>
          <a:lstStyle/>
          <a:p>
            <a:pPr fontAlgn="base"/>
            <a:r>
              <a:rPr lang="en-US" dirty="0"/>
              <a:t>How can Jesus Christ be a source of strength for a teenager?</a:t>
            </a:r>
          </a:p>
          <a:p>
            <a:r>
              <a:rPr lang="en-US" dirty="0"/>
              <a:t>Why is it important to understand that Jesus Christ is the source of our salvation?</a:t>
            </a:r>
          </a:p>
          <a:p>
            <a:r>
              <a:rPr lang="en-US" dirty="0"/>
              <a:t>What are some ways we can show our trust in Jesus Christ?</a:t>
            </a:r>
          </a:p>
          <a:p>
            <a:endParaRPr lang="en-US" dirty="0"/>
          </a:p>
          <a:p>
            <a:endParaRPr lang="en-US" dirty="0"/>
          </a:p>
        </p:txBody>
      </p:sp>
      <p:sp>
        <p:nvSpPr>
          <p:cNvPr id="3" name="Title 2"/>
          <p:cNvSpPr>
            <a:spLocks noGrp="1"/>
          </p:cNvSpPr>
          <p:nvPr>
            <p:ph type="title"/>
          </p:nvPr>
        </p:nvSpPr>
        <p:spPr/>
        <p:txBody>
          <a:bodyPr/>
          <a:lstStyle/>
          <a:p>
            <a:r>
              <a:rPr lang="en-US" dirty="0"/>
              <a:t>Our Source of Strength and Salvation</a:t>
            </a:r>
          </a:p>
        </p:txBody>
      </p:sp>
    </p:spTree>
    <p:extLst>
      <p:ext uri="{BB962C8B-B14F-4D97-AF65-F5344CB8AC3E}">
        <p14:creationId xmlns:p14="http://schemas.microsoft.com/office/powerpoint/2010/main" val="107498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65605"/>
            <a:ext cx="8229600" cy="4894257"/>
          </a:xfrm>
        </p:spPr>
        <p:txBody>
          <a:bodyPr/>
          <a:lstStyle/>
          <a:p>
            <a:pPr fontAlgn="base"/>
            <a:r>
              <a:rPr lang="en-US" dirty="0"/>
              <a:t>How can Jesus Christ be a source of strength for a teenager?</a:t>
            </a:r>
          </a:p>
          <a:p>
            <a:r>
              <a:rPr lang="en-US" dirty="0"/>
              <a:t>Why is it important to understand that Jesus Christ is the source of our salvation?</a:t>
            </a:r>
          </a:p>
          <a:p>
            <a:r>
              <a:rPr lang="en-US" dirty="0"/>
              <a:t>What are some ways we can show our trust in Jesus Christ?</a:t>
            </a:r>
          </a:p>
          <a:p>
            <a:r>
              <a:rPr lang="en-US" dirty="0"/>
              <a:t>How can trusting in Jesus Christ help us overcome fear?</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Our Source of Strength and Salvation</a:t>
            </a:r>
          </a:p>
        </p:txBody>
      </p:sp>
    </p:spTree>
    <p:extLst>
      <p:ext uri="{BB962C8B-B14F-4D97-AF65-F5344CB8AC3E}">
        <p14:creationId xmlns:p14="http://schemas.microsoft.com/office/powerpoint/2010/main" val="691878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principle of the gospel of Jesus Christ might by symbolized by the seed? the soap? the wedding ring? </a:t>
            </a:r>
          </a:p>
          <a:p>
            <a:endParaRPr lang="en-US" dirty="0"/>
          </a:p>
        </p:txBody>
      </p:sp>
      <p:sp>
        <p:nvSpPr>
          <p:cNvPr id="3" name="Title 2"/>
          <p:cNvSpPr>
            <a:spLocks noGrp="1"/>
          </p:cNvSpPr>
          <p:nvPr>
            <p:ph type="title"/>
          </p:nvPr>
        </p:nvSpPr>
        <p:spPr/>
        <p:txBody>
          <a:bodyPr/>
          <a:lstStyle/>
          <a:p>
            <a:r>
              <a:rPr lang="en-US" dirty="0"/>
              <a:t>Symbols</a:t>
            </a:r>
          </a:p>
        </p:txBody>
      </p:sp>
      <p:pic>
        <p:nvPicPr>
          <p:cNvPr id="6" name="Picture 5"/>
          <p:cNvPicPr>
            <a:picLocks noChangeAspect="1"/>
          </p:cNvPicPr>
          <p:nvPr/>
        </p:nvPicPr>
        <p:blipFill>
          <a:blip r:embed="rId2"/>
          <a:stretch>
            <a:fillRect/>
          </a:stretch>
        </p:blipFill>
        <p:spPr>
          <a:xfrm>
            <a:off x="3639312" y="1431271"/>
            <a:ext cx="1926336" cy="1866138"/>
          </a:xfrm>
          <a:prstGeom prst="rect">
            <a:avLst/>
          </a:prstGeom>
        </p:spPr>
      </p:pic>
      <p:pic>
        <p:nvPicPr>
          <p:cNvPr id="8" name="Picture 7"/>
          <p:cNvPicPr>
            <a:picLocks noChangeAspect="1"/>
          </p:cNvPicPr>
          <p:nvPr/>
        </p:nvPicPr>
        <p:blipFill>
          <a:blip r:embed="rId3"/>
          <a:stretch>
            <a:fillRect/>
          </a:stretch>
        </p:blipFill>
        <p:spPr>
          <a:xfrm>
            <a:off x="644652" y="1431271"/>
            <a:ext cx="2636330" cy="1757553"/>
          </a:xfrm>
          <a:prstGeom prst="rect">
            <a:avLst/>
          </a:prstGeom>
        </p:spPr>
      </p:pic>
      <p:pic>
        <p:nvPicPr>
          <p:cNvPr id="10" name="Picture 9"/>
          <p:cNvPicPr>
            <a:picLocks noChangeAspect="1"/>
          </p:cNvPicPr>
          <p:nvPr/>
        </p:nvPicPr>
        <p:blipFill>
          <a:blip r:embed="rId4"/>
          <a:stretch>
            <a:fillRect/>
          </a:stretch>
        </p:blipFill>
        <p:spPr>
          <a:xfrm>
            <a:off x="5938412" y="1431271"/>
            <a:ext cx="1760836" cy="1760836"/>
          </a:xfrm>
          <a:prstGeom prst="rect">
            <a:avLst/>
          </a:prstGeom>
        </p:spPr>
      </p:pic>
    </p:spTree>
    <p:extLst>
      <p:ext uri="{BB962C8B-B14F-4D97-AF65-F5344CB8AC3E}">
        <p14:creationId xmlns:p14="http://schemas.microsoft.com/office/powerpoint/2010/main" val="8286879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The Second Coming</a:t>
            </a:r>
          </a:p>
        </p:txBody>
      </p:sp>
      <p:sp>
        <p:nvSpPr>
          <p:cNvPr id="2" name="Content Placeholder 1"/>
          <p:cNvSpPr>
            <a:spLocks noGrp="1"/>
          </p:cNvSpPr>
          <p:nvPr>
            <p:ph sz="quarter" idx="4"/>
          </p:nvPr>
        </p:nvSpPr>
        <p:spPr/>
        <p:txBody>
          <a:bodyPr/>
          <a:lstStyle/>
          <a:p>
            <a:r>
              <a:rPr lang="en-US" i="0" dirty="0"/>
              <a:t>In 2 Nephi 23, Isaiah refers to Babylon, an ancient city that is often used in the scriptures to symbolize the wickedness of the world, to describe what will happen to the wicked at the Savior’s Second Coming. In 2 Nephi 24, Isaiah describes what the Second Coming will be like for the righteous.</a:t>
            </a:r>
          </a:p>
          <a:p>
            <a:endParaRPr lang="en-US" dirty="0"/>
          </a:p>
        </p:txBody>
      </p:sp>
      <p:pic>
        <p:nvPicPr>
          <p:cNvPr id="5122" name="Picture 2" descr="https://cmcatalog.ldschurch.org/entry/file/preview/0fce084a7cee48b6ba89acdb4d000491"/>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5535" b="5535"/>
          <a:stretch>
            <a:fillRect/>
          </a:stretch>
        </p:blipFill>
        <p:spPr bwMode="auto">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37522369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23:1, 5–9, 11, 15, 19, 22, looking for the consequences the wicked will experience in the last days.</a:t>
            </a:r>
          </a:p>
          <a:p>
            <a:endParaRPr lang="en-US" dirty="0"/>
          </a:p>
          <a:p>
            <a:endParaRPr lang="en-US" dirty="0"/>
          </a:p>
        </p:txBody>
      </p:sp>
      <p:sp>
        <p:nvSpPr>
          <p:cNvPr id="3" name="Title 2"/>
          <p:cNvSpPr>
            <a:spLocks noGrp="1"/>
          </p:cNvSpPr>
          <p:nvPr>
            <p:ph type="title"/>
          </p:nvPr>
        </p:nvSpPr>
        <p:spPr/>
        <p:txBody>
          <a:bodyPr/>
          <a:lstStyle/>
          <a:p>
            <a:r>
              <a:rPr lang="en-US" dirty="0"/>
              <a:t>The Last Days</a:t>
            </a:r>
          </a:p>
        </p:txBody>
      </p:sp>
    </p:spTree>
    <p:extLst>
      <p:ext uri="{BB962C8B-B14F-4D97-AF65-F5344CB8AC3E}">
        <p14:creationId xmlns:p14="http://schemas.microsoft.com/office/powerpoint/2010/main" val="30932321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23:1, 5–9, 11, 15, 19, 22, looking for the consequences the wicked will experience in the last days.</a:t>
            </a:r>
          </a:p>
          <a:p>
            <a:r>
              <a:rPr lang="en-US" dirty="0"/>
              <a:t>Read 2 Nephi 24:1–7, 24–27, looking for the Lord’s promises to His people.</a:t>
            </a:r>
          </a:p>
          <a:p>
            <a:endParaRPr lang="en-US" dirty="0"/>
          </a:p>
          <a:p>
            <a:endParaRPr lang="en-US" dirty="0"/>
          </a:p>
        </p:txBody>
      </p:sp>
      <p:sp>
        <p:nvSpPr>
          <p:cNvPr id="3" name="Title 2"/>
          <p:cNvSpPr>
            <a:spLocks noGrp="1"/>
          </p:cNvSpPr>
          <p:nvPr>
            <p:ph type="title"/>
          </p:nvPr>
        </p:nvSpPr>
        <p:spPr/>
        <p:txBody>
          <a:bodyPr/>
          <a:lstStyle/>
          <a:p>
            <a:r>
              <a:rPr lang="en-US" dirty="0"/>
              <a:t>The Last Days</a:t>
            </a:r>
          </a:p>
        </p:txBody>
      </p:sp>
    </p:spTree>
    <p:extLst>
      <p:ext uri="{BB962C8B-B14F-4D97-AF65-F5344CB8AC3E}">
        <p14:creationId xmlns:p14="http://schemas.microsoft.com/office/powerpoint/2010/main" val="1384678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23:1, 5–9, 11, 15, 19, 22, looking for the consequences the wicked will experience in the last days.</a:t>
            </a:r>
          </a:p>
          <a:p>
            <a:r>
              <a:rPr lang="en-US" dirty="0"/>
              <a:t>Read 2 Nephi 24:1–7, 24–27, looking for the Lord’s promises to His people.</a:t>
            </a:r>
          </a:p>
          <a:p>
            <a:r>
              <a:rPr lang="en-US" dirty="0"/>
              <a:t>According to 2 Nephi 23:22, what truth can we learn about what will happen to the Lord’s people and to the wicked when He comes again?</a:t>
            </a:r>
          </a:p>
        </p:txBody>
      </p:sp>
      <p:sp>
        <p:nvSpPr>
          <p:cNvPr id="3" name="Title 2"/>
          <p:cNvSpPr>
            <a:spLocks noGrp="1"/>
          </p:cNvSpPr>
          <p:nvPr>
            <p:ph type="title"/>
          </p:nvPr>
        </p:nvSpPr>
        <p:spPr/>
        <p:txBody>
          <a:bodyPr/>
          <a:lstStyle/>
          <a:p>
            <a:r>
              <a:rPr lang="en-US" dirty="0"/>
              <a:t>The Last Days</a:t>
            </a:r>
          </a:p>
        </p:txBody>
      </p:sp>
    </p:spTree>
    <p:extLst>
      <p:ext uri="{BB962C8B-B14F-4D97-AF65-F5344CB8AC3E}">
        <p14:creationId xmlns:p14="http://schemas.microsoft.com/office/powerpoint/2010/main" val="21400529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will be merciful to His people, but the wicked will perish.</a:t>
            </a:r>
            <a:endParaRPr lang="en-US" dirty="0"/>
          </a:p>
          <a:p>
            <a:endParaRPr lang="en-US" dirty="0"/>
          </a:p>
        </p:txBody>
      </p:sp>
      <p:sp>
        <p:nvSpPr>
          <p:cNvPr id="3" name="Title 2"/>
          <p:cNvSpPr>
            <a:spLocks noGrp="1"/>
          </p:cNvSpPr>
          <p:nvPr>
            <p:ph type="title"/>
          </p:nvPr>
        </p:nvSpPr>
        <p:spPr/>
        <p:txBody>
          <a:bodyPr/>
          <a:lstStyle/>
          <a:p>
            <a:r>
              <a:rPr lang="en-US" dirty="0"/>
              <a:t>The Lord’s People</a:t>
            </a:r>
          </a:p>
        </p:txBody>
      </p:sp>
    </p:spTree>
    <p:extLst>
      <p:ext uri="{BB962C8B-B14F-4D97-AF65-F5344CB8AC3E}">
        <p14:creationId xmlns:p14="http://schemas.microsoft.com/office/powerpoint/2010/main" val="1624739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The Lord will be merciful to His people, but the wicked will perish.</a:t>
            </a:r>
          </a:p>
          <a:p>
            <a:r>
              <a:rPr lang="en-US" dirty="0"/>
              <a:t>What do you think it means to be among the Lord’s people?</a:t>
            </a:r>
          </a:p>
          <a:p>
            <a:endParaRPr lang="en-US" dirty="0"/>
          </a:p>
          <a:p>
            <a:endParaRPr lang="en-US" dirty="0"/>
          </a:p>
        </p:txBody>
      </p:sp>
      <p:sp>
        <p:nvSpPr>
          <p:cNvPr id="3" name="Title 2"/>
          <p:cNvSpPr>
            <a:spLocks noGrp="1"/>
          </p:cNvSpPr>
          <p:nvPr>
            <p:ph type="title"/>
          </p:nvPr>
        </p:nvSpPr>
        <p:spPr/>
        <p:txBody>
          <a:bodyPr/>
          <a:lstStyle/>
          <a:p>
            <a:r>
              <a:rPr lang="en-US"/>
              <a:t>The Lord’s People</a:t>
            </a:r>
            <a:endParaRPr lang="en-US" dirty="0"/>
          </a:p>
        </p:txBody>
      </p:sp>
    </p:spTree>
    <p:extLst>
      <p:ext uri="{BB962C8B-B14F-4D97-AF65-F5344CB8AC3E}">
        <p14:creationId xmlns:p14="http://schemas.microsoft.com/office/powerpoint/2010/main" val="1843529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Isaiah referred to the fall of Lucifer, or Satan, as another illustration of how the wicked will perish. Read 2 Nephi 24:12–16, looking for phrases in these verses that show Satan’s arrogance.</a:t>
            </a:r>
          </a:p>
          <a:p>
            <a:endParaRPr lang="en-US" dirty="0"/>
          </a:p>
        </p:txBody>
      </p:sp>
      <p:sp>
        <p:nvSpPr>
          <p:cNvPr id="3" name="Title 2"/>
          <p:cNvSpPr>
            <a:spLocks noGrp="1"/>
          </p:cNvSpPr>
          <p:nvPr>
            <p:ph type="title"/>
          </p:nvPr>
        </p:nvSpPr>
        <p:spPr/>
        <p:txBody>
          <a:bodyPr/>
          <a:lstStyle/>
          <a:p>
            <a:r>
              <a:rPr lang="en-US" dirty="0"/>
              <a:t>The Wicked Will Perish</a:t>
            </a:r>
          </a:p>
        </p:txBody>
      </p:sp>
    </p:spTree>
    <p:extLst>
      <p:ext uri="{BB962C8B-B14F-4D97-AF65-F5344CB8AC3E}">
        <p14:creationId xmlns:p14="http://schemas.microsoft.com/office/powerpoint/2010/main" val="12642864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Isaiah referred to the fall of Lucifer, or Satan, as another illustration of how the wicked will perish. Read 2 Nephi 24:12–16, looking for phrases in these verses that show Satan’s arrogance.</a:t>
            </a:r>
          </a:p>
          <a:p>
            <a:r>
              <a:rPr lang="en-US" dirty="0"/>
              <a:t>What do these verses teach about the consequences that will come upon the wicked?</a:t>
            </a:r>
          </a:p>
          <a:p>
            <a:endParaRPr lang="en-US" dirty="0"/>
          </a:p>
        </p:txBody>
      </p:sp>
      <p:sp>
        <p:nvSpPr>
          <p:cNvPr id="3" name="Title 2"/>
          <p:cNvSpPr>
            <a:spLocks noGrp="1"/>
          </p:cNvSpPr>
          <p:nvPr>
            <p:ph type="title"/>
          </p:nvPr>
        </p:nvSpPr>
        <p:spPr/>
        <p:txBody>
          <a:bodyPr/>
          <a:lstStyle/>
          <a:p>
            <a:r>
              <a:rPr lang="en-US" dirty="0"/>
              <a:t>The Wicked Will Perish</a:t>
            </a:r>
          </a:p>
        </p:txBody>
      </p:sp>
    </p:spTree>
    <p:extLst>
      <p:ext uri="{BB962C8B-B14F-4D97-AF65-F5344CB8AC3E}">
        <p14:creationId xmlns:p14="http://schemas.microsoft.com/office/powerpoint/2010/main" val="1533206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Isaiah’s prophecies in 2 Nephi 21–24 reflect one of the main messages of the Book of Mormon—that the obedient will prosper and the disobedient will perish. Think about the blessings that come from being part of the Lord’s people—those who are obedient to Him.</a:t>
            </a:r>
          </a:p>
        </p:txBody>
      </p:sp>
      <p:sp>
        <p:nvSpPr>
          <p:cNvPr id="3" name="Title 2"/>
          <p:cNvSpPr>
            <a:spLocks noGrp="1"/>
          </p:cNvSpPr>
          <p:nvPr>
            <p:ph type="title"/>
          </p:nvPr>
        </p:nvSpPr>
        <p:spPr/>
        <p:txBody>
          <a:bodyPr/>
          <a:lstStyle/>
          <a:p>
            <a:r>
              <a:rPr lang="en-US" dirty="0"/>
              <a:t>Isaiah’s Prophecies</a:t>
            </a:r>
          </a:p>
        </p:txBody>
      </p:sp>
    </p:spTree>
    <p:extLst>
      <p:ext uri="{BB962C8B-B14F-4D97-AF65-F5344CB8AC3E}">
        <p14:creationId xmlns:p14="http://schemas.microsoft.com/office/powerpoint/2010/main" val="3428474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26:33. This doctrinal mastery scripture passage supports this truth: </a:t>
            </a:r>
            <a:r>
              <a:rPr lang="en-US" b="1" dirty="0"/>
              <a:t>God loves each of His children perfectly, and all are alike unto Him</a:t>
            </a:r>
            <a:r>
              <a:rPr lang="en-US" dirty="0"/>
              <a:t>. </a:t>
            </a:r>
          </a:p>
          <a:p>
            <a:endParaRPr lang="en-US" dirty="0"/>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4115238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principle of the gospel of Jesus Christ might by symbolized by the seed? the soap? the wedding ring? </a:t>
            </a:r>
          </a:p>
          <a:p>
            <a:r>
              <a:rPr lang="en-US" dirty="0"/>
              <a:t>The seed can symbolize faith in Jesus Christ, the soap can symbolize repentance, and the wedding ring can symbolize celestial marriage.</a:t>
            </a:r>
          </a:p>
          <a:p>
            <a:endParaRPr lang="en-US" dirty="0"/>
          </a:p>
        </p:txBody>
      </p:sp>
      <p:sp>
        <p:nvSpPr>
          <p:cNvPr id="3" name="Title 2"/>
          <p:cNvSpPr>
            <a:spLocks noGrp="1"/>
          </p:cNvSpPr>
          <p:nvPr>
            <p:ph type="title"/>
          </p:nvPr>
        </p:nvSpPr>
        <p:spPr/>
        <p:txBody>
          <a:bodyPr/>
          <a:lstStyle/>
          <a:p>
            <a:r>
              <a:rPr lang="en-US" dirty="0"/>
              <a:t>Symbols</a:t>
            </a:r>
          </a:p>
        </p:txBody>
      </p:sp>
      <p:pic>
        <p:nvPicPr>
          <p:cNvPr id="6" name="Picture 5"/>
          <p:cNvPicPr>
            <a:picLocks noChangeAspect="1"/>
          </p:cNvPicPr>
          <p:nvPr/>
        </p:nvPicPr>
        <p:blipFill>
          <a:blip r:embed="rId2"/>
          <a:stretch>
            <a:fillRect/>
          </a:stretch>
        </p:blipFill>
        <p:spPr>
          <a:xfrm>
            <a:off x="3639312" y="1431271"/>
            <a:ext cx="1926336" cy="1866138"/>
          </a:xfrm>
          <a:prstGeom prst="rect">
            <a:avLst/>
          </a:prstGeom>
        </p:spPr>
      </p:pic>
      <p:pic>
        <p:nvPicPr>
          <p:cNvPr id="8" name="Picture 7"/>
          <p:cNvPicPr>
            <a:picLocks noChangeAspect="1"/>
          </p:cNvPicPr>
          <p:nvPr/>
        </p:nvPicPr>
        <p:blipFill>
          <a:blip r:embed="rId3"/>
          <a:stretch>
            <a:fillRect/>
          </a:stretch>
        </p:blipFill>
        <p:spPr>
          <a:xfrm>
            <a:off x="644652" y="1431271"/>
            <a:ext cx="2636330" cy="1757553"/>
          </a:xfrm>
          <a:prstGeom prst="rect">
            <a:avLst/>
          </a:prstGeom>
        </p:spPr>
      </p:pic>
      <p:pic>
        <p:nvPicPr>
          <p:cNvPr id="10" name="Picture 9"/>
          <p:cNvPicPr>
            <a:picLocks noChangeAspect="1"/>
          </p:cNvPicPr>
          <p:nvPr/>
        </p:nvPicPr>
        <p:blipFill>
          <a:blip r:embed="rId4"/>
          <a:stretch>
            <a:fillRect/>
          </a:stretch>
        </p:blipFill>
        <p:spPr>
          <a:xfrm>
            <a:off x="5938412" y="1431271"/>
            <a:ext cx="1760836" cy="1760836"/>
          </a:xfrm>
          <a:prstGeom prst="rect">
            <a:avLst/>
          </a:prstGeom>
        </p:spPr>
      </p:pic>
    </p:spTree>
    <p:extLst>
      <p:ext uri="{BB962C8B-B14F-4D97-AF65-F5344CB8AC3E}">
        <p14:creationId xmlns:p14="http://schemas.microsoft.com/office/powerpoint/2010/main" val="1569423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26:33. This doctrinal mastery scripture passage supports this truth: </a:t>
            </a:r>
            <a:r>
              <a:rPr lang="en-US" b="1" dirty="0"/>
              <a:t>God loves each of His children perfectly, and all are alike unto Him</a:t>
            </a:r>
            <a:r>
              <a:rPr lang="en-US" dirty="0"/>
              <a:t>. </a:t>
            </a:r>
          </a:p>
          <a:p>
            <a:r>
              <a:rPr lang="en-US" dirty="0"/>
              <a:t>What does it mean that “all are alike unto God”?</a:t>
            </a:r>
          </a:p>
          <a:p>
            <a:endParaRPr lang="en-US" dirty="0"/>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7137873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26:33. This doctrinal mastery scripture passage supports this truth: </a:t>
            </a:r>
            <a:r>
              <a:rPr lang="en-US" b="1" dirty="0"/>
              <a:t>God loves each of His children perfectly, and all are alike unto Him</a:t>
            </a:r>
            <a:r>
              <a:rPr lang="en-US" dirty="0"/>
              <a:t>. </a:t>
            </a:r>
          </a:p>
          <a:p>
            <a:r>
              <a:rPr lang="en-US" dirty="0"/>
              <a:t>What does it mean that “all are alike unto God”?</a:t>
            </a:r>
          </a:p>
          <a:p>
            <a:r>
              <a:rPr lang="en-US" dirty="0"/>
              <a:t>Share an experience you have had that helps you know that God loves each of His children perfectly and that all are alike in His eyes.</a:t>
            </a:r>
          </a:p>
          <a:p>
            <a:endParaRPr lang="en-US" dirty="0"/>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1573654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Read 2 Nephi 26:33. This doctrinal mastery scripture passage supports this truth: </a:t>
            </a:r>
            <a:r>
              <a:rPr lang="en-US" b="1" dirty="0"/>
              <a:t>God loves each of His children perfectly, and all are alike unto Him</a:t>
            </a:r>
            <a:r>
              <a:rPr lang="en-US" dirty="0"/>
              <a:t>. </a:t>
            </a:r>
          </a:p>
          <a:p>
            <a:r>
              <a:rPr lang="en-US" dirty="0"/>
              <a:t>What does it mean that “all are alike unto God”?</a:t>
            </a:r>
          </a:p>
          <a:p>
            <a:r>
              <a:rPr lang="en-US" dirty="0"/>
              <a:t>Share an experience you have had that helps you know that God loves each of His children perfectly and that all are alike in His eyes.</a:t>
            </a:r>
          </a:p>
          <a:p>
            <a:r>
              <a:rPr lang="en-US" dirty="0"/>
              <a:t>How can understanding that </a:t>
            </a:r>
            <a:r>
              <a:rPr lang="en-US" b="1" dirty="0"/>
              <a:t>God loves each of His children perfectly, and all are alike unto Him</a:t>
            </a:r>
            <a:r>
              <a:rPr lang="en-US" dirty="0"/>
              <a:t> influence the way we view and treat other people?</a:t>
            </a:r>
          </a:p>
          <a:p>
            <a:endParaRPr lang="en-US" dirty="0"/>
          </a:p>
          <a:p>
            <a:endParaRPr lang="en-US" dirty="0"/>
          </a:p>
          <a:p>
            <a:endParaRPr lang="en-US" dirty="0"/>
          </a:p>
        </p:txBody>
      </p:sp>
      <p:sp>
        <p:nvSpPr>
          <p:cNvPr id="3" name="Title 2"/>
          <p:cNvSpPr>
            <a:spLocks noGrp="1"/>
          </p:cNvSpPr>
          <p:nvPr>
            <p:ph type="title"/>
          </p:nvPr>
        </p:nvSpPr>
        <p:spPr/>
        <p:txBody>
          <a:bodyPr/>
          <a:lstStyle/>
          <a:p>
            <a:r>
              <a:rPr lang="en-US" dirty="0"/>
              <a:t>Doctrinal Mastery: The Godhead</a:t>
            </a:r>
          </a:p>
        </p:txBody>
      </p:sp>
    </p:spTree>
    <p:extLst>
      <p:ext uri="{BB962C8B-B14F-4D97-AF65-F5344CB8AC3E}">
        <p14:creationId xmlns:p14="http://schemas.microsoft.com/office/powerpoint/2010/main" val="2142102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Church unequivocally condemns racism, including any and all past racism by individuals both inside and outside the Church.</a:t>
            </a:r>
          </a:p>
          <a:p>
            <a:pPr marL="0" indent="0">
              <a:buNone/>
            </a:pPr>
            <a:endParaRPr lang="en-US" dirty="0"/>
          </a:p>
          <a:p>
            <a:pPr marL="0" indent="0">
              <a:buNone/>
            </a:pPr>
            <a:r>
              <a:rPr lang="en-US" dirty="0"/>
              <a:t>Continued on the next slide.</a:t>
            </a:r>
          </a:p>
        </p:txBody>
      </p:sp>
      <p:sp>
        <p:nvSpPr>
          <p:cNvPr id="3" name="Title 2"/>
          <p:cNvSpPr>
            <a:spLocks noGrp="1"/>
          </p:cNvSpPr>
          <p:nvPr>
            <p:ph type="title"/>
          </p:nvPr>
        </p:nvSpPr>
        <p:spPr/>
        <p:txBody>
          <a:bodyPr/>
          <a:lstStyle/>
          <a:p>
            <a:r>
              <a:rPr lang="en-US" dirty="0"/>
              <a:t>Race and the Church</a:t>
            </a:r>
          </a:p>
        </p:txBody>
      </p:sp>
    </p:spTree>
    <p:extLst>
      <p:ext uri="{BB962C8B-B14F-4D97-AF65-F5344CB8AC3E}">
        <p14:creationId xmlns:p14="http://schemas.microsoft.com/office/powerpoint/2010/main" val="881856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“In 2006, then Church president Gordon B. Hinckley declared that ‘no man who makes disparaging remarks concerning those of another race can consider himself a true disciple of Christ. Nor can he consider himself to be in harmony with the teachings of the Church. Let us all recognize that each of us is a son or daughter of our Father in Heaven, who loves all of His children’” (“Race and the Church: All Are Alike unto God,” Feb. 29, 2012, mormonnewsroom.org).</a:t>
            </a:r>
          </a:p>
          <a:p>
            <a:endParaRPr lang="en-US" dirty="0"/>
          </a:p>
        </p:txBody>
      </p:sp>
      <p:sp>
        <p:nvSpPr>
          <p:cNvPr id="3" name="Title 2"/>
          <p:cNvSpPr>
            <a:spLocks noGrp="1"/>
          </p:cNvSpPr>
          <p:nvPr>
            <p:ph type="title"/>
          </p:nvPr>
        </p:nvSpPr>
        <p:spPr/>
        <p:txBody>
          <a:bodyPr/>
          <a:lstStyle/>
          <a:p>
            <a:r>
              <a:rPr lang="en-US" dirty="0"/>
              <a:t>Race and the Church</a:t>
            </a:r>
          </a:p>
        </p:txBody>
      </p:sp>
    </p:spTree>
    <p:extLst>
      <p:ext uri="{BB962C8B-B14F-4D97-AF65-F5344CB8AC3E}">
        <p14:creationId xmlns:p14="http://schemas.microsoft.com/office/powerpoint/2010/main" val="26782565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3912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2"/>
          </p:nvPr>
        </p:nvSpPr>
        <p:spPr/>
        <p:txBody>
          <a:bodyPr/>
          <a:lstStyle/>
          <a:p>
            <a:r>
              <a:rPr lang="en-US" dirty="0"/>
              <a:t>What principle of the gospel of Jesus Christ might by symbolized by the seed? the soap? the wedding ring? </a:t>
            </a:r>
          </a:p>
          <a:p>
            <a:r>
              <a:rPr lang="en-US" dirty="0"/>
              <a:t>The seed can symbolize faith in Jesus Christ, the soap can symbolize repentance, and the wedding ring can symbolize celestial marriage.</a:t>
            </a:r>
          </a:p>
          <a:p>
            <a:r>
              <a:rPr lang="en-US" dirty="0"/>
              <a:t>Why do the Lord and His prophets sometimes use symbols in their teaching?</a:t>
            </a:r>
          </a:p>
          <a:p>
            <a:endParaRPr lang="en-US" dirty="0"/>
          </a:p>
        </p:txBody>
      </p:sp>
      <p:sp>
        <p:nvSpPr>
          <p:cNvPr id="3" name="Title 2"/>
          <p:cNvSpPr>
            <a:spLocks noGrp="1"/>
          </p:cNvSpPr>
          <p:nvPr>
            <p:ph type="title"/>
          </p:nvPr>
        </p:nvSpPr>
        <p:spPr/>
        <p:txBody>
          <a:bodyPr/>
          <a:lstStyle/>
          <a:p>
            <a:r>
              <a:rPr lang="en-US" dirty="0"/>
              <a:t>Symbols</a:t>
            </a:r>
          </a:p>
        </p:txBody>
      </p:sp>
      <p:pic>
        <p:nvPicPr>
          <p:cNvPr id="6" name="Picture 5"/>
          <p:cNvPicPr>
            <a:picLocks noChangeAspect="1"/>
          </p:cNvPicPr>
          <p:nvPr/>
        </p:nvPicPr>
        <p:blipFill>
          <a:blip r:embed="rId2"/>
          <a:stretch>
            <a:fillRect/>
          </a:stretch>
        </p:blipFill>
        <p:spPr>
          <a:xfrm>
            <a:off x="3639312" y="1431271"/>
            <a:ext cx="1926336" cy="1866138"/>
          </a:xfrm>
          <a:prstGeom prst="rect">
            <a:avLst/>
          </a:prstGeom>
        </p:spPr>
      </p:pic>
      <p:pic>
        <p:nvPicPr>
          <p:cNvPr id="8" name="Picture 7"/>
          <p:cNvPicPr>
            <a:picLocks noChangeAspect="1"/>
          </p:cNvPicPr>
          <p:nvPr/>
        </p:nvPicPr>
        <p:blipFill>
          <a:blip r:embed="rId3"/>
          <a:stretch>
            <a:fillRect/>
          </a:stretch>
        </p:blipFill>
        <p:spPr>
          <a:xfrm>
            <a:off x="644652" y="1431271"/>
            <a:ext cx="2636330" cy="1757553"/>
          </a:xfrm>
          <a:prstGeom prst="rect">
            <a:avLst/>
          </a:prstGeom>
        </p:spPr>
      </p:pic>
      <p:pic>
        <p:nvPicPr>
          <p:cNvPr id="10" name="Picture 9"/>
          <p:cNvPicPr>
            <a:picLocks noChangeAspect="1"/>
          </p:cNvPicPr>
          <p:nvPr/>
        </p:nvPicPr>
        <p:blipFill>
          <a:blip r:embed="rId4"/>
          <a:stretch>
            <a:fillRect/>
          </a:stretch>
        </p:blipFill>
        <p:spPr>
          <a:xfrm>
            <a:off x="5938412" y="1431271"/>
            <a:ext cx="1760836" cy="1760836"/>
          </a:xfrm>
          <a:prstGeom prst="rect">
            <a:avLst/>
          </a:prstGeom>
        </p:spPr>
      </p:pic>
    </p:spTree>
    <p:extLst>
      <p:ext uri="{BB962C8B-B14F-4D97-AF65-F5344CB8AC3E}">
        <p14:creationId xmlns:p14="http://schemas.microsoft.com/office/powerpoint/2010/main" val="883291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21, Nephi continued to record the words of Isaiah, who used several symbols as he prophesied of important events that would occur in the latter days, including the Restoration of the gospel, the gathering of Israel, and the destruction of the wicked at the Second Coming.</a:t>
            </a:r>
          </a:p>
          <a:p>
            <a:endParaRPr lang="en-US" dirty="0"/>
          </a:p>
        </p:txBody>
      </p:sp>
      <p:sp>
        <p:nvSpPr>
          <p:cNvPr id="3" name="Title 2"/>
          <p:cNvSpPr>
            <a:spLocks noGrp="1"/>
          </p:cNvSpPr>
          <p:nvPr>
            <p:ph type="title"/>
          </p:nvPr>
        </p:nvSpPr>
        <p:spPr/>
        <p:txBody>
          <a:bodyPr/>
          <a:lstStyle/>
          <a:p>
            <a:r>
              <a:rPr lang="en-US" dirty="0"/>
              <a:t>Symbols</a:t>
            </a:r>
          </a:p>
        </p:txBody>
      </p:sp>
    </p:spTree>
    <p:extLst>
      <p:ext uri="{BB962C8B-B14F-4D97-AF65-F5344CB8AC3E}">
        <p14:creationId xmlns:p14="http://schemas.microsoft.com/office/powerpoint/2010/main" val="8284408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In 2 Nephi 21, Nephi continued to record the words of Isaiah, who used several symbols as he prophesied of important events that would occur in the latter days, including the Restoration of the gospel, the gathering of Israel, and the destruction of the wicked at the Second Coming.</a:t>
            </a:r>
          </a:p>
          <a:p>
            <a:r>
              <a:rPr lang="en-US" dirty="0"/>
              <a:t>Read 2 Nephi 21:1, looking for what symbols Isaiah spoke of. </a:t>
            </a:r>
          </a:p>
        </p:txBody>
      </p:sp>
      <p:sp>
        <p:nvSpPr>
          <p:cNvPr id="3" name="Title 2"/>
          <p:cNvSpPr>
            <a:spLocks noGrp="1"/>
          </p:cNvSpPr>
          <p:nvPr>
            <p:ph type="title"/>
          </p:nvPr>
        </p:nvSpPr>
        <p:spPr/>
        <p:txBody>
          <a:bodyPr/>
          <a:lstStyle/>
          <a:p>
            <a:r>
              <a:rPr lang="en-US" dirty="0"/>
              <a:t>Symbols</a:t>
            </a:r>
          </a:p>
        </p:txBody>
      </p:sp>
    </p:spTree>
    <p:extLst>
      <p:ext uri="{BB962C8B-B14F-4D97-AF65-F5344CB8AC3E}">
        <p14:creationId xmlns:p14="http://schemas.microsoft.com/office/powerpoint/2010/main" val="4211580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Isaiah call the tree stump? </a:t>
            </a:r>
          </a:p>
          <a:p>
            <a:endParaRPr lang="en-US" dirty="0"/>
          </a:p>
        </p:txBody>
      </p:sp>
      <p:sp>
        <p:nvSpPr>
          <p:cNvPr id="3" name="Title 2"/>
          <p:cNvSpPr>
            <a:spLocks noGrp="1"/>
          </p:cNvSpPr>
          <p:nvPr>
            <p:ph type="title"/>
          </p:nvPr>
        </p:nvSpPr>
        <p:spPr/>
        <p:txBody>
          <a:bodyPr/>
          <a:lstStyle/>
          <a:p>
            <a:r>
              <a:rPr lang="en-US" dirty="0"/>
              <a:t>A Tree Stump</a:t>
            </a:r>
          </a:p>
        </p:txBody>
      </p:sp>
    </p:spTree>
    <p:extLst>
      <p:ext uri="{BB962C8B-B14F-4D97-AF65-F5344CB8AC3E}">
        <p14:creationId xmlns:p14="http://schemas.microsoft.com/office/powerpoint/2010/main" val="32750829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What did Isaiah call the tree stump? </a:t>
            </a:r>
          </a:p>
          <a:p>
            <a:r>
              <a:rPr lang="en-US" dirty="0"/>
              <a:t>What did he call the sprout growing from the stem?</a:t>
            </a:r>
          </a:p>
        </p:txBody>
      </p:sp>
      <p:sp>
        <p:nvSpPr>
          <p:cNvPr id="3" name="Title 2"/>
          <p:cNvSpPr>
            <a:spLocks noGrp="1"/>
          </p:cNvSpPr>
          <p:nvPr>
            <p:ph type="title"/>
          </p:nvPr>
        </p:nvSpPr>
        <p:spPr/>
        <p:txBody>
          <a:bodyPr/>
          <a:lstStyle/>
          <a:p>
            <a:r>
              <a:rPr lang="en-US" dirty="0"/>
              <a:t>A Tree Stump</a:t>
            </a:r>
          </a:p>
        </p:txBody>
      </p:sp>
    </p:spTree>
    <p:extLst>
      <p:ext uri="{BB962C8B-B14F-4D97-AF65-F5344CB8AC3E}">
        <p14:creationId xmlns:p14="http://schemas.microsoft.com/office/powerpoint/2010/main" val="1019165309"/>
      </p:ext>
    </p:extLst>
  </p:cSld>
  <p:clrMapOvr>
    <a:masterClrMapping/>
  </p:clrMapOvr>
</p:sld>
</file>

<file path=ppt/theme/theme1.xml><?xml version="1.0" encoding="utf-8"?>
<a:theme xmlns:a="http://schemas.openxmlformats.org/drawingml/2006/main" name="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ld Testam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12700">
          <a:solidFill>
            <a:schemeClr val="bg1">
              <a:lumMod val="85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162E53161F90B498140BA4BCC7CD2A2" ma:contentTypeVersion="4" ma:contentTypeDescription="Create a new document." ma:contentTypeScope="" ma:versionID="5514aae59e1df552f535bcd2770d0b98">
  <xsd:schema xmlns:xsd="http://www.w3.org/2001/XMLSchema" xmlns:xs="http://www.w3.org/2001/XMLSchema" xmlns:p="http://schemas.microsoft.com/office/2006/metadata/properties" xmlns:ns2="b764eb9d-49e1-4eb4-965b-0d99005b74c0" xmlns:ns3="a51ac170-4e69-43ea-bbd4-5a9e3eb386dc" targetNamespace="http://schemas.microsoft.com/office/2006/metadata/properties" ma:root="true" ma:fieldsID="18282172e0edafd8760d3310f0e8cfee" ns2:_="" ns3:_="">
    <xsd:import namespace="b764eb9d-49e1-4eb4-965b-0d99005b74c0"/>
    <xsd:import namespace="a51ac170-4e69-43ea-bbd4-5a9e3eb386d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64eb9d-49e1-4eb4-965b-0d99005b74c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51ac170-4e69-43ea-bbd4-5a9e3eb386dc"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03F72DE-9424-4913-B697-7A4F6D48086C}">
  <ds:schemaRefs>
    <ds:schemaRef ds:uri="http://schemas.microsoft.com/sharepoint/v3/contenttype/forms"/>
  </ds:schemaRefs>
</ds:datastoreItem>
</file>

<file path=customXml/itemProps2.xml><?xml version="1.0" encoding="utf-8"?>
<ds:datastoreItem xmlns:ds="http://schemas.openxmlformats.org/officeDocument/2006/customXml" ds:itemID="{C48D34CA-92EB-4584-A9C4-DF51799C16D8}">
  <ds:schemaRefs>
    <ds:schemaRef ds:uri="http://www.w3.org/XML/1998/namespace"/>
    <ds:schemaRef ds:uri="http://schemas.microsoft.com/office/2006/documentManagement/types"/>
    <ds:schemaRef ds:uri="http://purl.org/dc/elements/1.1/"/>
    <ds:schemaRef ds:uri="http://purl.org/dc/terms/"/>
    <ds:schemaRef ds:uri="http://purl.org/dc/dcmitype/"/>
    <ds:schemaRef ds:uri="http://schemas.microsoft.com/office/2006/metadata/properties"/>
    <ds:schemaRef ds:uri="http://schemas.openxmlformats.org/package/2006/metadata/core-properties"/>
    <ds:schemaRef ds:uri="http://schemas.microsoft.com/office/infopath/2007/PartnerControls"/>
    <ds:schemaRef ds:uri="a51ac170-4e69-43ea-bbd4-5a9e3eb386dc"/>
    <ds:schemaRef ds:uri="b764eb9d-49e1-4eb4-965b-0d99005b74c0"/>
  </ds:schemaRefs>
</ds:datastoreItem>
</file>

<file path=customXml/itemProps3.xml><?xml version="1.0" encoding="utf-8"?>
<ds:datastoreItem xmlns:ds="http://schemas.openxmlformats.org/officeDocument/2006/customXml" ds:itemID="{29C1100D-EA3F-4362-B4EF-42C7BF7DBE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64eb9d-49e1-4eb4-965b-0d99005b74c0"/>
    <ds:schemaRef ds:uri="a51ac170-4e69-43ea-bbd4-5a9e3eb386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5166</TotalTime>
  <Words>1813</Words>
  <Application>Microsoft Office PowerPoint</Application>
  <PresentationFormat>On-screen Show (4:3)</PresentationFormat>
  <Paragraphs>135</Paragraphs>
  <Slides>45</Slides>
  <Notes>1</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45</vt:i4>
      </vt:variant>
    </vt:vector>
  </HeadingPairs>
  <TitlesOfParts>
    <vt:vector size="54" baseType="lpstr">
      <vt:lpstr>Arial</vt:lpstr>
      <vt:lpstr>Calibri</vt:lpstr>
      <vt:lpstr>Helam Slab ldsLat Light</vt:lpstr>
      <vt:lpstr>Open Sans</vt:lpstr>
      <vt:lpstr>Old Testament</vt:lpstr>
      <vt:lpstr>1_Old Testament</vt:lpstr>
      <vt:lpstr>2_Old Testament</vt:lpstr>
      <vt:lpstr>3_Old Testament</vt:lpstr>
      <vt:lpstr>4_Old Testament</vt:lpstr>
      <vt:lpstr>2 Nephi 21–24  </vt:lpstr>
      <vt:lpstr>Devotional</vt:lpstr>
      <vt:lpstr>Symbols</vt:lpstr>
      <vt:lpstr>Symbols</vt:lpstr>
      <vt:lpstr>Symbols</vt:lpstr>
      <vt:lpstr>Symbols</vt:lpstr>
      <vt:lpstr>Symbols</vt:lpstr>
      <vt:lpstr>A Tree Stump</vt:lpstr>
      <vt:lpstr>A Tree Stump</vt:lpstr>
      <vt:lpstr>A Tree Stump</vt:lpstr>
      <vt:lpstr>A Tree Stump</vt:lpstr>
      <vt:lpstr>The Root of Jesse</vt:lpstr>
      <vt:lpstr>The Rod and the Root of Jesse</vt:lpstr>
      <vt:lpstr>Elder Bruce R. McConkie</vt:lpstr>
      <vt:lpstr>The Rod and the Root of Jesse</vt:lpstr>
      <vt:lpstr>The Rod and the Root of Jesse</vt:lpstr>
      <vt:lpstr>The Rod and the Root of Jesse</vt:lpstr>
      <vt:lpstr>The Restored Church</vt:lpstr>
      <vt:lpstr>The Restored Church</vt:lpstr>
      <vt:lpstr>The Restored Church</vt:lpstr>
      <vt:lpstr>The Restored Church</vt:lpstr>
      <vt:lpstr>What Do You Fear?</vt:lpstr>
      <vt:lpstr>Jesus Christ</vt:lpstr>
      <vt:lpstr>Jesus Christ</vt:lpstr>
      <vt:lpstr>Jesus Christ</vt:lpstr>
      <vt:lpstr>Our Source of Strength and Salvation</vt:lpstr>
      <vt:lpstr>Our Source of Strength and Salvation</vt:lpstr>
      <vt:lpstr>Our Source of Strength and Salvation</vt:lpstr>
      <vt:lpstr>Our Source of Strength and Salvation</vt:lpstr>
      <vt:lpstr>The Second Coming</vt:lpstr>
      <vt:lpstr>The Last Days</vt:lpstr>
      <vt:lpstr>The Last Days</vt:lpstr>
      <vt:lpstr>The Last Days</vt:lpstr>
      <vt:lpstr>The Lord’s People</vt:lpstr>
      <vt:lpstr>The Lord’s People</vt:lpstr>
      <vt:lpstr>The Wicked Will Perish</vt:lpstr>
      <vt:lpstr>The Wicked Will Perish</vt:lpstr>
      <vt:lpstr>Isaiah’s Prophecies</vt:lpstr>
      <vt:lpstr>Doctrinal Mastery: The Godhead</vt:lpstr>
      <vt:lpstr>Doctrinal Mastery: The Godhead</vt:lpstr>
      <vt:lpstr>Doctrinal Mastery: The Godhead</vt:lpstr>
      <vt:lpstr>Doctrinal Mastery: The Godhead</vt:lpstr>
      <vt:lpstr>Race and the Church</vt:lpstr>
      <vt:lpstr>Race and the Church</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Morris</dc:creator>
  <cp:lastModifiedBy>Douglas Geilman</cp:lastModifiedBy>
  <cp:revision>298</cp:revision>
  <dcterms:created xsi:type="dcterms:W3CDTF">2013-07-15T20:26:14Z</dcterms:created>
  <dcterms:modified xsi:type="dcterms:W3CDTF">2017-07-06T00:15:01Z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0x010100D162E53161F90B498140BA4BCC7CD2A2</vt:lpwstr>
  </property>
</Properties>
</file>