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6"/>
  </p:notesMasterIdLst>
  <p:handoutMasterIdLst>
    <p:handoutMasterId r:id="rId57"/>
  </p:handoutMasterIdLst>
  <p:sldIdLst>
    <p:sldId id="302" r:id="rId9"/>
    <p:sldId id="351" r:id="rId10"/>
    <p:sldId id="354" r:id="rId11"/>
    <p:sldId id="353" r:id="rId12"/>
    <p:sldId id="356" r:id="rId13"/>
    <p:sldId id="397" r:id="rId14"/>
    <p:sldId id="355" r:id="rId15"/>
    <p:sldId id="398" r:id="rId16"/>
    <p:sldId id="399" r:id="rId17"/>
    <p:sldId id="400" r:id="rId18"/>
    <p:sldId id="361" r:id="rId19"/>
    <p:sldId id="360" r:id="rId20"/>
    <p:sldId id="401" r:id="rId21"/>
    <p:sldId id="363" r:id="rId22"/>
    <p:sldId id="365" r:id="rId23"/>
    <p:sldId id="364" r:id="rId24"/>
    <p:sldId id="367" r:id="rId25"/>
    <p:sldId id="368" r:id="rId26"/>
    <p:sldId id="366" r:id="rId27"/>
    <p:sldId id="371" r:id="rId28"/>
    <p:sldId id="369" r:id="rId29"/>
    <p:sldId id="372" r:id="rId30"/>
    <p:sldId id="374" r:id="rId31"/>
    <p:sldId id="370" r:id="rId32"/>
    <p:sldId id="373" r:id="rId33"/>
    <p:sldId id="376" r:id="rId34"/>
    <p:sldId id="377" r:id="rId35"/>
    <p:sldId id="375" r:id="rId36"/>
    <p:sldId id="402" r:id="rId37"/>
    <p:sldId id="403" r:id="rId38"/>
    <p:sldId id="379" r:id="rId39"/>
    <p:sldId id="382" r:id="rId40"/>
    <p:sldId id="384" r:id="rId41"/>
    <p:sldId id="383" r:id="rId42"/>
    <p:sldId id="387" r:id="rId43"/>
    <p:sldId id="388" r:id="rId44"/>
    <p:sldId id="404" r:id="rId45"/>
    <p:sldId id="389" r:id="rId46"/>
    <p:sldId id="405" r:id="rId47"/>
    <p:sldId id="390" r:id="rId48"/>
    <p:sldId id="391" r:id="rId49"/>
    <p:sldId id="392" r:id="rId50"/>
    <p:sldId id="395" r:id="rId51"/>
    <p:sldId id="393" r:id="rId52"/>
    <p:sldId id="396" r:id="rId53"/>
    <p:sldId id="394" r:id="rId54"/>
    <p:sldId id="310"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870B3-4441-4E42-91D0-78DA947C5AE5}"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2B95E-77BC-4874-9C5A-6955F7F4809C}" type="slidenum">
              <a:rPr lang="en-US" smtClean="0"/>
              <a:t>‹#›</a:t>
            </a:fld>
            <a:endParaRPr lang="en-US"/>
          </a:p>
        </p:txBody>
      </p:sp>
    </p:spTree>
    <p:extLst>
      <p:ext uri="{BB962C8B-B14F-4D97-AF65-F5344CB8AC3E}">
        <p14:creationId xmlns:p14="http://schemas.microsoft.com/office/powerpoint/2010/main" val="412308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2537932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Nephi 26</a:t>
            </a:r>
          </a:p>
        </p:txBody>
      </p:sp>
      <p:sp>
        <p:nvSpPr>
          <p:cNvPr id="3" name="Text Placeholder 2"/>
          <p:cNvSpPr>
            <a:spLocks noGrp="1"/>
          </p:cNvSpPr>
          <p:nvPr>
            <p:ph type="body" sz="quarter" idx="11"/>
          </p:nvPr>
        </p:nvSpPr>
        <p:spPr/>
        <p:txBody>
          <a:bodyPr/>
          <a:lstStyle/>
          <a:p>
            <a:r>
              <a:rPr lang="en-US" dirty="0"/>
              <a:t>Lesson 36</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Those who reject the prophets and persecute the Savior’s followers will perish. Those who are prideful and choose works of darkness rather than light will lose the Spirit and be destroyed.</a:t>
            </a:r>
          </a:p>
          <a:p>
            <a:r>
              <a:rPr lang="en-US" dirty="0"/>
              <a:t>Why do you think “speedy destruction” (2 Nephi 26:10, 11) follows when the Spirit ceases “to strive with man” (2 Nephi 26:11)?</a:t>
            </a:r>
          </a:p>
        </p:txBody>
      </p:sp>
      <p:sp>
        <p:nvSpPr>
          <p:cNvPr id="3" name="Title 2"/>
          <p:cNvSpPr>
            <a:spLocks noGrp="1"/>
          </p:cNvSpPr>
          <p:nvPr>
            <p:ph type="title"/>
          </p:nvPr>
        </p:nvSpPr>
        <p:spPr/>
        <p:txBody>
          <a:bodyPr/>
          <a:lstStyle/>
          <a:p>
            <a:r>
              <a:rPr lang="en-US"/>
              <a:t>Two Principles</a:t>
            </a:r>
            <a:endParaRPr lang="en-US" dirty="0"/>
          </a:p>
        </p:txBody>
      </p:sp>
    </p:spTree>
    <p:extLst>
      <p:ext uri="{BB962C8B-B14F-4D97-AF65-F5344CB8AC3E}">
        <p14:creationId xmlns:p14="http://schemas.microsoft.com/office/powerpoint/2010/main" val="61788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thoughts or feelings might you have had if you had been in Nephi’s situation and had foreseen the destruction of many of your descendants?</a:t>
            </a:r>
          </a:p>
          <a:p>
            <a:endParaRPr lang="en-US" dirty="0"/>
          </a:p>
        </p:txBody>
      </p:sp>
      <p:sp>
        <p:nvSpPr>
          <p:cNvPr id="3" name="Title 2"/>
          <p:cNvSpPr>
            <a:spLocks noGrp="1"/>
          </p:cNvSpPr>
          <p:nvPr>
            <p:ph type="title"/>
          </p:nvPr>
        </p:nvSpPr>
        <p:spPr/>
        <p:txBody>
          <a:bodyPr/>
          <a:lstStyle/>
          <a:p>
            <a:r>
              <a:rPr lang="en-US" dirty="0"/>
              <a:t>How Would You Feel?</a:t>
            </a:r>
          </a:p>
        </p:txBody>
      </p:sp>
    </p:spTree>
    <p:extLst>
      <p:ext uri="{BB962C8B-B14F-4D97-AF65-F5344CB8AC3E}">
        <p14:creationId xmlns:p14="http://schemas.microsoft.com/office/powerpoint/2010/main" val="1802217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thoughts or feelings might you have had if you had been in Nephi’s situation and had foreseen the destruction of many of your descendants?</a:t>
            </a:r>
          </a:p>
          <a:p>
            <a:r>
              <a:rPr lang="en-US" dirty="0"/>
              <a:t>Read 2 Nephi 26:7 and look for Nephi’s reaction to the vision of the people’s destruction. </a:t>
            </a:r>
          </a:p>
        </p:txBody>
      </p:sp>
      <p:sp>
        <p:nvSpPr>
          <p:cNvPr id="3" name="Title 2"/>
          <p:cNvSpPr>
            <a:spLocks noGrp="1"/>
          </p:cNvSpPr>
          <p:nvPr>
            <p:ph type="title"/>
          </p:nvPr>
        </p:nvSpPr>
        <p:spPr/>
        <p:txBody>
          <a:bodyPr/>
          <a:lstStyle/>
          <a:p>
            <a:r>
              <a:rPr lang="en-US" dirty="0"/>
              <a:t>How Would You Feel?</a:t>
            </a:r>
          </a:p>
        </p:txBody>
      </p:sp>
    </p:spTree>
    <p:extLst>
      <p:ext uri="{BB962C8B-B14F-4D97-AF65-F5344CB8AC3E}">
        <p14:creationId xmlns:p14="http://schemas.microsoft.com/office/powerpoint/2010/main" val="347656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thoughts or feelings might you have had if you had been in Nephi’s situation and had foreseen the destruction of many of your descendants?</a:t>
            </a:r>
          </a:p>
          <a:p>
            <a:r>
              <a:rPr lang="en-US" dirty="0"/>
              <a:t>Read 2 Nephi 26:7 and look for Nephi’s reaction to the vision of the people’s destruction. </a:t>
            </a:r>
          </a:p>
          <a:p>
            <a:r>
              <a:rPr lang="en-US"/>
              <a:t>What does the statement “Thy ways are just” mean to you?</a:t>
            </a:r>
            <a:endParaRPr lang="en-US" dirty="0"/>
          </a:p>
        </p:txBody>
      </p:sp>
      <p:sp>
        <p:nvSpPr>
          <p:cNvPr id="3" name="Title 2"/>
          <p:cNvSpPr>
            <a:spLocks noGrp="1"/>
          </p:cNvSpPr>
          <p:nvPr>
            <p:ph type="title"/>
          </p:nvPr>
        </p:nvSpPr>
        <p:spPr/>
        <p:txBody>
          <a:bodyPr/>
          <a:lstStyle/>
          <a:p>
            <a:r>
              <a:rPr lang="en-US" dirty="0"/>
              <a:t>How Would You Feel?</a:t>
            </a:r>
          </a:p>
        </p:txBody>
      </p:sp>
    </p:spTree>
    <p:extLst>
      <p:ext uri="{BB962C8B-B14F-4D97-AF65-F5344CB8AC3E}">
        <p14:creationId xmlns:p14="http://schemas.microsoft.com/office/powerpoint/2010/main" val="1322095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Someone who is just will always treat people fairly. The justice of God requires that the wicked be punished for their actions and that the righteous be rewarded for their actions.  </a:t>
            </a:r>
          </a:p>
          <a:p>
            <a:endParaRPr lang="en-US" dirty="0"/>
          </a:p>
        </p:txBody>
      </p:sp>
      <p:sp>
        <p:nvSpPr>
          <p:cNvPr id="3" name="Title 2"/>
          <p:cNvSpPr>
            <a:spLocks noGrp="1"/>
          </p:cNvSpPr>
          <p:nvPr>
            <p:ph type="title"/>
          </p:nvPr>
        </p:nvSpPr>
        <p:spPr/>
        <p:txBody>
          <a:bodyPr/>
          <a:lstStyle/>
          <a:p>
            <a:r>
              <a:rPr lang="en-US" dirty="0"/>
              <a:t>The Justice of God</a:t>
            </a:r>
          </a:p>
        </p:txBody>
      </p:sp>
    </p:spTree>
    <p:extLst>
      <p:ext uri="{BB962C8B-B14F-4D97-AF65-F5344CB8AC3E}">
        <p14:creationId xmlns:p14="http://schemas.microsoft.com/office/powerpoint/2010/main" val="139856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Someone who is just will always treat people fairly. The justice of God requires that the wicked be punished for their actions and that the righteous be rewarded for their actions.  </a:t>
            </a:r>
          </a:p>
          <a:p>
            <a:r>
              <a:rPr lang="en-US" dirty="0"/>
              <a:t>Read 2 Nephi 26:8–9, 13, looking for blessings that Nephi said would come to his righteous descendants. </a:t>
            </a:r>
          </a:p>
          <a:p>
            <a:endParaRPr lang="en-US" dirty="0"/>
          </a:p>
        </p:txBody>
      </p:sp>
      <p:sp>
        <p:nvSpPr>
          <p:cNvPr id="3" name="Title 2"/>
          <p:cNvSpPr>
            <a:spLocks noGrp="1"/>
          </p:cNvSpPr>
          <p:nvPr>
            <p:ph type="title"/>
          </p:nvPr>
        </p:nvSpPr>
        <p:spPr/>
        <p:txBody>
          <a:bodyPr/>
          <a:lstStyle/>
          <a:p>
            <a:r>
              <a:rPr lang="en-US" dirty="0"/>
              <a:t>The Justice of God</a:t>
            </a:r>
          </a:p>
        </p:txBody>
      </p:sp>
    </p:spTree>
    <p:extLst>
      <p:ext uri="{BB962C8B-B14F-4D97-AF65-F5344CB8AC3E}">
        <p14:creationId xmlns:p14="http://schemas.microsoft.com/office/powerpoint/2010/main" val="344647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26:14–19, Nephi prophesied that the Book of Mormon would come forth in the last days during a time when many people would be prideful and unbelieving. </a:t>
            </a:r>
          </a:p>
          <a:p>
            <a:endParaRPr lang="en-US" dirty="0"/>
          </a:p>
        </p:txBody>
      </p:sp>
      <p:sp>
        <p:nvSpPr>
          <p:cNvPr id="3" name="Title 2"/>
          <p:cNvSpPr>
            <a:spLocks noGrp="1"/>
          </p:cNvSpPr>
          <p:nvPr>
            <p:ph type="title"/>
          </p:nvPr>
        </p:nvSpPr>
        <p:spPr/>
        <p:txBody>
          <a:bodyPr/>
          <a:lstStyle/>
          <a:p>
            <a:r>
              <a:rPr lang="en-US" dirty="0"/>
              <a:t>The Book of Mormon</a:t>
            </a:r>
          </a:p>
        </p:txBody>
      </p:sp>
    </p:spTree>
    <p:extLst>
      <p:ext uri="{BB962C8B-B14F-4D97-AF65-F5344CB8AC3E}">
        <p14:creationId xmlns:p14="http://schemas.microsoft.com/office/powerpoint/2010/main" val="1768040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26:14–19, Nephi prophesied that the Book of Mormon would come forth in the last days during a time when many people would be prideful and unbelieving. </a:t>
            </a:r>
          </a:p>
          <a:p>
            <a:r>
              <a:rPr lang="en-US" dirty="0"/>
              <a:t>Read 2 Nephi 26:20–21, looking for obstacles people may stumble over in the last days.</a:t>
            </a:r>
          </a:p>
          <a:p>
            <a:endParaRPr lang="en-US" dirty="0"/>
          </a:p>
        </p:txBody>
      </p:sp>
      <p:sp>
        <p:nvSpPr>
          <p:cNvPr id="3" name="Title 2"/>
          <p:cNvSpPr>
            <a:spLocks noGrp="1"/>
          </p:cNvSpPr>
          <p:nvPr>
            <p:ph type="title"/>
          </p:nvPr>
        </p:nvSpPr>
        <p:spPr/>
        <p:txBody>
          <a:bodyPr/>
          <a:lstStyle/>
          <a:p>
            <a:r>
              <a:rPr lang="en-US" dirty="0"/>
              <a:t>The Book of Mormon</a:t>
            </a:r>
          </a:p>
        </p:txBody>
      </p:sp>
    </p:spTree>
    <p:extLst>
      <p:ext uri="{BB962C8B-B14F-4D97-AF65-F5344CB8AC3E}">
        <p14:creationId xmlns:p14="http://schemas.microsoft.com/office/powerpoint/2010/main" val="1839055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26:22, looking for another way that the devil seeks to impede our efforts to follow God. The phrase “flaxen cord” refers to flax, which is the material used to make linen. </a:t>
            </a:r>
          </a:p>
        </p:txBody>
      </p:sp>
      <p:sp>
        <p:nvSpPr>
          <p:cNvPr id="3" name="Title 2"/>
          <p:cNvSpPr>
            <a:spLocks noGrp="1"/>
          </p:cNvSpPr>
          <p:nvPr>
            <p:ph type="title"/>
          </p:nvPr>
        </p:nvSpPr>
        <p:spPr/>
        <p:txBody>
          <a:bodyPr/>
          <a:lstStyle/>
          <a:p>
            <a:r>
              <a:rPr lang="en-US" dirty="0"/>
              <a:t>Flaxen Cord</a:t>
            </a:r>
          </a:p>
        </p:txBody>
      </p:sp>
    </p:spTree>
    <p:extLst>
      <p:ext uri="{BB962C8B-B14F-4D97-AF65-F5344CB8AC3E}">
        <p14:creationId xmlns:p14="http://schemas.microsoft.com/office/powerpoint/2010/main" val="297358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26:22, looking for another way that the devil seeks to impede our efforts to follow God. The phrase “flaxen cord” refers to flax, which is the material used to make linen. </a:t>
            </a:r>
          </a:p>
          <a:p>
            <a:r>
              <a:rPr lang="en-US" dirty="0"/>
              <a:t>What is significant about the phrase “until he bindeth them” in 2 Nephi 26:22? What does this verse teach you about how Satan works?</a:t>
            </a:r>
          </a:p>
        </p:txBody>
      </p:sp>
      <p:sp>
        <p:nvSpPr>
          <p:cNvPr id="3" name="Title 2"/>
          <p:cNvSpPr>
            <a:spLocks noGrp="1"/>
          </p:cNvSpPr>
          <p:nvPr>
            <p:ph type="title"/>
          </p:nvPr>
        </p:nvSpPr>
        <p:spPr/>
        <p:txBody>
          <a:bodyPr/>
          <a:lstStyle/>
          <a:p>
            <a:r>
              <a:rPr lang="en-US" dirty="0"/>
              <a:t>Flaxen Cord</a:t>
            </a:r>
          </a:p>
        </p:txBody>
      </p:sp>
    </p:spTree>
    <p:extLst>
      <p:ext uri="{BB962C8B-B14F-4D97-AF65-F5344CB8AC3E}">
        <p14:creationId xmlns:p14="http://schemas.microsoft.com/office/powerpoint/2010/main" val="2388457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Bondage of Sin</a:t>
            </a:r>
          </a:p>
        </p:txBody>
      </p:sp>
      <p:sp>
        <p:nvSpPr>
          <p:cNvPr id="3" name="Content Placeholder 2"/>
          <p:cNvSpPr>
            <a:spLocks noGrp="1"/>
          </p:cNvSpPr>
          <p:nvPr>
            <p:ph sz="quarter" idx="4"/>
          </p:nvPr>
        </p:nvSpPr>
        <p:spPr/>
        <p:txBody>
          <a:bodyPr/>
          <a:lstStyle/>
          <a:p>
            <a:r>
              <a:rPr lang="en-US" b="1" i="0" dirty="0"/>
              <a:t>The devil subtly leads people into the bondage of sin.  </a:t>
            </a:r>
          </a:p>
          <a:p>
            <a:endParaRPr lang="en-US" dirty="0"/>
          </a:p>
        </p:txBody>
      </p:sp>
      <p:pic>
        <p:nvPicPr>
          <p:cNvPr id="5" name="Picture Placeholder 5"/>
          <p:cNvPicPr>
            <a:picLocks noGrp="1" noChangeAspect="1"/>
          </p:cNvPicPr>
          <p:nvPr>
            <p:ph type="pic" sz="quarter" idx="10"/>
          </p:nvPr>
        </p:nvPicPr>
        <p:blipFill>
          <a:blip r:embed="rId2"/>
          <a:srcRect l="13204" r="13204"/>
          <a:stretch>
            <a:fillRect/>
          </a:stretch>
        </p:blipFill>
        <p:spPr/>
      </p:pic>
    </p:spTree>
    <p:extLst>
      <p:ext uri="{BB962C8B-B14F-4D97-AF65-F5344CB8AC3E}">
        <p14:creationId xmlns:p14="http://schemas.microsoft.com/office/powerpoint/2010/main" val="3758878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Bondage of Sin</a:t>
            </a:r>
          </a:p>
        </p:txBody>
      </p:sp>
      <p:sp>
        <p:nvSpPr>
          <p:cNvPr id="3" name="Content Placeholder 2"/>
          <p:cNvSpPr>
            <a:spLocks noGrp="1"/>
          </p:cNvSpPr>
          <p:nvPr>
            <p:ph sz="quarter" idx="4"/>
          </p:nvPr>
        </p:nvSpPr>
        <p:spPr/>
        <p:txBody>
          <a:bodyPr/>
          <a:lstStyle/>
          <a:p>
            <a:r>
              <a:rPr lang="en-US" b="1" i="0" dirty="0"/>
              <a:t>The devil subtly leads people into the bondage of sin.  </a:t>
            </a:r>
          </a:p>
          <a:p>
            <a:r>
              <a:rPr lang="en-US" i="0" dirty="0"/>
              <a:t>To help you understand this truth, imagine having your wrists bound together loosely with a single strand of thread. This represents committing a sin, such as being unkind to a family member. A single strand of thread can easily be broken. </a:t>
            </a:r>
          </a:p>
        </p:txBody>
      </p:sp>
      <p:pic>
        <p:nvPicPr>
          <p:cNvPr id="6" name="Picture Placeholder 5"/>
          <p:cNvPicPr>
            <a:picLocks noGrp="1" noChangeAspect="1"/>
          </p:cNvPicPr>
          <p:nvPr>
            <p:ph type="pic" sz="quarter" idx="10"/>
          </p:nvPr>
        </p:nvPicPr>
        <p:blipFill>
          <a:blip r:embed="rId2"/>
          <a:srcRect l="13204" r="13204"/>
          <a:stretch>
            <a:fillRect/>
          </a:stretch>
        </p:blipFill>
        <p:spPr/>
      </p:pic>
    </p:spTree>
    <p:extLst>
      <p:ext uri="{BB962C8B-B14F-4D97-AF65-F5344CB8AC3E}">
        <p14:creationId xmlns:p14="http://schemas.microsoft.com/office/powerpoint/2010/main" val="289214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Unable to Break the Thread</a:t>
            </a:r>
          </a:p>
        </p:txBody>
      </p:sp>
      <p:sp>
        <p:nvSpPr>
          <p:cNvPr id="3" name="Content Placeholder 2"/>
          <p:cNvSpPr>
            <a:spLocks noGrp="1"/>
          </p:cNvSpPr>
          <p:nvPr>
            <p:ph sz="quarter" idx="4"/>
          </p:nvPr>
        </p:nvSpPr>
        <p:spPr/>
        <p:txBody>
          <a:bodyPr/>
          <a:lstStyle/>
          <a:p>
            <a:r>
              <a:rPr lang="en-US" i="0" dirty="0"/>
              <a:t>Continue to imagine your wrists being wrapped by the thread several times, each time representing another sin that could be committed or examples of unkind acts toward family members. There will come a time that you will not be able to break the thread.</a:t>
            </a:r>
          </a:p>
          <a:p>
            <a:endParaRPr lang="en-US" dirty="0"/>
          </a:p>
        </p:txBody>
      </p:sp>
      <p:pic>
        <p:nvPicPr>
          <p:cNvPr id="5" name="Picture Placeholder 5"/>
          <p:cNvPicPr>
            <a:picLocks noGrp="1" noChangeAspect="1"/>
          </p:cNvPicPr>
          <p:nvPr>
            <p:ph type="pic" sz="quarter" idx="10"/>
          </p:nvPr>
        </p:nvPicPr>
        <p:blipFill>
          <a:blip r:embed="rId2"/>
          <a:srcRect l="13204" r="13204"/>
          <a:stretch>
            <a:fillRect/>
          </a:stretch>
        </p:blipFill>
        <p:spPr/>
      </p:pic>
    </p:spTree>
    <p:extLst>
      <p:ext uri="{BB962C8B-B14F-4D97-AF65-F5344CB8AC3E}">
        <p14:creationId xmlns:p14="http://schemas.microsoft.com/office/powerpoint/2010/main" val="713733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Unable to Break the Thread</a:t>
            </a:r>
          </a:p>
        </p:txBody>
      </p:sp>
      <p:sp>
        <p:nvSpPr>
          <p:cNvPr id="3" name="Content Placeholder 2"/>
          <p:cNvSpPr>
            <a:spLocks noGrp="1"/>
          </p:cNvSpPr>
          <p:nvPr>
            <p:ph sz="quarter" idx="4"/>
          </p:nvPr>
        </p:nvSpPr>
        <p:spPr/>
        <p:txBody>
          <a:bodyPr/>
          <a:lstStyle/>
          <a:p>
            <a:r>
              <a:rPr lang="en-US" i="0" dirty="0"/>
              <a:t>Continue to imagine your wrists being wrapped by the thread several times, each time representing another sin that could be committed or examples of unkind acts toward family members. There will come a time that you will not be able to break the thread.</a:t>
            </a:r>
          </a:p>
          <a:p>
            <a:r>
              <a:rPr lang="en-US" i="0" dirty="0"/>
              <a:t>How have you seen Satan leading people with “flaxen cord[s]”?</a:t>
            </a:r>
          </a:p>
          <a:p>
            <a:endParaRPr lang="en-US" dirty="0"/>
          </a:p>
        </p:txBody>
      </p:sp>
      <p:pic>
        <p:nvPicPr>
          <p:cNvPr id="5" name="Picture Placeholder 5"/>
          <p:cNvPicPr>
            <a:picLocks noGrp="1" noChangeAspect="1"/>
          </p:cNvPicPr>
          <p:nvPr>
            <p:ph type="pic" sz="quarter" idx="10"/>
          </p:nvPr>
        </p:nvPicPr>
        <p:blipFill>
          <a:blip r:embed="rId2"/>
          <a:srcRect l="13204" r="13204"/>
          <a:stretch>
            <a:fillRect/>
          </a:stretch>
        </p:blipFill>
        <p:spPr/>
      </p:pic>
    </p:spTree>
    <p:extLst>
      <p:ext uri="{BB962C8B-B14F-4D97-AF65-F5344CB8AC3E}">
        <p14:creationId xmlns:p14="http://schemas.microsoft.com/office/powerpoint/2010/main" val="2822604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Unable to Break the Thread</a:t>
            </a:r>
          </a:p>
        </p:txBody>
      </p:sp>
      <p:sp>
        <p:nvSpPr>
          <p:cNvPr id="3" name="Content Placeholder 2"/>
          <p:cNvSpPr>
            <a:spLocks noGrp="1"/>
          </p:cNvSpPr>
          <p:nvPr>
            <p:ph sz="quarter" idx="4"/>
          </p:nvPr>
        </p:nvSpPr>
        <p:spPr/>
        <p:txBody>
          <a:bodyPr/>
          <a:lstStyle/>
          <a:p>
            <a:r>
              <a:rPr lang="en-US" i="0" dirty="0"/>
              <a:t>Continue to imagine your wrists being wrapped by the thread several times, each time representing another sin that could be committed or examples of unkind acts toward family members. There will come a time that you will not be able to break the thread.</a:t>
            </a:r>
          </a:p>
          <a:p>
            <a:r>
              <a:rPr lang="en-US" i="0" dirty="0"/>
              <a:t>How have you seen Satan leading people with “flaxen cord[s]”?</a:t>
            </a:r>
          </a:p>
          <a:p>
            <a:r>
              <a:rPr lang="en-US" i="0" dirty="0"/>
              <a:t>Which of these sins (flaxen cords) do you think are most dangerous for people your age?</a:t>
            </a:r>
          </a:p>
        </p:txBody>
      </p:sp>
      <p:pic>
        <p:nvPicPr>
          <p:cNvPr id="6" name="Picture Placeholder 5"/>
          <p:cNvPicPr>
            <a:picLocks noGrp="1" noChangeAspect="1"/>
          </p:cNvPicPr>
          <p:nvPr>
            <p:ph type="pic" sz="quarter" idx="10"/>
          </p:nvPr>
        </p:nvPicPr>
        <p:blipFill>
          <a:blip r:embed="rId2"/>
          <a:srcRect l="13204" r="13204"/>
          <a:stretch>
            <a:fillRect/>
          </a:stretch>
        </p:blipFill>
        <p:spPr/>
      </p:pic>
    </p:spTree>
    <p:extLst>
      <p:ext uri="{BB962C8B-B14F-4D97-AF65-F5344CB8AC3E}">
        <p14:creationId xmlns:p14="http://schemas.microsoft.com/office/powerpoint/2010/main" val="3280529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some people do not remove Satan’s flaxen cords before they become “strong cords”?</a:t>
            </a:r>
          </a:p>
        </p:txBody>
      </p:sp>
      <p:sp>
        <p:nvSpPr>
          <p:cNvPr id="3" name="Title 2"/>
          <p:cNvSpPr>
            <a:spLocks noGrp="1"/>
          </p:cNvSpPr>
          <p:nvPr>
            <p:ph type="title"/>
          </p:nvPr>
        </p:nvSpPr>
        <p:spPr/>
        <p:txBody>
          <a:bodyPr/>
          <a:lstStyle/>
          <a:p>
            <a:r>
              <a:rPr lang="en-US" dirty="0"/>
              <a:t>Strong Cords</a:t>
            </a:r>
          </a:p>
        </p:txBody>
      </p:sp>
    </p:spTree>
    <p:extLst>
      <p:ext uri="{BB962C8B-B14F-4D97-AF65-F5344CB8AC3E}">
        <p14:creationId xmlns:p14="http://schemas.microsoft.com/office/powerpoint/2010/main" val="4072654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people are bound by the devil’s “strong cords” in this life, they still have their agency. However, their desire and ability to withstand and overcome temptation have been weakened. Nevertheless, the Savior can still help them to become free from the bondage of sin if they will exercise faith in Him and repent. </a:t>
            </a:r>
          </a:p>
          <a:p>
            <a:endParaRPr lang="en-US" dirty="0"/>
          </a:p>
        </p:txBody>
      </p:sp>
      <p:sp>
        <p:nvSpPr>
          <p:cNvPr id="3" name="Title 2"/>
          <p:cNvSpPr>
            <a:spLocks noGrp="1"/>
          </p:cNvSpPr>
          <p:nvPr>
            <p:ph type="title"/>
          </p:nvPr>
        </p:nvSpPr>
        <p:spPr/>
        <p:txBody>
          <a:bodyPr/>
          <a:lstStyle/>
          <a:p>
            <a:r>
              <a:rPr lang="en-US" dirty="0"/>
              <a:t>Strong Cords</a:t>
            </a:r>
          </a:p>
        </p:txBody>
      </p:sp>
    </p:spTree>
    <p:extLst>
      <p:ext uri="{BB962C8B-B14F-4D97-AF65-F5344CB8AC3E}">
        <p14:creationId xmlns:p14="http://schemas.microsoft.com/office/powerpoint/2010/main" val="3099356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26:23–24, looking for how the Lord’s ways differ from the devil’s ways. </a:t>
            </a:r>
          </a:p>
          <a:p>
            <a:endParaRPr lang="en-US" dirty="0"/>
          </a:p>
        </p:txBody>
      </p:sp>
      <p:sp>
        <p:nvSpPr>
          <p:cNvPr id="3" name="Title 2"/>
          <p:cNvSpPr>
            <a:spLocks noGrp="1"/>
          </p:cNvSpPr>
          <p:nvPr>
            <p:ph type="title"/>
          </p:nvPr>
        </p:nvSpPr>
        <p:spPr/>
        <p:txBody>
          <a:bodyPr/>
          <a:lstStyle/>
          <a:p>
            <a:r>
              <a:rPr lang="en-US" dirty="0"/>
              <a:t>The Lord’s Ways</a:t>
            </a:r>
          </a:p>
        </p:txBody>
      </p:sp>
    </p:spTree>
    <p:extLst>
      <p:ext uri="{BB962C8B-B14F-4D97-AF65-F5344CB8AC3E}">
        <p14:creationId xmlns:p14="http://schemas.microsoft.com/office/powerpoint/2010/main" val="393691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26:23–24, looking for how the Lord’s ways differ from the devil’s ways. </a:t>
            </a:r>
          </a:p>
          <a:p>
            <a:r>
              <a:rPr lang="en-US" dirty="0"/>
              <a:t>What is the purpose of everything the Lord does? </a:t>
            </a:r>
          </a:p>
        </p:txBody>
      </p:sp>
      <p:sp>
        <p:nvSpPr>
          <p:cNvPr id="3" name="Title 2"/>
          <p:cNvSpPr>
            <a:spLocks noGrp="1"/>
          </p:cNvSpPr>
          <p:nvPr>
            <p:ph type="title"/>
          </p:nvPr>
        </p:nvSpPr>
        <p:spPr/>
        <p:txBody>
          <a:bodyPr/>
          <a:lstStyle/>
          <a:p>
            <a:r>
              <a:rPr lang="en-US" dirty="0"/>
              <a:t>The Lord’s Ways</a:t>
            </a:r>
          </a:p>
        </p:txBody>
      </p:sp>
    </p:spTree>
    <p:extLst>
      <p:ext uri="{BB962C8B-B14F-4D97-AF65-F5344CB8AC3E}">
        <p14:creationId xmlns:p14="http://schemas.microsoft.com/office/powerpoint/2010/main" val="167333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26:23–24, looking for how the Lord’s ways differ from the devil’s ways. </a:t>
            </a:r>
          </a:p>
          <a:p>
            <a:r>
              <a:rPr lang="en-US" dirty="0"/>
              <a:t>What is the purpose of everything the Lord does? </a:t>
            </a:r>
          </a:p>
          <a:p>
            <a:r>
              <a:rPr lang="en-US" b="1" dirty="0"/>
              <a:t>Because the Lord loves all people, everything He does is for their benefit</a:t>
            </a:r>
            <a:r>
              <a:rPr lang="en-US" dirty="0"/>
              <a:t>. </a:t>
            </a:r>
          </a:p>
        </p:txBody>
      </p:sp>
      <p:sp>
        <p:nvSpPr>
          <p:cNvPr id="3" name="Title 2"/>
          <p:cNvSpPr>
            <a:spLocks noGrp="1"/>
          </p:cNvSpPr>
          <p:nvPr>
            <p:ph type="title"/>
          </p:nvPr>
        </p:nvSpPr>
        <p:spPr/>
        <p:txBody>
          <a:bodyPr/>
          <a:lstStyle/>
          <a:p>
            <a:r>
              <a:rPr lang="en-US" dirty="0"/>
              <a:t>The Lord’s Ways</a:t>
            </a:r>
          </a:p>
        </p:txBody>
      </p:sp>
    </p:spTree>
    <p:extLst>
      <p:ext uri="{BB962C8B-B14F-4D97-AF65-F5344CB8AC3E}">
        <p14:creationId xmlns:p14="http://schemas.microsoft.com/office/powerpoint/2010/main" val="1157471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God might allow a whole group of people to be destroyed?</a:t>
            </a:r>
          </a:p>
          <a:p>
            <a:endParaRPr lang="en-US" dirty="0"/>
          </a:p>
        </p:txBody>
      </p:sp>
      <p:sp>
        <p:nvSpPr>
          <p:cNvPr id="3" name="Title 2"/>
          <p:cNvSpPr>
            <a:spLocks noGrp="1"/>
          </p:cNvSpPr>
          <p:nvPr>
            <p:ph type="title"/>
          </p:nvPr>
        </p:nvSpPr>
        <p:spPr/>
        <p:txBody>
          <a:bodyPr/>
          <a:lstStyle/>
          <a:p>
            <a:r>
              <a:rPr lang="en-US" dirty="0"/>
              <a:t>Understanding God</a:t>
            </a:r>
          </a:p>
        </p:txBody>
      </p:sp>
    </p:spTree>
    <p:extLst>
      <p:ext uri="{BB962C8B-B14F-4D97-AF65-F5344CB8AC3E}">
        <p14:creationId xmlns:p14="http://schemas.microsoft.com/office/powerpoint/2010/main" val="2192052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26:23–24, looking for how the Lord’s ways differ from the devil’s ways. </a:t>
            </a:r>
          </a:p>
          <a:p>
            <a:r>
              <a:rPr lang="en-US" dirty="0"/>
              <a:t>What is the purpose of everything the Lord does? </a:t>
            </a:r>
          </a:p>
          <a:p>
            <a:r>
              <a:rPr lang="en-US" b="1" dirty="0"/>
              <a:t>Because the Lord loves all people, everything He does is for their benefit</a:t>
            </a:r>
            <a:r>
              <a:rPr lang="en-US" dirty="0"/>
              <a:t>. </a:t>
            </a:r>
          </a:p>
          <a:p>
            <a:r>
              <a:rPr lang="en-US" dirty="0"/>
              <a:t>What evidence of the Lord’s love for and effort to benefit His children did Nephi refer to in verse 24?</a:t>
            </a:r>
          </a:p>
          <a:p>
            <a:endParaRPr lang="en-US" dirty="0"/>
          </a:p>
        </p:txBody>
      </p:sp>
      <p:sp>
        <p:nvSpPr>
          <p:cNvPr id="3" name="Title 2"/>
          <p:cNvSpPr>
            <a:spLocks noGrp="1"/>
          </p:cNvSpPr>
          <p:nvPr>
            <p:ph type="title"/>
          </p:nvPr>
        </p:nvSpPr>
        <p:spPr/>
        <p:txBody>
          <a:bodyPr/>
          <a:lstStyle/>
          <a:p>
            <a:r>
              <a:rPr lang="en-US" dirty="0"/>
              <a:t>The Lord’s Ways</a:t>
            </a:r>
          </a:p>
        </p:txBody>
      </p:sp>
    </p:spTree>
    <p:extLst>
      <p:ext uri="{BB962C8B-B14F-4D97-AF65-F5344CB8AC3E}">
        <p14:creationId xmlns:p14="http://schemas.microsoft.com/office/powerpoint/2010/main" val="1713785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is allowing His children to experience the consequences of their choices a manifestation of God’s love for both the wicked and the righteous?</a:t>
            </a:r>
          </a:p>
          <a:p>
            <a:endParaRPr lang="en-US" dirty="0"/>
          </a:p>
        </p:txBody>
      </p:sp>
      <p:sp>
        <p:nvSpPr>
          <p:cNvPr id="3" name="Title 2"/>
          <p:cNvSpPr>
            <a:spLocks noGrp="1"/>
          </p:cNvSpPr>
          <p:nvPr>
            <p:ph type="title"/>
          </p:nvPr>
        </p:nvSpPr>
        <p:spPr/>
        <p:txBody>
          <a:bodyPr/>
          <a:lstStyle/>
          <a:p>
            <a:r>
              <a:rPr lang="en-US" dirty="0"/>
              <a:t>Manifestation of God’s Love</a:t>
            </a:r>
          </a:p>
        </p:txBody>
      </p:sp>
    </p:spTree>
    <p:extLst>
      <p:ext uri="{BB962C8B-B14F-4D97-AF65-F5344CB8AC3E}">
        <p14:creationId xmlns:p14="http://schemas.microsoft.com/office/powerpoint/2010/main" val="87952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Nephites who were destroyed a few generations after the Savior’s visit were in a deep state of wickedness and corruption. The destruction of these people prevented them from committing additional acts of wickedness, and, like those destroyed in the Flood during the time of Noah, the wicked Nephites were brought into the spirit world where they could eventually be taught the gospel of Jesus Christ and have opportunities to repent (see 1 Peter 3:18–20; Moses 7:39). </a:t>
            </a:r>
          </a:p>
        </p:txBody>
      </p:sp>
      <p:sp>
        <p:nvSpPr>
          <p:cNvPr id="3" name="Title 2"/>
          <p:cNvSpPr>
            <a:spLocks noGrp="1"/>
          </p:cNvSpPr>
          <p:nvPr>
            <p:ph type="title"/>
          </p:nvPr>
        </p:nvSpPr>
        <p:spPr/>
        <p:txBody>
          <a:bodyPr/>
          <a:lstStyle/>
          <a:p>
            <a:r>
              <a:rPr lang="en-US" dirty="0"/>
              <a:t>The Destruction of the Nephites</a:t>
            </a:r>
          </a:p>
        </p:txBody>
      </p:sp>
    </p:spTree>
    <p:extLst>
      <p:ext uri="{BB962C8B-B14F-4D97-AF65-F5344CB8AC3E}">
        <p14:creationId xmlns:p14="http://schemas.microsoft.com/office/powerpoint/2010/main" val="1916888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is important to understand that the Lord loves all people and that everything He does is for their benefit?</a:t>
            </a:r>
          </a:p>
          <a:p>
            <a:endParaRPr lang="en-US" dirty="0"/>
          </a:p>
        </p:txBody>
      </p:sp>
      <p:sp>
        <p:nvSpPr>
          <p:cNvPr id="3" name="Title 2"/>
          <p:cNvSpPr>
            <a:spLocks noGrp="1"/>
          </p:cNvSpPr>
          <p:nvPr>
            <p:ph type="title"/>
          </p:nvPr>
        </p:nvSpPr>
        <p:spPr/>
        <p:txBody>
          <a:bodyPr/>
          <a:lstStyle/>
          <a:p>
            <a:r>
              <a:rPr lang="en-US" dirty="0"/>
              <a:t>The Lord Loves All People</a:t>
            </a:r>
          </a:p>
        </p:txBody>
      </p:sp>
    </p:spTree>
    <p:extLst>
      <p:ext uri="{BB962C8B-B14F-4D97-AF65-F5344CB8AC3E}">
        <p14:creationId xmlns:p14="http://schemas.microsoft.com/office/powerpoint/2010/main" val="1713710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Why do you think it is important to understand that the Lord loves all people and that everything He does is for their benefit?</a:t>
            </a:r>
          </a:p>
          <a:p>
            <a:pPr fontAlgn="base"/>
            <a:r>
              <a:rPr lang="en-US" dirty="0"/>
              <a:t>How can understanding this truth help someone who questions one of the Lord’s teachings, laws, or standards?</a:t>
            </a:r>
          </a:p>
          <a:p>
            <a:endParaRPr lang="en-US" dirty="0"/>
          </a:p>
        </p:txBody>
      </p:sp>
      <p:sp>
        <p:nvSpPr>
          <p:cNvPr id="3" name="Title 2"/>
          <p:cNvSpPr>
            <a:spLocks noGrp="1"/>
          </p:cNvSpPr>
          <p:nvPr>
            <p:ph type="title"/>
          </p:nvPr>
        </p:nvSpPr>
        <p:spPr/>
        <p:txBody>
          <a:bodyPr/>
          <a:lstStyle/>
          <a:p>
            <a:r>
              <a:rPr lang="en-US" dirty="0"/>
              <a:t>The Lord Loves All People</a:t>
            </a:r>
          </a:p>
        </p:txBody>
      </p:sp>
    </p:spTree>
    <p:extLst>
      <p:ext uri="{BB962C8B-B14F-4D97-AF65-F5344CB8AC3E}">
        <p14:creationId xmlns:p14="http://schemas.microsoft.com/office/powerpoint/2010/main" val="2951849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26:25–28, 33. What truth can we learn about the Lord from these verses?</a:t>
            </a:r>
          </a:p>
          <a:p>
            <a:endParaRPr lang="en-US" dirty="0"/>
          </a:p>
        </p:txBody>
      </p:sp>
      <p:sp>
        <p:nvSpPr>
          <p:cNvPr id="3" name="Title 2"/>
          <p:cNvSpPr>
            <a:spLocks noGrp="1"/>
          </p:cNvSpPr>
          <p:nvPr>
            <p:ph type="title"/>
          </p:nvPr>
        </p:nvSpPr>
        <p:spPr/>
        <p:txBody>
          <a:bodyPr/>
          <a:lstStyle/>
          <a:p>
            <a:r>
              <a:rPr lang="en-US" dirty="0"/>
              <a:t>About the Lord</a:t>
            </a:r>
          </a:p>
        </p:txBody>
      </p:sp>
    </p:spTree>
    <p:extLst>
      <p:ext uri="{BB962C8B-B14F-4D97-AF65-F5344CB8AC3E}">
        <p14:creationId xmlns:p14="http://schemas.microsoft.com/office/powerpoint/2010/main" val="557801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26:25–28, 33. What truth can we learn about the Lord from these verses?</a:t>
            </a:r>
          </a:p>
          <a:p>
            <a:r>
              <a:rPr lang="en-US" b="1" dirty="0"/>
              <a:t>The Lord invites all people to come unto Him and partake of His salvation.</a:t>
            </a:r>
          </a:p>
        </p:txBody>
      </p:sp>
      <p:sp>
        <p:nvSpPr>
          <p:cNvPr id="3" name="Title 2"/>
          <p:cNvSpPr>
            <a:spLocks noGrp="1"/>
          </p:cNvSpPr>
          <p:nvPr>
            <p:ph type="title"/>
          </p:nvPr>
        </p:nvSpPr>
        <p:spPr/>
        <p:txBody>
          <a:bodyPr/>
          <a:lstStyle/>
          <a:p>
            <a:r>
              <a:rPr lang="en-US" dirty="0"/>
              <a:t>About the Lord</a:t>
            </a:r>
          </a:p>
        </p:txBody>
      </p:sp>
    </p:spTree>
    <p:extLst>
      <p:ext uri="{BB962C8B-B14F-4D97-AF65-F5344CB8AC3E}">
        <p14:creationId xmlns:p14="http://schemas.microsoft.com/office/powerpoint/2010/main" val="206167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26:25–28, 33. What truth can we learn about the Lord from these verses?</a:t>
            </a:r>
          </a:p>
          <a:p>
            <a:r>
              <a:rPr lang="en-US" b="1" dirty="0"/>
              <a:t>The Lord invites all people to come unto Him and partake of His salvation.</a:t>
            </a:r>
          </a:p>
          <a:p>
            <a:r>
              <a:rPr lang="en-US" dirty="0"/>
              <a:t>2 </a:t>
            </a:r>
            <a:r>
              <a:rPr lang="en-US"/>
              <a:t>Nephi 26:33 </a:t>
            </a:r>
            <a:r>
              <a:rPr lang="en-US" dirty="0"/>
              <a:t>is a doctrinal mastery passage. Mark this verse in your scriptures in a distinctive way so you can locate it easily.</a:t>
            </a:r>
          </a:p>
          <a:p>
            <a:endParaRPr lang="en-US" dirty="0"/>
          </a:p>
        </p:txBody>
      </p:sp>
      <p:sp>
        <p:nvSpPr>
          <p:cNvPr id="3" name="Title 2"/>
          <p:cNvSpPr>
            <a:spLocks noGrp="1"/>
          </p:cNvSpPr>
          <p:nvPr>
            <p:ph type="title"/>
          </p:nvPr>
        </p:nvSpPr>
        <p:spPr/>
        <p:txBody>
          <a:bodyPr/>
          <a:lstStyle/>
          <a:p>
            <a:r>
              <a:rPr lang="en-US" dirty="0"/>
              <a:t>About the Lord</a:t>
            </a:r>
          </a:p>
        </p:txBody>
      </p:sp>
    </p:spTree>
    <p:extLst>
      <p:ext uri="{BB962C8B-B14F-4D97-AF65-F5344CB8AC3E}">
        <p14:creationId xmlns:p14="http://schemas.microsoft.com/office/powerpoint/2010/main" val="1965614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How can it help you to know that the Lord invites all to come unto Him?</a:t>
            </a:r>
          </a:p>
        </p:txBody>
      </p:sp>
      <p:sp>
        <p:nvSpPr>
          <p:cNvPr id="3" name="Title 2"/>
          <p:cNvSpPr>
            <a:spLocks noGrp="1"/>
          </p:cNvSpPr>
          <p:nvPr>
            <p:ph type="title"/>
          </p:nvPr>
        </p:nvSpPr>
        <p:spPr/>
        <p:txBody>
          <a:bodyPr/>
          <a:lstStyle/>
          <a:p>
            <a:r>
              <a:rPr lang="en-US" dirty="0"/>
              <a:t>Come unto Christ</a:t>
            </a:r>
          </a:p>
        </p:txBody>
      </p:sp>
    </p:spTree>
    <p:extLst>
      <p:ext uri="{BB962C8B-B14F-4D97-AF65-F5344CB8AC3E}">
        <p14:creationId xmlns:p14="http://schemas.microsoft.com/office/powerpoint/2010/main" val="2117998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How can it help you to know that the Lord invites all to come unto Him?</a:t>
            </a:r>
          </a:p>
          <a:p>
            <a:pPr fontAlgn="base"/>
            <a:r>
              <a:rPr lang="en-US" dirty="0"/>
              <a:t>How have you felt the Lord inviting you to come unto Him?</a:t>
            </a:r>
          </a:p>
          <a:p>
            <a:endParaRPr lang="en-US" dirty="0"/>
          </a:p>
        </p:txBody>
      </p:sp>
      <p:sp>
        <p:nvSpPr>
          <p:cNvPr id="3" name="Title 2"/>
          <p:cNvSpPr>
            <a:spLocks noGrp="1"/>
          </p:cNvSpPr>
          <p:nvPr>
            <p:ph type="title"/>
          </p:nvPr>
        </p:nvSpPr>
        <p:spPr/>
        <p:txBody>
          <a:bodyPr/>
          <a:lstStyle/>
          <a:p>
            <a:r>
              <a:rPr lang="en-US"/>
              <a:t>Come unto Christ</a:t>
            </a:r>
            <a:endParaRPr lang="en-US" dirty="0"/>
          </a:p>
        </p:txBody>
      </p:sp>
    </p:spTree>
    <p:extLst>
      <p:ext uri="{BB962C8B-B14F-4D97-AF65-F5344CB8AC3E}">
        <p14:creationId xmlns:p14="http://schemas.microsoft.com/office/powerpoint/2010/main" val="926848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God might allow a whole group of people to be destroyed?</a:t>
            </a:r>
          </a:p>
          <a:p>
            <a:r>
              <a:rPr lang="en-US" dirty="0"/>
              <a:t>As you study 2 Nephi 26 today, look for truths that can help us understand why God would allow certain groups of people to be destroyed.</a:t>
            </a:r>
          </a:p>
          <a:p>
            <a:endParaRPr lang="en-US" dirty="0"/>
          </a:p>
        </p:txBody>
      </p:sp>
      <p:sp>
        <p:nvSpPr>
          <p:cNvPr id="3" name="Title 2"/>
          <p:cNvSpPr>
            <a:spLocks noGrp="1"/>
          </p:cNvSpPr>
          <p:nvPr>
            <p:ph type="title"/>
          </p:nvPr>
        </p:nvSpPr>
        <p:spPr/>
        <p:txBody>
          <a:bodyPr/>
          <a:lstStyle/>
          <a:p>
            <a:r>
              <a:rPr lang="en-US" dirty="0"/>
              <a:t>Understanding God</a:t>
            </a:r>
          </a:p>
        </p:txBody>
      </p:sp>
    </p:spTree>
    <p:extLst>
      <p:ext uri="{BB962C8B-B14F-4D97-AF65-F5344CB8AC3E}">
        <p14:creationId xmlns:p14="http://schemas.microsoft.com/office/powerpoint/2010/main" val="1608364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 </a:t>
            </a:r>
          </a:p>
        </p:txBody>
      </p:sp>
      <p:sp>
        <p:nvSpPr>
          <p:cNvPr id="3" name="Content Placeholder 2"/>
          <p:cNvSpPr>
            <a:spLocks noGrp="1"/>
          </p:cNvSpPr>
          <p:nvPr>
            <p:ph sz="quarter" idx="4"/>
          </p:nvPr>
        </p:nvSpPr>
        <p:spPr/>
        <p:txBody>
          <a:bodyPr/>
          <a:lstStyle/>
          <a:p>
            <a:pPr marL="0" indent="0">
              <a:buNone/>
            </a:pPr>
            <a:r>
              <a:rPr lang="en-US" dirty="0"/>
              <a:t>“I hope that we welcome and love all of God’s children, including those who might dress, look, speak, or just do things differently. It is not good to make others feel as though they are deficient. Let us lift those around us. Let us extend a welcoming hand. Let us bestow upon our brothers and sisters in the Church a special measure of humanity, compassion, and charity so that they feel, at long last, they have finally found home. …</a:t>
            </a:r>
          </a:p>
          <a:p>
            <a:pPr marL="0" indent="0">
              <a:buNone/>
            </a:pPr>
            <a:r>
              <a:rPr lang="en-US" i="0" dirty="0"/>
              <a:t>Continued on the next page.</a:t>
            </a:r>
          </a:p>
        </p:txBody>
      </p:sp>
      <p:pic>
        <p:nvPicPr>
          <p:cNvPr id="6" name="Picture Placeholder 5"/>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2972672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 cont.</a:t>
            </a:r>
          </a:p>
        </p:txBody>
      </p:sp>
      <p:sp>
        <p:nvSpPr>
          <p:cNvPr id="3" name="Content Placeholder 2"/>
          <p:cNvSpPr>
            <a:spLocks noGrp="1"/>
          </p:cNvSpPr>
          <p:nvPr>
            <p:ph sz="quarter" idx="4"/>
          </p:nvPr>
        </p:nvSpPr>
        <p:spPr/>
        <p:txBody>
          <a:bodyPr/>
          <a:lstStyle/>
          <a:p>
            <a:pPr marL="0" indent="0">
              <a:buNone/>
            </a:pPr>
            <a:r>
              <a:rPr lang="en-US" dirty="0"/>
              <a:t>“It seems only right and proper that we extend to others that which we so earnestly desire for ourselves.</a:t>
            </a:r>
          </a:p>
          <a:p>
            <a:pPr marL="0" indent="0">
              <a:buNone/>
            </a:pPr>
            <a:r>
              <a:rPr lang="en-US" dirty="0"/>
              <a:t>“I am not suggesting that we accept sin or overlook evil, in our personal life or in the world. Nevertheless, in our zeal, we sometimes confuse sin with sinner, and we condemn too quickly and with too little compassion. …</a:t>
            </a:r>
          </a:p>
          <a:p>
            <a:pPr marL="0" indent="0">
              <a:buNone/>
            </a:pPr>
            <a:r>
              <a:rPr lang="en-US" i="0" dirty="0"/>
              <a:t>Continued on the next page. </a:t>
            </a:r>
          </a:p>
        </p:txBody>
      </p:sp>
      <p:pic>
        <p:nvPicPr>
          <p:cNvPr id="5" name="Picture Placeholder 5"/>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3450513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 cont.</a:t>
            </a:r>
          </a:p>
        </p:txBody>
      </p:sp>
      <p:sp>
        <p:nvSpPr>
          <p:cNvPr id="3" name="Content Placeholder 2"/>
          <p:cNvSpPr>
            <a:spLocks noGrp="1"/>
          </p:cNvSpPr>
          <p:nvPr>
            <p:ph sz="quarter" idx="4"/>
          </p:nvPr>
        </p:nvSpPr>
        <p:spPr/>
        <p:txBody>
          <a:bodyPr/>
          <a:lstStyle/>
          <a:p>
            <a:pPr marL="0" indent="0">
              <a:buNone/>
            </a:pPr>
            <a:r>
              <a:rPr lang="en-US" dirty="0"/>
              <a:t>“… Let our hearts and hands be stretched out in compassion toward others, for everyone is walking his or her own difficult path” (Dieter F. Uchtdorf, “You Are My Hands,” </a:t>
            </a:r>
            <a:r>
              <a:rPr lang="en-US" i="0" dirty="0"/>
              <a:t>Ensign</a:t>
            </a:r>
            <a:r>
              <a:rPr lang="en-US" dirty="0"/>
              <a:t> or </a:t>
            </a:r>
            <a:r>
              <a:rPr lang="en-US" i="0" dirty="0"/>
              <a:t>Liahona</a:t>
            </a:r>
            <a:r>
              <a:rPr lang="en-US" dirty="0"/>
              <a:t>, May 2010, 68–69).</a:t>
            </a:r>
          </a:p>
          <a:p>
            <a:endParaRPr lang="en-US" dirty="0"/>
          </a:p>
        </p:txBody>
      </p:sp>
      <p:pic>
        <p:nvPicPr>
          <p:cNvPr id="5" name="Picture Placeholder 5"/>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2004137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does the will of the Father in all things. Jesus Christ lived a sinless life and atoned for the sins of all mankind.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251879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does the will of the Father in all things. Jesus Christ lived a sinless life and atoned for the sins of all mankind. </a:t>
            </a:r>
          </a:p>
          <a:p>
            <a:r>
              <a:rPr lang="en-US" dirty="0"/>
              <a:t>3 Nephi 11:10–11 is a doctrinal mastery passage that supports these doctrines. </a:t>
            </a:r>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2849706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does the will of the Father in all things. Jesus Christ lived a sinless life and atoned for the sins of all mankind. </a:t>
            </a:r>
          </a:p>
          <a:p>
            <a:r>
              <a:rPr lang="en-US" dirty="0"/>
              <a:t>3 Nephi 11:10–11 is a doctrinal mastery passage that supports these doctrines. </a:t>
            </a:r>
          </a:p>
          <a:p>
            <a:r>
              <a:rPr lang="en-US" dirty="0"/>
              <a:t>Read Luke 22:39–44 and Moses 4:1–2, looking for examples of how Jesus Christ submitted to the will of the Father in all things.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2840755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can we learn from the Savior’s example about how to strengthen our own relationship with Heavenly Father?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509820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26:3, 5–6, looking for what Nephi foresaw would happen to some of his descendants at the time of the Savior’s death and Resurrection and why.</a:t>
            </a:r>
          </a:p>
          <a:p>
            <a:endParaRPr lang="en-US" dirty="0"/>
          </a:p>
        </p:txBody>
      </p:sp>
      <p:sp>
        <p:nvSpPr>
          <p:cNvPr id="3" name="Title 2"/>
          <p:cNvSpPr>
            <a:spLocks noGrp="1"/>
          </p:cNvSpPr>
          <p:nvPr>
            <p:ph type="title"/>
          </p:nvPr>
        </p:nvSpPr>
        <p:spPr/>
        <p:txBody>
          <a:bodyPr/>
          <a:lstStyle/>
          <a:p>
            <a:r>
              <a:rPr lang="en-US" dirty="0"/>
              <a:t>Nephi’s Descendants</a:t>
            </a:r>
          </a:p>
        </p:txBody>
      </p:sp>
    </p:spTree>
    <p:extLst>
      <p:ext uri="{BB962C8B-B14F-4D97-AF65-F5344CB8AC3E}">
        <p14:creationId xmlns:p14="http://schemas.microsoft.com/office/powerpoint/2010/main" val="2384133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26:3, 5–6, looking for what Nephi foresaw would happen to some of his descendants at the time of the Savior’s death and Resurrection and why.</a:t>
            </a:r>
          </a:p>
          <a:p>
            <a:r>
              <a:rPr lang="en-US" dirty="0"/>
              <a:t>Read 2 Nephi 26:9–11, looking for what Nephi foresaw would happen to some of his descendants among the fourth generation after the Savior appeared to them and why.</a:t>
            </a:r>
          </a:p>
          <a:p>
            <a:endParaRPr lang="en-US" dirty="0"/>
          </a:p>
          <a:p>
            <a:endParaRPr lang="en-US" dirty="0"/>
          </a:p>
        </p:txBody>
      </p:sp>
      <p:sp>
        <p:nvSpPr>
          <p:cNvPr id="3" name="Title 2"/>
          <p:cNvSpPr>
            <a:spLocks noGrp="1"/>
          </p:cNvSpPr>
          <p:nvPr>
            <p:ph type="title"/>
          </p:nvPr>
        </p:nvSpPr>
        <p:spPr/>
        <p:txBody>
          <a:bodyPr/>
          <a:lstStyle/>
          <a:p>
            <a:r>
              <a:rPr lang="en-US" dirty="0"/>
              <a:t>Nephi’s Descendants</a:t>
            </a:r>
          </a:p>
        </p:txBody>
      </p:sp>
    </p:spTree>
    <p:extLst>
      <p:ext uri="{BB962C8B-B14F-4D97-AF65-F5344CB8AC3E}">
        <p14:creationId xmlns:p14="http://schemas.microsoft.com/office/powerpoint/2010/main" val="201111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phrase “the Spirit </a:t>
            </a:r>
            <a:r>
              <a:rPr lang="en-US" dirty="0" err="1"/>
              <a:t>ceaseth</a:t>
            </a:r>
            <a:r>
              <a:rPr lang="en-US" dirty="0"/>
              <a:t> to strive with man” in 2 Nephi 26:11 means that the Spirit of the Lord withdraws from individuals because of their unrighteousness.</a:t>
            </a:r>
          </a:p>
        </p:txBody>
      </p:sp>
      <p:sp>
        <p:nvSpPr>
          <p:cNvPr id="3" name="Title 2"/>
          <p:cNvSpPr>
            <a:spLocks noGrp="1"/>
          </p:cNvSpPr>
          <p:nvPr>
            <p:ph type="title"/>
          </p:nvPr>
        </p:nvSpPr>
        <p:spPr/>
        <p:txBody>
          <a:bodyPr/>
          <a:lstStyle/>
          <a:p>
            <a:r>
              <a:rPr lang="en-US" dirty="0"/>
              <a:t>Nephi’s Descendants</a:t>
            </a:r>
          </a:p>
        </p:txBody>
      </p:sp>
    </p:spTree>
    <p:extLst>
      <p:ext uri="{BB962C8B-B14F-4D97-AF65-F5344CB8AC3E}">
        <p14:creationId xmlns:p14="http://schemas.microsoft.com/office/powerpoint/2010/main" val="1713782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phrase “the Spirit </a:t>
            </a:r>
            <a:r>
              <a:rPr lang="en-US" dirty="0" err="1"/>
              <a:t>ceaseth</a:t>
            </a:r>
            <a:r>
              <a:rPr lang="en-US" dirty="0"/>
              <a:t> to strive with man” in 2 Nephi 26:11 means that the Spirit of the Lord withdraws from individuals because of their unrighteousness.</a:t>
            </a:r>
          </a:p>
          <a:p>
            <a:r>
              <a:rPr lang="en-US" dirty="0"/>
              <a:t>What principles can we learn from </a:t>
            </a:r>
            <a:r>
              <a:rPr lang="it-IT" dirty="0"/>
              <a:t>2 </a:t>
            </a:r>
            <a:r>
              <a:rPr lang="it-IT" dirty="0" err="1"/>
              <a:t>Nephi</a:t>
            </a:r>
            <a:r>
              <a:rPr lang="it-IT" dirty="0"/>
              <a:t> 26:3, 5–6, 9–11 </a:t>
            </a:r>
            <a:r>
              <a:rPr lang="en-US" dirty="0"/>
              <a:t>about what can lead people to perish or be destroyed?</a:t>
            </a:r>
          </a:p>
        </p:txBody>
      </p:sp>
      <p:sp>
        <p:nvSpPr>
          <p:cNvPr id="3" name="Title 2"/>
          <p:cNvSpPr>
            <a:spLocks noGrp="1"/>
          </p:cNvSpPr>
          <p:nvPr>
            <p:ph type="title"/>
          </p:nvPr>
        </p:nvSpPr>
        <p:spPr/>
        <p:txBody>
          <a:bodyPr/>
          <a:lstStyle/>
          <a:p>
            <a:r>
              <a:rPr lang="en-US" dirty="0"/>
              <a:t>Nephi’s Descendants</a:t>
            </a:r>
          </a:p>
        </p:txBody>
      </p:sp>
    </p:spTree>
    <p:extLst>
      <p:ext uri="{BB962C8B-B14F-4D97-AF65-F5344CB8AC3E}">
        <p14:creationId xmlns:p14="http://schemas.microsoft.com/office/powerpoint/2010/main" val="142311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Those who reject the prophets and persecute the Savior’s followers will perish. Those who are prideful and choose works of darkness rather than light will lose the Spirit and be destroyed.</a:t>
            </a:r>
          </a:p>
        </p:txBody>
      </p:sp>
      <p:sp>
        <p:nvSpPr>
          <p:cNvPr id="3" name="Title 2"/>
          <p:cNvSpPr>
            <a:spLocks noGrp="1"/>
          </p:cNvSpPr>
          <p:nvPr>
            <p:ph type="title"/>
          </p:nvPr>
        </p:nvSpPr>
        <p:spPr/>
        <p:txBody>
          <a:bodyPr/>
          <a:lstStyle/>
          <a:p>
            <a:r>
              <a:rPr lang="en-US"/>
              <a:t>Two Principles</a:t>
            </a:r>
            <a:endParaRPr lang="en-US" dirty="0"/>
          </a:p>
        </p:txBody>
      </p:sp>
    </p:spTree>
    <p:extLst>
      <p:ext uri="{BB962C8B-B14F-4D97-AF65-F5344CB8AC3E}">
        <p14:creationId xmlns:p14="http://schemas.microsoft.com/office/powerpoint/2010/main" val="2079284200"/>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C37576-8745-40D2-85BE-3A91F50D8EEE}">
  <ds:schemaRefs>
    <ds:schemaRef ds:uri="http://schemas.microsoft.com/sharepoint/v3/contenttype/forms"/>
  </ds:schemaRefs>
</ds:datastoreItem>
</file>

<file path=customXml/itemProps2.xml><?xml version="1.0" encoding="utf-8"?>
<ds:datastoreItem xmlns:ds="http://schemas.openxmlformats.org/officeDocument/2006/customXml" ds:itemID="{B332A8F0-31AE-46BE-8292-157C79DBB7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C97BAF-2E8D-45EA-BED3-A2AEF8D052DA}">
  <ds:schemaRefs>
    <ds:schemaRef ds:uri="http://purl.org/dc/elements/1.1/"/>
    <ds:schemaRef ds:uri="http://schemas.openxmlformats.org/package/2006/metadata/core-properties"/>
    <ds:schemaRef ds:uri="http://purl.org/dc/terms/"/>
    <ds:schemaRef ds:uri="a51ac170-4e69-43ea-bbd4-5a9e3eb386dc"/>
    <ds:schemaRef ds:uri="http://schemas.microsoft.com/office/2006/documentManagement/types"/>
    <ds:schemaRef ds:uri="http://schemas.microsoft.com/office/2006/metadata/properties"/>
    <ds:schemaRef ds:uri="http://schemas.microsoft.com/office/infopath/2007/PartnerControls"/>
    <ds:schemaRef ds:uri="b764eb9d-49e1-4eb4-965b-0d99005b74c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3377</TotalTime>
  <Words>2007</Words>
  <Application>Microsoft Office PowerPoint</Application>
  <PresentationFormat>On-screen Show (4:3)</PresentationFormat>
  <Paragraphs>126</Paragraphs>
  <Slides>47</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47</vt:i4>
      </vt:variant>
    </vt:vector>
  </HeadingPairs>
  <TitlesOfParts>
    <vt:vector size="56"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26</vt:lpstr>
      <vt:lpstr>Devotional</vt:lpstr>
      <vt:lpstr>Understanding God</vt:lpstr>
      <vt:lpstr>Understanding God</vt:lpstr>
      <vt:lpstr>Nephi’s Descendants</vt:lpstr>
      <vt:lpstr>Nephi’s Descendants</vt:lpstr>
      <vt:lpstr>Nephi’s Descendants</vt:lpstr>
      <vt:lpstr>Nephi’s Descendants</vt:lpstr>
      <vt:lpstr>Two Principles</vt:lpstr>
      <vt:lpstr>Two Principles</vt:lpstr>
      <vt:lpstr>How Would You Feel?</vt:lpstr>
      <vt:lpstr>How Would You Feel?</vt:lpstr>
      <vt:lpstr>How Would You Feel?</vt:lpstr>
      <vt:lpstr>The Justice of God</vt:lpstr>
      <vt:lpstr>The Justice of God</vt:lpstr>
      <vt:lpstr>The Book of Mormon</vt:lpstr>
      <vt:lpstr>The Book of Mormon</vt:lpstr>
      <vt:lpstr>Flaxen Cord</vt:lpstr>
      <vt:lpstr>Flaxen Cord</vt:lpstr>
      <vt:lpstr>The Bondage of Sin</vt:lpstr>
      <vt:lpstr>The Bondage of Sin</vt:lpstr>
      <vt:lpstr>Unable to Break the Thread</vt:lpstr>
      <vt:lpstr>Unable to Break the Thread</vt:lpstr>
      <vt:lpstr>Unable to Break the Thread</vt:lpstr>
      <vt:lpstr>Strong Cords</vt:lpstr>
      <vt:lpstr>Strong Cords</vt:lpstr>
      <vt:lpstr>The Lord’s Ways</vt:lpstr>
      <vt:lpstr>The Lord’s Ways</vt:lpstr>
      <vt:lpstr>The Lord’s Ways</vt:lpstr>
      <vt:lpstr>The Lord’s Ways</vt:lpstr>
      <vt:lpstr>Manifestation of God’s Love</vt:lpstr>
      <vt:lpstr>The Destruction of the Nephites</vt:lpstr>
      <vt:lpstr>The Lord Loves All People</vt:lpstr>
      <vt:lpstr>The Lord Loves All People</vt:lpstr>
      <vt:lpstr>About the Lord</vt:lpstr>
      <vt:lpstr>About the Lord</vt:lpstr>
      <vt:lpstr>About the Lord</vt:lpstr>
      <vt:lpstr>Come unto Christ</vt:lpstr>
      <vt:lpstr>Come unto Christ</vt:lpstr>
      <vt:lpstr>President Dieter F. Uchtdorf </vt:lpstr>
      <vt:lpstr>President Dieter F. Uchtdorf, cont.</vt:lpstr>
      <vt:lpstr>President Dieter F. Uchtdorf, cont.</vt:lpstr>
      <vt:lpstr>Doctrinal Mastery: The Godhead</vt:lpstr>
      <vt:lpstr>Doctrinal Mastery: The Godhead</vt:lpstr>
      <vt:lpstr>Doctrinal Mastery: The Godhead</vt:lpstr>
      <vt:lpstr>Doctrinal Mastery: The Godhead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260</cp:revision>
  <dcterms:created xsi:type="dcterms:W3CDTF">2013-07-15T20:26:14Z</dcterms:created>
  <dcterms:modified xsi:type="dcterms:W3CDTF">2017-07-06T00:19:17Z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