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7" r:id="rId5"/>
    <p:sldMasterId id="2147483691" r:id="rId6"/>
    <p:sldMasterId id="2147483695" r:id="rId7"/>
    <p:sldMasterId id="2147483699" r:id="rId8"/>
  </p:sldMasterIdLst>
  <p:notesMasterIdLst>
    <p:notesMasterId r:id="rId45"/>
  </p:notesMasterIdLst>
  <p:handoutMasterIdLst>
    <p:handoutMasterId r:id="rId46"/>
  </p:handoutMasterIdLst>
  <p:sldIdLst>
    <p:sldId id="302" r:id="rId9"/>
    <p:sldId id="351" r:id="rId10"/>
    <p:sldId id="352" r:id="rId11"/>
    <p:sldId id="353" r:id="rId12"/>
    <p:sldId id="355" r:id="rId13"/>
    <p:sldId id="354" r:id="rId14"/>
    <p:sldId id="356" r:id="rId15"/>
    <p:sldId id="357" r:id="rId16"/>
    <p:sldId id="359" r:id="rId17"/>
    <p:sldId id="358" r:id="rId18"/>
    <p:sldId id="362" r:id="rId19"/>
    <p:sldId id="364" r:id="rId20"/>
    <p:sldId id="366" r:id="rId21"/>
    <p:sldId id="394" r:id="rId22"/>
    <p:sldId id="369" r:id="rId23"/>
    <p:sldId id="370" r:id="rId24"/>
    <p:sldId id="374" r:id="rId25"/>
    <p:sldId id="376" r:id="rId26"/>
    <p:sldId id="372" r:id="rId27"/>
    <p:sldId id="378" r:id="rId28"/>
    <p:sldId id="377" r:id="rId29"/>
    <p:sldId id="380" r:id="rId30"/>
    <p:sldId id="381" r:id="rId31"/>
    <p:sldId id="384" r:id="rId32"/>
    <p:sldId id="385" r:id="rId33"/>
    <p:sldId id="382" r:id="rId34"/>
    <p:sldId id="386" r:id="rId35"/>
    <p:sldId id="387" r:id="rId36"/>
    <p:sldId id="383" r:id="rId37"/>
    <p:sldId id="388" r:id="rId38"/>
    <p:sldId id="390" r:id="rId39"/>
    <p:sldId id="389" r:id="rId40"/>
    <p:sldId id="391" r:id="rId41"/>
    <p:sldId id="395" r:id="rId42"/>
    <p:sldId id="392" r:id="rId43"/>
    <p:sldId id="310"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rina Canno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39A1F"/>
    <a:srgbClr val="EB5558"/>
    <a:srgbClr val="7D6CAE"/>
    <a:srgbClr val="36A1DB"/>
    <a:srgbClr val="55B893"/>
    <a:srgbClr val="404040"/>
    <a:srgbClr val="8484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96" autoAdjust="0"/>
    <p:restoredTop sz="94377" autoAdjust="0"/>
  </p:normalViewPr>
  <p:slideViewPr>
    <p:cSldViewPr snapToGrid="0" snapToObjects="1">
      <p:cViewPr varScale="1">
        <p:scale>
          <a:sx n="61" d="100"/>
          <a:sy n="61" d="100"/>
        </p:scale>
        <p:origin x="931"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324431-D598-F643-AC91-6120B903A05D}" type="datetimeFigureOut">
              <a:rPr lang="en-US" smtClean="0"/>
              <a:pPr/>
              <a:t>7/5/2017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8EE581-1F13-B34C-BAB0-A30A3077AFB7}" type="slidenum">
              <a:rPr lang="en-US" smtClean="0"/>
              <a:pPr/>
              <a:t>‹#›</a:t>
            </a:fld>
            <a:endParaRPr lang="en-US"/>
          </a:p>
        </p:txBody>
      </p:sp>
    </p:spTree>
    <p:extLst>
      <p:ext uri="{BB962C8B-B14F-4D97-AF65-F5344CB8AC3E}">
        <p14:creationId xmlns:p14="http://schemas.microsoft.com/office/powerpoint/2010/main" val="4169556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B870B3-4441-4E42-91D0-78DA947C5AE5}" type="datetimeFigureOut">
              <a:rPr lang="en-US" smtClean="0"/>
              <a:t>7/5/2017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D2B95E-77BC-4874-9C5A-6955F7F4809C}" type="slidenum">
              <a:rPr lang="en-US" smtClean="0"/>
              <a:t>‹#›</a:t>
            </a:fld>
            <a:endParaRPr lang="en-US"/>
          </a:p>
        </p:txBody>
      </p:sp>
    </p:spTree>
    <p:extLst>
      <p:ext uri="{BB962C8B-B14F-4D97-AF65-F5344CB8AC3E}">
        <p14:creationId xmlns:p14="http://schemas.microsoft.com/office/powerpoint/2010/main" val="4123080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CBDECF-57FF-4C4A-9419-428C1457B1C4}" type="slidenum">
              <a:rPr lang="en-US" smtClean="0"/>
              <a:t>2</a:t>
            </a:fld>
            <a:endParaRPr lang="en-US"/>
          </a:p>
        </p:txBody>
      </p:sp>
    </p:spTree>
    <p:extLst>
      <p:ext uri="{BB962C8B-B14F-4D97-AF65-F5344CB8AC3E}">
        <p14:creationId xmlns:p14="http://schemas.microsoft.com/office/powerpoint/2010/main" val="25379323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sp>
        <p:nvSpPr>
          <p:cNvPr id="5" name="Rectangle 4"/>
          <p:cNvSpPr/>
          <p:nvPr userDrawn="1"/>
        </p:nvSpPr>
        <p:spPr>
          <a:xfrm>
            <a:off x="0" y="2282870"/>
            <a:ext cx="9144000" cy="28315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chemeClr val="bg1"/>
                </a:solidFill>
                <a:latin typeface="+mj-lt"/>
              </a:defRPr>
            </a:lvl1pPr>
          </a:lstStyle>
          <a:p>
            <a:r>
              <a:rPr lang="en-US" dirty="0"/>
              <a:t>Book of Mormon</a:t>
            </a:r>
          </a:p>
        </p:txBody>
      </p:sp>
      <p:sp>
        <p:nvSpPr>
          <p:cNvPr id="16"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pic>
        <p:nvPicPr>
          <p:cNvPr id="2" name="Picture 1"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1859366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hasCustomPrompt="1"/>
          </p:nvPr>
        </p:nvSpPr>
        <p:spPr>
          <a:xfrm>
            <a:off x="457200" y="555227"/>
            <a:ext cx="8229600" cy="858753"/>
          </a:xfrm>
          <a:prstGeom prst="rect">
            <a:avLst/>
          </a:prstGeom>
        </p:spPr>
        <p:txBody>
          <a:bodyPr/>
          <a:lstStyle>
            <a:lvl1pPr algn="l">
              <a:defRPr sz="4400">
                <a:solidFill>
                  <a:srgbClr val="36A1DB"/>
                </a:solidFill>
                <a:latin typeface="+mj-lt"/>
              </a:defRPr>
            </a:lvl1pPr>
          </a:lstStyle>
          <a:p>
            <a:r>
              <a:rPr lang="en-US" dirty="0"/>
              <a:t>Click to edit Master title </a:t>
            </a:r>
            <a:r>
              <a:rPr lang="en-US" dirty="0" err="1"/>
              <a:t>stylet</a:t>
            </a:r>
            <a:endParaRPr lang="en-US" dirty="0"/>
          </a:p>
        </p:txBody>
      </p:sp>
    </p:spTree>
    <p:extLst>
      <p:ext uri="{BB962C8B-B14F-4D97-AF65-F5344CB8AC3E}">
        <p14:creationId xmlns:p14="http://schemas.microsoft.com/office/powerpoint/2010/main" val="367438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Tree>
    <p:extLst>
      <p:ext uri="{BB962C8B-B14F-4D97-AF65-F5344CB8AC3E}">
        <p14:creationId xmlns:p14="http://schemas.microsoft.com/office/powerpoint/2010/main" val="867819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133513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046926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1371914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36A1DB"/>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90900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36A1DB"/>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153494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62288" cy="6858000"/>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789432"/>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6842"/>
            <a:ext cx="8229600" cy="4894257"/>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3454532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7D6CAE"/>
                </a:solidFill>
                <a:latin typeface="+mj-lt"/>
              </a:defRPr>
            </a:lvl1pPr>
          </a:lstStyle>
          <a:p>
            <a:r>
              <a:rPr lang="en-US" dirty="0"/>
              <a:t>Click to edit master Text Style</a:t>
            </a:r>
          </a:p>
        </p:txBody>
      </p:sp>
      <p:sp>
        <p:nvSpPr>
          <p:cNvPr id="9"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6288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7D6CAE"/>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7D6CAE"/>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29786627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EB5558"/>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7186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EB5558"/>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EB5558"/>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3" name="TextBox 2"/>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4" name="Picture 3"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F39A1F"/>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0736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1755891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F39A1F"/>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F39A1F"/>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9598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1830965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3604939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55B893"/>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7149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55B893"/>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4737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817522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6" name="TextBox 5"/>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2" name="Picture 1"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428942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7.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1.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5.pn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19.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5.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3060173"/>
      </p:ext>
    </p:extLst>
  </p:cSld>
  <p:clrMap bg1="lt1" tx1="dk1" bg2="lt2" tx2="dk2" accent1="accent1" accent2="accent2" accent3="accent3" accent4="accent4" accent5="accent5" accent6="accent6" hlink="hlink" folHlink="folHlink"/>
  <p:sldLayoutIdLst>
    <p:sldLayoutId id="2147483661" r:id="rId1"/>
    <p:sldLayoutId id="2147483686" r:id="rId2"/>
    <p:sldLayoutId id="2147483703" r:id="rId3"/>
    <p:sldLayoutId id="2147483709" r:id="rId4"/>
    <p:sldLayoutId id="2147483710" r:id="rId5"/>
    <p:sldLayoutId id="2147483711" r:id="rId6"/>
    <p:sldLayoutId id="2147483707" r:id="rId7"/>
    <p:sldLayoutId id="2147483708" r:id="rId8"/>
    <p:sldLayoutId id="2147483673"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 y="0"/>
            <a:ext cx="91567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717" r:id="rId3"/>
    <p:sldLayoutId id="2147483712" r:id="rId4"/>
    <p:sldLayoutId id="2147483713" r:id="rId5"/>
    <p:sldLayoutId id="2147483714" r:id="rId6"/>
    <p:sldLayoutId id="2147483715" r:id="rId7"/>
    <p:sldLayoutId id="2147483716" r:id="rId8"/>
    <p:sldLayoutId id="2147483690"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704" r:id="rId3"/>
    <p:sldLayoutId id="2147483718" r:id="rId4"/>
    <p:sldLayoutId id="2147483719" r:id="rId5"/>
    <p:sldLayoutId id="2147483720" r:id="rId6"/>
    <p:sldLayoutId id="2147483721" r:id="rId7"/>
    <p:sldLayoutId id="2147483722" r:id="rId8"/>
    <p:sldLayoutId id="2147483694"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12700"/>
            <a:ext cx="9139776" cy="6854832"/>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706" r:id="rId3"/>
    <p:sldLayoutId id="2147483723" r:id="rId4"/>
    <p:sldLayoutId id="2147483724" r:id="rId5"/>
    <p:sldLayoutId id="2147483725" r:id="rId6"/>
    <p:sldLayoutId id="2147483726" r:id="rId7"/>
    <p:sldLayoutId id="2147483727" r:id="rId8"/>
    <p:sldLayoutId id="2147483698"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5" r:id="rId3"/>
    <p:sldLayoutId id="2147483728" r:id="rId4"/>
    <p:sldLayoutId id="2147483729" r:id="rId5"/>
    <p:sldLayoutId id="2147483730" r:id="rId6"/>
    <p:sldLayoutId id="2147483731" r:id="rId7"/>
    <p:sldLayoutId id="2147483732" r:id="rId8"/>
    <p:sldLayoutId id="2147483702" r:id="rId9"/>
    <p:sldLayoutId id="2147483733" r:id="rId10"/>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Nephi 29–30</a:t>
            </a:r>
            <a:br>
              <a:rPr lang="en-US" dirty="0"/>
            </a:br>
            <a:endParaRPr lang="en-US" dirty="0"/>
          </a:p>
        </p:txBody>
      </p:sp>
      <p:sp>
        <p:nvSpPr>
          <p:cNvPr id="3" name="Text Placeholder 2"/>
          <p:cNvSpPr>
            <a:spLocks noGrp="1"/>
          </p:cNvSpPr>
          <p:nvPr>
            <p:ph type="body" sz="quarter" idx="11"/>
          </p:nvPr>
        </p:nvSpPr>
        <p:spPr/>
        <p:txBody>
          <a:bodyPr/>
          <a:lstStyle/>
          <a:p>
            <a:r>
              <a:rPr lang="en-US" dirty="0"/>
              <a:t>Lesson 39</a:t>
            </a:r>
          </a:p>
        </p:txBody>
      </p:sp>
    </p:spTree>
    <p:extLst>
      <p:ext uri="{BB962C8B-B14F-4D97-AF65-F5344CB8AC3E}">
        <p14:creationId xmlns:p14="http://schemas.microsoft.com/office/powerpoint/2010/main" val="136087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29:3–6, looking for how some Gentiles would react to additional scripture. In the Book of Mormon, the word </a:t>
            </a:r>
            <a:r>
              <a:rPr lang="en-US" i="1" dirty="0"/>
              <a:t>Gentiles</a:t>
            </a:r>
            <a:r>
              <a:rPr lang="en-US" dirty="0"/>
              <a:t> generally refers to people who are not of Jewish descent or from the area of Jerusalem. The word </a:t>
            </a:r>
            <a:r>
              <a:rPr lang="en-US" i="1" dirty="0"/>
              <a:t>Jews</a:t>
            </a:r>
            <a:r>
              <a:rPr lang="en-US" dirty="0"/>
              <a:t> generally refers to people who came from the area of Jerusalem or from the tribe of Judah.</a:t>
            </a:r>
          </a:p>
          <a:p>
            <a:r>
              <a:rPr lang="en-US" dirty="0"/>
              <a:t>What did the Lord say about people who react this way?</a:t>
            </a:r>
          </a:p>
        </p:txBody>
      </p:sp>
      <p:sp>
        <p:nvSpPr>
          <p:cNvPr id="3" name="Title 2"/>
          <p:cNvSpPr>
            <a:spLocks noGrp="1"/>
          </p:cNvSpPr>
          <p:nvPr>
            <p:ph type="title"/>
          </p:nvPr>
        </p:nvSpPr>
        <p:spPr/>
        <p:txBody>
          <a:bodyPr/>
          <a:lstStyle/>
          <a:p>
            <a:r>
              <a:rPr lang="en-US" dirty="0"/>
              <a:t>Additional Scripture</a:t>
            </a:r>
          </a:p>
        </p:txBody>
      </p:sp>
    </p:spTree>
    <p:extLst>
      <p:ext uri="{BB962C8B-B14F-4D97-AF65-F5344CB8AC3E}">
        <p14:creationId xmlns:p14="http://schemas.microsoft.com/office/powerpoint/2010/main" val="2759476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29:7–10, looking for truths we can learn about the Lord and His revealed word. </a:t>
            </a:r>
          </a:p>
          <a:p>
            <a:endParaRPr lang="en-US" dirty="0"/>
          </a:p>
        </p:txBody>
      </p:sp>
      <p:sp>
        <p:nvSpPr>
          <p:cNvPr id="3" name="Title 2"/>
          <p:cNvSpPr>
            <a:spLocks noGrp="1"/>
          </p:cNvSpPr>
          <p:nvPr>
            <p:ph type="title"/>
          </p:nvPr>
        </p:nvSpPr>
        <p:spPr/>
        <p:txBody>
          <a:bodyPr/>
          <a:lstStyle/>
          <a:p>
            <a:r>
              <a:rPr lang="en-US" dirty="0"/>
              <a:t>The Word of the Lord</a:t>
            </a:r>
          </a:p>
        </p:txBody>
      </p:sp>
    </p:spTree>
    <p:extLst>
      <p:ext uri="{BB962C8B-B14F-4D97-AF65-F5344CB8AC3E}">
        <p14:creationId xmlns:p14="http://schemas.microsoft.com/office/powerpoint/2010/main" val="608005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As the Creator of all people, the Lord remembers them and brings forth His word unto them </a:t>
            </a:r>
            <a:r>
              <a:rPr lang="en-US" dirty="0"/>
              <a:t>(see 2 Nephi 29:7). </a:t>
            </a:r>
            <a:r>
              <a:rPr lang="en-US" b="1" dirty="0"/>
              <a:t>The testimony of two nations witnesses that the Lord is God and that He speaks the same words to all nations </a:t>
            </a:r>
            <a:r>
              <a:rPr lang="en-US" dirty="0"/>
              <a:t>(see 2 Nephi 29:8). </a:t>
            </a:r>
            <a:r>
              <a:rPr lang="en-US" b="1" dirty="0"/>
              <a:t>The Lord is the same yesterday, today, and forever </a:t>
            </a:r>
            <a:r>
              <a:rPr lang="en-US" dirty="0"/>
              <a:t>(see 2 Nephi 29:9). </a:t>
            </a:r>
            <a:r>
              <a:rPr lang="en-US" b="1" dirty="0"/>
              <a:t>The Lord’s work is not finished, and He will continue to speak according to His will to accomplish His work </a:t>
            </a:r>
            <a:r>
              <a:rPr lang="en-US" dirty="0"/>
              <a:t>(see 2 Nephi 29:9).</a:t>
            </a:r>
          </a:p>
          <a:p>
            <a:endParaRPr lang="en-US" dirty="0"/>
          </a:p>
          <a:p>
            <a:endParaRPr lang="en-US" dirty="0"/>
          </a:p>
        </p:txBody>
      </p:sp>
      <p:sp>
        <p:nvSpPr>
          <p:cNvPr id="3" name="Title 2"/>
          <p:cNvSpPr>
            <a:spLocks noGrp="1"/>
          </p:cNvSpPr>
          <p:nvPr>
            <p:ph type="title"/>
          </p:nvPr>
        </p:nvSpPr>
        <p:spPr/>
        <p:txBody>
          <a:bodyPr/>
          <a:lstStyle/>
          <a:p>
            <a:r>
              <a:rPr lang="en-US" dirty="0"/>
              <a:t>Statements of Truth</a:t>
            </a:r>
          </a:p>
        </p:txBody>
      </p:sp>
    </p:spTree>
    <p:extLst>
      <p:ext uri="{BB962C8B-B14F-4D97-AF65-F5344CB8AC3E}">
        <p14:creationId xmlns:p14="http://schemas.microsoft.com/office/powerpoint/2010/main" val="1955111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Remember the scenario at the beginning of the lesson involving the couple who believed that there could not be additional scripture beyond the Bible and that they did not need the Book of Mormon. How did the truths taught in 2 Nephi 29:7–10 help you address this concern?</a:t>
            </a:r>
          </a:p>
        </p:txBody>
      </p:sp>
      <p:sp>
        <p:nvSpPr>
          <p:cNvPr id="3" name="Title 2"/>
          <p:cNvSpPr>
            <a:spLocks noGrp="1"/>
          </p:cNvSpPr>
          <p:nvPr>
            <p:ph type="title"/>
          </p:nvPr>
        </p:nvSpPr>
        <p:spPr/>
        <p:txBody>
          <a:bodyPr/>
          <a:lstStyle/>
          <a:p>
            <a:r>
              <a:rPr lang="en-US" dirty="0"/>
              <a:t>The Scenario</a:t>
            </a:r>
          </a:p>
        </p:txBody>
      </p:sp>
    </p:spTree>
    <p:extLst>
      <p:ext uri="{BB962C8B-B14F-4D97-AF65-F5344CB8AC3E}">
        <p14:creationId xmlns:p14="http://schemas.microsoft.com/office/powerpoint/2010/main" val="4050667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Remember the scenario at the beginning of the lesson involving the couple who believed that there could not be additional scripture beyond the Bible and that they did not need the Book of Mormon. How did the truths taught in 2 Nephi 29:7–10 help you address this concern?</a:t>
            </a:r>
          </a:p>
          <a:p>
            <a:r>
              <a:rPr lang="en-US" dirty="0"/>
              <a:t>How have you been blessed by the additional scripture that God has revealed?</a:t>
            </a:r>
          </a:p>
        </p:txBody>
      </p:sp>
      <p:sp>
        <p:nvSpPr>
          <p:cNvPr id="3" name="Title 2"/>
          <p:cNvSpPr>
            <a:spLocks noGrp="1"/>
          </p:cNvSpPr>
          <p:nvPr>
            <p:ph type="title"/>
          </p:nvPr>
        </p:nvSpPr>
        <p:spPr/>
        <p:txBody>
          <a:bodyPr/>
          <a:lstStyle/>
          <a:p>
            <a:r>
              <a:rPr lang="en-US"/>
              <a:t>The Scenario</a:t>
            </a:r>
            <a:endParaRPr lang="en-US" dirty="0"/>
          </a:p>
        </p:txBody>
      </p:sp>
    </p:spTree>
    <p:extLst>
      <p:ext uri="{BB962C8B-B14F-4D97-AF65-F5344CB8AC3E}">
        <p14:creationId xmlns:p14="http://schemas.microsoft.com/office/powerpoint/2010/main" val="1214566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2 Nephi 29:11–14, the Lord taught that He commands people in all nations to record His words, including the tribes of Israel that He has led away. One day, the Jews, the Nephites, and the lost tribes of Israel will have each other’s words, and the Lord’s word will be “gathered in one” (verse 14).   </a:t>
            </a:r>
          </a:p>
        </p:txBody>
      </p:sp>
      <p:sp>
        <p:nvSpPr>
          <p:cNvPr id="3" name="Title 2"/>
          <p:cNvSpPr>
            <a:spLocks noGrp="1"/>
          </p:cNvSpPr>
          <p:nvPr>
            <p:ph type="title"/>
          </p:nvPr>
        </p:nvSpPr>
        <p:spPr/>
        <p:txBody>
          <a:bodyPr/>
          <a:lstStyle/>
          <a:p>
            <a:r>
              <a:rPr lang="en-US" dirty="0"/>
              <a:t>2 Nephi 29:11–14</a:t>
            </a:r>
          </a:p>
        </p:txBody>
      </p:sp>
    </p:spTree>
    <p:extLst>
      <p:ext uri="{BB962C8B-B14F-4D97-AF65-F5344CB8AC3E}">
        <p14:creationId xmlns:p14="http://schemas.microsoft.com/office/powerpoint/2010/main" val="2486438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From 2 Nephi 30:1–8 we learn that Heavenly Father covenants with those who repent and believe in His Son, Jesus Christ, regardless of their lineage or nationality. Nephi prophesied that many Gentiles (in this context, members of The Church of Jesus Christ of Latter-day Saints) will believe the words of the Book of Mormon and carry them to the descendants of Lehi. </a:t>
            </a:r>
          </a:p>
          <a:p>
            <a:pPr marL="0" indent="0">
              <a:buNone/>
            </a:pPr>
            <a:r>
              <a:rPr lang="en-US" dirty="0"/>
              <a:t>Continued on next page.</a:t>
            </a:r>
          </a:p>
        </p:txBody>
      </p:sp>
      <p:sp>
        <p:nvSpPr>
          <p:cNvPr id="3" name="Title 2"/>
          <p:cNvSpPr>
            <a:spLocks noGrp="1"/>
          </p:cNvSpPr>
          <p:nvPr>
            <p:ph type="title"/>
          </p:nvPr>
        </p:nvSpPr>
        <p:spPr/>
        <p:txBody>
          <a:bodyPr/>
          <a:lstStyle/>
          <a:p>
            <a:r>
              <a:rPr lang="en-US" dirty="0"/>
              <a:t>Summary of 2 Nephi 30:1–8</a:t>
            </a:r>
          </a:p>
        </p:txBody>
      </p:sp>
    </p:spTree>
    <p:extLst>
      <p:ext uri="{BB962C8B-B14F-4D97-AF65-F5344CB8AC3E}">
        <p14:creationId xmlns:p14="http://schemas.microsoft.com/office/powerpoint/2010/main" val="3492452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These descendants will be restored to the knowledge of Jesus Christ. The scattered Jews will also begin to believe in the Savior, and they, as well as the believing descendants of Lehi, will become “a delightsome people” (2 Nephi 30:6, 7) and will take the gospel to all nations of the earth.</a:t>
            </a:r>
          </a:p>
        </p:txBody>
      </p:sp>
      <p:sp>
        <p:nvSpPr>
          <p:cNvPr id="3" name="Title 2"/>
          <p:cNvSpPr>
            <a:spLocks noGrp="1"/>
          </p:cNvSpPr>
          <p:nvPr>
            <p:ph type="title"/>
          </p:nvPr>
        </p:nvSpPr>
        <p:spPr/>
        <p:txBody>
          <a:bodyPr/>
          <a:lstStyle/>
          <a:p>
            <a:r>
              <a:rPr lang="en-US" dirty="0"/>
              <a:t>Summary of 2 Nephi 30:1–8, cont. </a:t>
            </a:r>
          </a:p>
        </p:txBody>
      </p:sp>
    </p:spTree>
    <p:extLst>
      <p:ext uri="{BB962C8B-B14F-4D97-AF65-F5344CB8AC3E}">
        <p14:creationId xmlns:p14="http://schemas.microsoft.com/office/powerpoint/2010/main" val="543044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Imagine that you are writing a news article about spiritual conditions of the world today. What headline would you write?</a:t>
            </a:r>
          </a:p>
          <a:p>
            <a:endParaRPr lang="en-US" dirty="0"/>
          </a:p>
        </p:txBody>
      </p:sp>
      <p:sp>
        <p:nvSpPr>
          <p:cNvPr id="3" name="Title 2"/>
          <p:cNvSpPr>
            <a:spLocks noGrp="1"/>
          </p:cNvSpPr>
          <p:nvPr>
            <p:ph type="title"/>
          </p:nvPr>
        </p:nvSpPr>
        <p:spPr/>
        <p:txBody>
          <a:bodyPr/>
          <a:lstStyle/>
          <a:p>
            <a:r>
              <a:rPr lang="en-US" dirty="0"/>
              <a:t>Writing a Headline</a:t>
            </a:r>
          </a:p>
        </p:txBody>
      </p:sp>
    </p:spTree>
    <p:extLst>
      <p:ext uri="{BB962C8B-B14F-4D97-AF65-F5344CB8AC3E}">
        <p14:creationId xmlns:p14="http://schemas.microsoft.com/office/powerpoint/2010/main" val="2502409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Imagine that you are writing a news article about spiritual conditions of the world today. What headline would you write?</a:t>
            </a:r>
          </a:p>
          <a:p>
            <a:r>
              <a:rPr lang="en-US" dirty="0"/>
              <a:t>The Lord has revealed that the time preceding His Second Coming will be one of great wickedness and turmoil (see Matthew 24:6–7; D&amp;C 45:27; 88:91).</a:t>
            </a:r>
          </a:p>
        </p:txBody>
      </p:sp>
      <p:sp>
        <p:nvSpPr>
          <p:cNvPr id="3" name="Title 2"/>
          <p:cNvSpPr>
            <a:spLocks noGrp="1"/>
          </p:cNvSpPr>
          <p:nvPr>
            <p:ph type="title"/>
          </p:nvPr>
        </p:nvSpPr>
        <p:spPr/>
        <p:txBody>
          <a:bodyPr/>
          <a:lstStyle/>
          <a:p>
            <a:r>
              <a:rPr lang="en-US" dirty="0"/>
              <a:t>Writing a Headline</a:t>
            </a:r>
          </a:p>
        </p:txBody>
      </p:sp>
    </p:spTree>
    <p:extLst>
      <p:ext uri="{BB962C8B-B14F-4D97-AF65-F5344CB8AC3E}">
        <p14:creationId xmlns:p14="http://schemas.microsoft.com/office/powerpoint/2010/main" val="937608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Devotional</a:t>
            </a:r>
          </a:p>
        </p:txBody>
      </p:sp>
      <p:sp>
        <p:nvSpPr>
          <p:cNvPr id="3" name="Content Placeholder 2"/>
          <p:cNvSpPr>
            <a:spLocks noGrp="1"/>
          </p:cNvSpPr>
          <p:nvPr>
            <p:ph sz="quarter" idx="4"/>
          </p:nvPr>
        </p:nvSpPr>
        <p:spPr/>
        <p:txBody>
          <a:bodyPr anchor="t"/>
          <a:lstStyle/>
          <a:p>
            <a:r>
              <a:rPr lang="en-US">
                <a:cs typeface="Arial"/>
              </a:rPr>
              <a:t>Hymn:</a:t>
            </a:r>
          </a:p>
          <a:p>
            <a:pPr>
              <a:lnSpc>
                <a:spcPct val="129999"/>
              </a:lnSpc>
            </a:pPr>
            <a:r>
              <a:rPr lang="en-US">
                <a:cs typeface="Arial"/>
              </a:rPr>
              <a:t>Prayer:</a:t>
            </a:r>
          </a:p>
          <a:p>
            <a:pPr>
              <a:lnSpc>
                <a:spcPct val="129999"/>
              </a:lnSpc>
            </a:pPr>
            <a:r>
              <a:rPr lang="en-US"/>
              <a:t>Thought:</a:t>
            </a:r>
          </a:p>
          <a:p>
            <a:pPr>
              <a:lnSpc>
                <a:spcPct val="129999"/>
              </a:lnSpc>
            </a:pPr>
            <a:endParaRPr lang="en-US"/>
          </a:p>
        </p:txBody>
      </p:sp>
      <p:pic>
        <p:nvPicPr>
          <p:cNvPr id="5" name="Picture Placeholder 4"/>
          <p:cNvPicPr>
            <a:picLocks noGrp="1" noChangeAspect="1"/>
          </p:cNvPicPr>
          <p:nvPr>
            <p:ph type="pic" sz="quarter" idx="10"/>
          </p:nvPr>
        </p:nvPicPr>
        <p:blipFill>
          <a:blip r:embed="rId3"/>
          <a:srcRect t="5621" b="5621"/>
          <a:stretch>
            <a:fillRect/>
          </a:stretch>
        </p:blipFill>
        <p:spPr/>
      </p:pic>
    </p:spTree>
    <p:extLst>
      <p:ext uri="{BB962C8B-B14F-4D97-AF65-F5344CB8AC3E}">
        <p14:creationId xmlns:p14="http://schemas.microsoft.com/office/powerpoint/2010/main" val="1334763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Second Coming</a:t>
            </a:r>
          </a:p>
        </p:txBody>
      </p:sp>
      <p:sp>
        <p:nvSpPr>
          <p:cNvPr id="2" name="Content Placeholder 1"/>
          <p:cNvSpPr>
            <a:spLocks noGrp="1"/>
          </p:cNvSpPr>
          <p:nvPr>
            <p:ph sz="quarter" idx="4"/>
          </p:nvPr>
        </p:nvSpPr>
        <p:spPr/>
        <p:txBody>
          <a:bodyPr/>
          <a:lstStyle/>
          <a:p>
            <a:r>
              <a:rPr lang="en-US" i="0" dirty="0"/>
              <a:t>Read 2 Nephi 30:9–10, looking for what Nephi prophesied would happen prior to and at the Savior’s Second Coming. (A similar prophecy is found in Isaiah 11.) </a:t>
            </a:r>
          </a:p>
          <a:p>
            <a:endParaRPr lang="en-US" dirty="0"/>
          </a:p>
        </p:txBody>
      </p:sp>
      <p:pic>
        <p:nvPicPr>
          <p:cNvPr id="6" name="Picture Placeholder 5"/>
          <p:cNvPicPr>
            <a:picLocks noGrp="1" noChangeAspect="1"/>
          </p:cNvPicPr>
          <p:nvPr>
            <p:ph type="pic" sz="quarter" idx="10"/>
          </p:nvPr>
        </p:nvPicPr>
        <p:blipFill>
          <a:blip r:embed="rId2"/>
          <a:srcRect t="5556" b="5556"/>
          <a:stretch>
            <a:fillRect/>
          </a:stretch>
        </p:blipFill>
        <p:spPr/>
      </p:pic>
    </p:spTree>
    <p:extLst>
      <p:ext uri="{BB962C8B-B14F-4D97-AF65-F5344CB8AC3E}">
        <p14:creationId xmlns:p14="http://schemas.microsoft.com/office/powerpoint/2010/main" val="263148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Second Coming</a:t>
            </a:r>
          </a:p>
        </p:txBody>
      </p:sp>
      <p:sp>
        <p:nvSpPr>
          <p:cNvPr id="2" name="Content Placeholder 1"/>
          <p:cNvSpPr>
            <a:spLocks noGrp="1"/>
          </p:cNvSpPr>
          <p:nvPr>
            <p:ph sz="quarter" idx="4"/>
          </p:nvPr>
        </p:nvSpPr>
        <p:spPr/>
        <p:txBody>
          <a:bodyPr/>
          <a:lstStyle/>
          <a:p>
            <a:r>
              <a:rPr lang="en-US" i="0" dirty="0"/>
              <a:t>Read 2 Nephi 30:9–10, looking for what Nephi prophesied would happen prior to and at the Savior’s Second Coming. (A similar prophecy is found in Isaiah 11.) </a:t>
            </a:r>
          </a:p>
          <a:p>
            <a:r>
              <a:rPr lang="en-US" b="1" i="0" dirty="0"/>
              <a:t>The Lord will cause a great division among the people, and at His coming He will destroy the wicked.</a:t>
            </a:r>
            <a:endParaRPr lang="en-US" i="0" dirty="0"/>
          </a:p>
        </p:txBody>
      </p:sp>
      <p:pic>
        <p:nvPicPr>
          <p:cNvPr id="6" name="Picture Placeholder 5"/>
          <p:cNvPicPr>
            <a:picLocks noGrp="1" noChangeAspect="1"/>
          </p:cNvPicPr>
          <p:nvPr>
            <p:ph type="pic" sz="quarter" idx="10"/>
          </p:nvPr>
        </p:nvPicPr>
        <p:blipFill>
          <a:blip r:embed="rId2"/>
          <a:srcRect t="5556" b="5556"/>
          <a:stretch>
            <a:fillRect/>
          </a:stretch>
        </p:blipFill>
        <p:spPr/>
      </p:pic>
    </p:spTree>
    <p:extLst>
      <p:ext uri="{BB962C8B-B14F-4D97-AF65-F5344CB8AC3E}">
        <p14:creationId xmlns:p14="http://schemas.microsoft.com/office/powerpoint/2010/main" val="223034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President Ezra Taft Benson</a:t>
            </a:r>
          </a:p>
        </p:txBody>
      </p:sp>
      <p:sp>
        <p:nvSpPr>
          <p:cNvPr id="3" name="Content Placeholder 2"/>
          <p:cNvSpPr>
            <a:spLocks noGrp="1"/>
          </p:cNvSpPr>
          <p:nvPr>
            <p:ph sz="quarter" idx="4"/>
          </p:nvPr>
        </p:nvSpPr>
        <p:spPr/>
        <p:txBody>
          <a:bodyPr/>
          <a:lstStyle/>
          <a:p>
            <a:pPr marL="0" indent="0">
              <a:buNone/>
            </a:pPr>
            <a:r>
              <a:rPr lang="en-US" dirty="0"/>
              <a:t>“I testify that as the forces of evil increase under Lucifer’s leadership and as the forces of good increase under the leadership of Jesus Christ, there will be growing battles between the two until the final confrontation. As the issues become clearer and more obvious, all mankind will eventually be required to align themselves either for the kingdom of God or for the kingdom of the devil.</a:t>
            </a:r>
          </a:p>
          <a:p>
            <a:pPr marL="0" indent="0">
              <a:buNone/>
            </a:pPr>
            <a:r>
              <a:rPr lang="en-US" i="0" dirty="0"/>
              <a:t>Continued on the next page.</a:t>
            </a:r>
          </a:p>
        </p:txBody>
      </p:sp>
      <p:pic>
        <p:nvPicPr>
          <p:cNvPr id="6" name="Picture Placeholder 5"/>
          <p:cNvPicPr>
            <a:picLocks noGrp="1" noChangeAspect="1"/>
          </p:cNvPicPr>
          <p:nvPr>
            <p:ph type="pic" sz="quarter" idx="10"/>
          </p:nvPr>
        </p:nvPicPr>
        <p:blipFill>
          <a:blip r:embed="rId2"/>
          <a:srcRect t="94" b="94"/>
          <a:stretch>
            <a:fillRect/>
          </a:stretch>
        </p:blipFill>
        <p:spPr/>
      </p:pic>
    </p:spTree>
    <p:extLst>
      <p:ext uri="{BB962C8B-B14F-4D97-AF65-F5344CB8AC3E}">
        <p14:creationId xmlns:p14="http://schemas.microsoft.com/office/powerpoint/2010/main" val="3443309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President Ezra Taft Benson, cont.</a:t>
            </a:r>
          </a:p>
        </p:txBody>
      </p:sp>
      <p:sp>
        <p:nvSpPr>
          <p:cNvPr id="3" name="Content Placeholder 2"/>
          <p:cNvSpPr>
            <a:spLocks noGrp="1"/>
          </p:cNvSpPr>
          <p:nvPr>
            <p:ph sz="quarter" idx="4"/>
          </p:nvPr>
        </p:nvSpPr>
        <p:spPr/>
        <p:txBody>
          <a:bodyPr/>
          <a:lstStyle/>
          <a:p>
            <a:pPr marL="0" indent="0">
              <a:buNone/>
            </a:pPr>
            <a:r>
              <a:rPr lang="en-US" dirty="0"/>
              <a:t>“As these conflicts rage, either secretly or openly, the righteous will be tested. God’s wrath will soon shake the nations of the earth and will be poured out on the wicked without measure. (See JS—H 1:45; D&amp;C 1:9.)” (Ezra Taft Benson, “I Testify,” </a:t>
            </a:r>
            <a:r>
              <a:rPr lang="en-US" i="0" dirty="0"/>
              <a:t>Ensign</a:t>
            </a:r>
            <a:r>
              <a:rPr lang="en-US" dirty="0"/>
              <a:t>, Nov. 1988, 87).</a:t>
            </a:r>
          </a:p>
        </p:txBody>
      </p:sp>
      <p:pic>
        <p:nvPicPr>
          <p:cNvPr id="6" name="Picture Placeholder 5"/>
          <p:cNvPicPr>
            <a:picLocks noGrp="1" noChangeAspect="1"/>
          </p:cNvPicPr>
          <p:nvPr>
            <p:ph type="pic" sz="quarter" idx="10"/>
          </p:nvPr>
        </p:nvPicPr>
        <p:blipFill>
          <a:blip r:embed="rId2"/>
          <a:srcRect t="94" b="94"/>
          <a:stretch>
            <a:fillRect/>
          </a:stretch>
        </p:blipFill>
        <p:spPr/>
      </p:pic>
    </p:spTree>
    <p:extLst>
      <p:ext uri="{BB962C8B-B14F-4D97-AF65-F5344CB8AC3E}">
        <p14:creationId xmlns:p14="http://schemas.microsoft.com/office/powerpoint/2010/main" val="4281889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must we do in order to be on the Lord’s side of the great division that will occur?</a:t>
            </a:r>
          </a:p>
          <a:p>
            <a:endParaRPr lang="en-US" dirty="0"/>
          </a:p>
        </p:txBody>
      </p:sp>
      <p:sp>
        <p:nvSpPr>
          <p:cNvPr id="3" name="Title 2"/>
          <p:cNvSpPr>
            <a:spLocks noGrp="1"/>
          </p:cNvSpPr>
          <p:nvPr>
            <p:ph type="title"/>
          </p:nvPr>
        </p:nvSpPr>
        <p:spPr/>
        <p:txBody>
          <a:bodyPr/>
          <a:lstStyle/>
          <a:p>
            <a:r>
              <a:rPr lang="en-US" dirty="0"/>
              <a:t>On the Lord’s Side</a:t>
            </a:r>
          </a:p>
        </p:txBody>
      </p:sp>
    </p:spTree>
    <p:extLst>
      <p:ext uri="{BB962C8B-B14F-4D97-AF65-F5344CB8AC3E}">
        <p14:creationId xmlns:p14="http://schemas.microsoft.com/office/powerpoint/2010/main" val="2905976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must we do in order to be on the Lord’s side of the great division that will occur?</a:t>
            </a:r>
          </a:p>
          <a:p>
            <a:r>
              <a:rPr lang="en-US" dirty="0"/>
              <a:t>Nephi also prophesied concerning the Millennium—the 1,000 years following the Savior’s Second Coming.</a:t>
            </a:r>
          </a:p>
          <a:p>
            <a:endParaRPr lang="en-US" dirty="0"/>
          </a:p>
        </p:txBody>
      </p:sp>
      <p:sp>
        <p:nvSpPr>
          <p:cNvPr id="3" name="Title 2"/>
          <p:cNvSpPr>
            <a:spLocks noGrp="1"/>
          </p:cNvSpPr>
          <p:nvPr>
            <p:ph type="title"/>
          </p:nvPr>
        </p:nvSpPr>
        <p:spPr/>
        <p:txBody>
          <a:bodyPr/>
          <a:lstStyle/>
          <a:p>
            <a:r>
              <a:rPr lang="en-US" dirty="0"/>
              <a:t>On the Lord’s Side</a:t>
            </a:r>
          </a:p>
        </p:txBody>
      </p:sp>
    </p:spTree>
    <p:extLst>
      <p:ext uri="{BB962C8B-B14F-4D97-AF65-F5344CB8AC3E}">
        <p14:creationId xmlns:p14="http://schemas.microsoft.com/office/powerpoint/2010/main" val="101790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must we do in order to be on the Lord’s side of the great division that will occur?</a:t>
            </a:r>
          </a:p>
          <a:p>
            <a:r>
              <a:rPr lang="en-US" dirty="0"/>
              <a:t>Nephi also prophesied concerning the Millennium—the 1,000 years following the Savior’s Second Coming.</a:t>
            </a:r>
          </a:p>
          <a:p>
            <a:r>
              <a:rPr lang="en-US" dirty="0"/>
              <a:t>Read 2 Nephi 30:12–18, looking for descriptions of conditions during the Millennium.  </a:t>
            </a:r>
          </a:p>
        </p:txBody>
      </p:sp>
      <p:sp>
        <p:nvSpPr>
          <p:cNvPr id="3" name="Title 2"/>
          <p:cNvSpPr>
            <a:spLocks noGrp="1"/>
          </p:cNvSpPr>
          <p:nvPr>
            <p:ph type="title"/>
          </p:nvPr>
        </p:nvSpPr>
        <p:spPr/>
        <p:txBody>
          <a:bodyPr/>
          <a:lstStyle/>
          <a:p>
            <a:r>
              <a:rPr lang="en-US" dirty="0"/>
              <a:t>On the Lord’s Side</a:t>
            </a:r>
          </a:p>
        </p:txBody>
      </p:sp>
    </p:spTree>
    <p:extLst>
      <p:ext uri="{BB962C8B-B14F-4D97-AF65-F5344CB8AC3E}">
        <p14:creationId xmlns:p14="http://schemas.microsoft.com/office/powerpoint/2010/main" val="37414765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Write another headline for a news article, this time describing one or more conditions during the Millennium.</a:t>
            </a:r>
          </a:p>
          <a:p>
            <a:endParaRPr lang="en-US" dirty="0"/>
          </a:p>
        </p:txBody>
      </p:sp>
      <p:sp>
        <p:nvSpPr>
          <p:cNvPr id="3" name="Title 2"/>
          <p:cNvSpPr>
            <a:spLocks noGrp="1"/>
          </p:cNvSpPr>
          <p:nvPr>
            <p:ph type="title"/>
          </p:nvPr>
        </p:nvSpPr>
        <p:spPr/>
        <p:txBody>
          <a:bodyPr/>
          <a:lstStyle/>
          <a:p>
            <a:r>
              <a:rPr lang="en-US" dirty="0"/>
              <a:t>Another Headline</a:t>
            </a:r>
          </a:p>
        </p:txBody>
      </p:sp>
    </p:spTree>
    <p:extLst>
      <p:ext uri="{BB962C8B-B14F-4D97-AF65-F5344CB8AC3E}">
        <p14:creationId xmlns:p14="http://schemas.microsoft.com/office/powerpoint/2010/main" val="13622436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Write another headline for a news article, this time describing one or more conditions during the Millennium.</a:t>
            </a:r>
          </a:p>
          <a:p>
            <a:r>
              <a:rPr lang="en-US" dirty="0"/>
              <a:t>How would you summarize what you have learned from 2 Nephi 30:12–18 about the Millennium?</a:t>
            </a:r>
          </a:p>
          <a:p>
            <a:endParaRPr lang="en-US" dirty="0"/>
          </a:p>
        </p:txBody>
      </p:sp>
      <p:sp>
        <p:nvSpPr>
          <p:cNvPr id="3" name="Title 2"/>
          <p:cNvSpPr>
            <a:spLocks noGrp="1"/>
          </p:cNvSpPr>
          <p:nvPr>
            <p:ph type="title"/>
          </p:nvPr>
        </p:nvSpPr>
        <p:spPr/>
        <p:txBody>
          <a:bodyPr/>
          <a:lstStyle/>
          <a:p>
            <a:r>
              <a:rPr lang="en-US" dirty="0"/>
              <a:t>Another Headline</a:t>
            </a:r>
          </a:p>
        </p:txBody>
      </p:sp>
    </p:spTree>
    <p:extLst>
      <p:ext uri="{BB962C8B-B14F-4D97-AF65-F5344CB8AC3E}">
        <p14:creationId xmlns:p14="http://schemas.microsoft.com/office/powerpoint/2010/main" val="33332402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Write another headline for a news article, this time describing one or more conditions during the Millennium.</a:t>
            </a:r>
          </a:p>
          <a:p>
            <a:r>
              <a:rPr lang="en-US" dirty="0"/>
              <a:t>How would you summarize what you have learned from 2 Nephi 30:12–18 about the Millennium?</a:t>
            </a:r>
          </a:p>
          <a:p>
            <a:r>
              <a:rPr lang="en-US" b="1" dirty="0"/>
              <a:t>During the Millennium, peace will prevail, all things will be revealed, and Satan will not have power over people’s hearts.</a:t>
            </a:r>
            <a:endParaRPr lang="en-US" dirty="0"/>
          </a:p>
          <a:p>
            <a:endParaRPr lang="en-US" dirty="0"/>
          </a:p>
        </p:txBody>
      </p:sp>
      <p:sp>
        <p:nvSpPr>
          <p:cNvPr id="3" name="Title 2"/>
          <p:cNvSpPr>
            <a:spLocks noGrp="1"/>
          </p:cNvSpPr>
          <p:nvPr>
            <p:ph type="title"/>
          </p:nvPr>
        </p:nvSpPr>
        <p:spPr/>
        <p:txBody>
          <a:bodyPr/>
          <a:lstStyle/>
          <a:p>
            <a:r>
              <a:rPr lang="en-US" dirty="0"/>
              <a:t>Another Headline</a:t>
            </a:r>
          </a:p>
        </p:txBody>
      </p:sp>
    </p:spTree>
    <p:extLst>
      <p:ext uri="{BB962C8B-B14F-4D97-AF65-F5344CB8AC3E}">
        <p14:creationId xmlns:p14="http://schemas.microsoft.com/office/powerpoint/2010/main" val="3350491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While assisting the full-time missionaries with their work one evening, you begin a conversation with a married couple in a park. They tell you that they belong to another Christian faith. After discussing some shared beliefs about Jesus Christ, the missionaries tell the couple that there is additional scripture that can help them learn more about the Savior. </a:t>
            </a:r>
          </a:p>
          <a:p>
            <a:pPr marL="0" indent="0">
              <a:buNone/>
            </a:pPr>
            <a:r>
              <a:rPr lang="en-US" dirty="0"/>
              <a:t>Continued on next page.</a:t>
            </a:r>
          </a:p>
        </p:txBody>
      </p:sp>
      <p:sp>
        <p:nvSpPr>
          <p:cNvPr id="3" name="Title 2"/>
          <p:cNvSpPr>
            <a:spLocks noGrp="1"/>
          </p:cNvSpPr>
          <p:nvPr>
            <p:ph type="title"/>
          </p:nvPr>
        </p:nvSpPr>
        <p:spPr/>
        <p:txBody>
          <a:bodyPr/>
          <a:lstStyle/>
          <a:p>
            <a:r>
              <a:rPr lang="en-US" dirty="0"/>
              <a:t>A Scenario	</a:t>
            </a:r>
          </a:p>
        </p:txBody>
      </p:sp>
    </p:spTree>
    <p:extLst>
      <p:ext uri="{BB962C8B-B14F-4D97-AF65-F5344CB8AC3E}">
        <p14:creationId xmlns:p14="http://schemas.microsoft.com/office/powerpoint/2010/main" val="21405965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i="1" dirty="0"/>
              <a:t>“We talk about Satan being bound. Satan will be bound by the power of God; but he will be bound also by the determination of the people of God not to listen to him, not to be governed by him” (George Q. Cannon, in Conference Report, Oct. 1897, 65).</a:t>
            </a:r>
          </a:p>
        </p:txBody>
      </p:sp>
      <p:sp>
        <p:nvSpPr>
          <p:cNvPr id="3" name="Title 2"/>
          <p:cNvSpPr>
            <a:spLocks noGrp="1"/>
          </p:cNvSpPr>
          <p:nvPr>
            <p:ph type="title"/>
          </p:nvPr>
        </p:nvSpPr>
        <p:spPr/>
        <p:txBody>
          <a:bodyPr/>
          <a:lstStyle/>
          <a:p>
            <a:r>
              <a:rPr lang="en-US" dirty="0"/>
              <a:t>President George Q. Cannon</a:t>
            </a:r>
          </a:p>
        </p:txBody>
      </p:sp>
    </p:spTree>
    <p:extLst>
      <p:ext uri="{BB962C8B-B14F-4D97-AF65-F5344CB8AC3E}">
        <p14:creationId xmlns:p14="http://schemas.microsoft.com/office/powerpoint/2010/main" val="12974057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How will Satan be bound during the Millennium?</a:t>
            </a:r>
          </a:p>
          <a:p>
            <a:endParaRPr lang="en-US" dirty="0"/>
          </a:p>
        </p:txBody>
      </p:sp>
      <p:sp>
        <p:nvSpPr>
          <p:cNvPr id="3" name="Title 2"/>
          <p:cNvSpPr>
            <a:spLocks noGrp="1"/>
          </p:cNvSpPr>
          <p:nvPr>
            <p:ph type="title"/>
          </p:nvPr>
        </p:nvSpPr>
        <p:spPr/>
        <p:txBody>
          <a:bodyPr/>
          <a:lstStyle/>
          <a:p>
            <a:r>
              <a:rPr lang="en-US" dirty="0"/>
              <a:t>The Millennium</a:t>
            </a:r>
          </a:p>
        </p:txBody>
      </p:sp>
    </p:spTree>
    <p:extLst>
      <p:ext uri="{BB962C8B-B14F-4D97-AF65-F5344CB8AC3E}">
        <p14:creationId xmlns:p14="http://schemas.microsoft.com/office/powerpoint/2010/main" val="37233048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will Satan be bound during the Millennium?</a:t>
            </a:r>
          </a:p>
          <a:p>
            <a:r>
              <a:rPr lang="en-US" dirty="0"/>
              <a:t>Of the millennial conditions you have studied in 2 Nephi 30, which one do you most look forward to? Why?</a:t>
            </a:r>
          </a:p>
        </p:txBody>
      </p:sp>
      <p:sp>
        <p:nvSpPr>
          <p:cNvPr id="3" name="Title 2"/>
          <p:cNvSpPr>
            <a:spLocks noGrp="1"/>
          </p:cNvSpPr>
          <p:nvPr>
            <p:ph type="title"/>
          </p:nvPr>
        </p:nvSpPr>
        <p:spPr/>
        <p:txBody>
          <a:bodyPr/>
          <a:lstStyle/>
          <a:p>
            <a:r>
              <a:rPr lang="en-US" dirty="0"/>
              <a:t>The Millennium</a:t>
            </a:r>
          </a:p>
        </p:txBody>
      </p:sp>
    </p:spTree>
    <p:extLst>
      <p:ext uri="{BB962C8B-B14F-4D97-AF65-F5344CB8AC3E}">
        <p14:creationId xmlns:p14="http://schemas.microsoft.com/office/powerpoint/2010/main" val="3498276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dirty="0"/>
              <a:t>Who do you look to as good examples? What makes them good examples to follow? </a:t>
            </a:r>
          </a:p>
        </p:txBody>
      </p:sp>
      <p:sp>
        <p:nvSpPr>
          <p:cNvPr id="3" name="Title 2"/>
          <p:cNvSpPr>
            <a:spLocks noGrp="1"/>
          </p:cNvSpPr>
          <p:nvPr>
            <p:ph type="title"/>
          </p:nvPr>
        </p:nvSpPr>
        <p:spPr/>
        <p:txBody>
          <a:bodyPr/>
          <a:lstStyle/>
          <a:p>
            <a:r>
              <a:rPr lang="en-US" dirty="0"/>
              <a:t>Doctrinal Mastery: The Godhead</a:t>
            </a:r>
          </a:p>
        </p:txBody>
      </p:sp>
    </p:spTree>
    <p:extLst>
      <p:ext uri="{BB962C8B-B14F-4D97-AF65-F5344CB8AC3E}">
        <p14:creationId xmlns:p14="http://schemas.microsoft.com/office/powerpoint/2010/main" val="13817717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fontAlgn="base">
              <a:buNone/>
            </a:pPr>
            <a:r>
              <a:rPr lang="en-US" dirty="0"/>
              <a:t>“Jesus Christ does the will of the Father in all things. He lived a sinless life and atoned for the sins of all mankind (see 3 Nephi 11:10–11). His life is the perfect example of how we are to live (see 3 Nephi 12:48). He was the first of Heavenly Father’s children to be resurrected. In our day, as in ancient times, He stands at the head of His Church. He will come again in power and glory and will reign on the earth during the Millennium (see D&amp;C 29:10–11). He will judge all mankind” (</a:t>
            </a:r>
            <a:r>
              <a:rPr lang="en-US" i="1" dirty="0"/>
              <a:t>Doctrinal Mastery Core Document,</a:t>
            </a:r>
            <a:r>
              <a:rPr lang="en-US" dirty="0"/>
              <a:t> “Jesus Christ”).</a:t>
            </a:r>
          </a:p>
        </p:txBody>
      </p:sp>
      <p:sp>
        <p:nvSpPr>
          <p:cNvPr id="3" name="Title 2"/>
          <p:cNvSpPr>
            <a:spLocks noGrp="1"/>
          </p:cNvSpPr>
          <p:nvPr>
            <p:ph type="title"/>
          </p:nvPr>
        </p:nvSpPr>
        <p:spPr/>
        <p:txBody>
          <a:bodyPr/>
          <a:lstStyle/>
          <a:p>
            <a:r>
              <a:rPr lang="en-US" dirty="0"/>
              <a:t>The Godhead—Jesus Christ</a:t>
            </a:r>
          </a:p>
        </p:txBody>
      </p:sp>
    </p:spTree>
    <p:extLst>
      <p:ext uri="{BB962C8B-B14F-4D97-AF65-F5344CB8AC3E}">
        <p14:creationId xmlns:p14="http://schemas.microsoft.com/office/powerpoint/2010/main" val="1770355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doctrine that </a:t>
            </a:r>
            <a:r>
              <a:rPr lang="en-US" b="1" dirty="0"/>
              <a:t>Jesus Christ’s life is the perfect example of how we are to live</a:t>
            </a:r>
            <a:r>
              <a:rPr lang="en-US" dirty="0"/>
              <a:t> is supported by the doctrinal mastery passage found in 3 Nephi 12:48. </a:t>
            </a:r>
          </a:p>
        </p:txBody>
      </p:sp>
      <p:sp>
        <p:nvSpPr>
          <p:cNvPr id="3" name="Title 2"/>
          <p:cNvSpPr>
            <a:spLocks noGrp="1"/>
          </p:cNvSpPr>
          <p:nvPr>
            <p:ph type="title"/>
          </p:nvPr>
        </p:nvSpPr>
        <p:spPr/>
        <p:txBody>
          <a:bodyPr/>
          <a:lstStyle/>
          <a:p>
            <a:r>
              <a:rPr lang="en-US" dirty="0"/>
              <a:t>Doctrinal Mastery: The Godhead</a:t>
            </a:r>
          </a:p>
        </p:txBody>
      </p:sp>
    </p:spTree>
    <p:extLst>
      <p:ext uri="{BB962C8B-B14F-4D97-AF65-F5344CB8AC3E}">
        <p14:creationId xmlns:p14="http://schemas.microsoft.com/office/powerpoint/2010/main" val="11003017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056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When the missionaries try to give the couple a copy of the Book of Mormon, the couple refuses it, saying, “We believe that God has already spoken and that His words are in the Bible. There can’t be any additional scripture, because the Bible contains all of God’s words that are necessary for salvation. Thank you for the offer, but we don’t need your book.”</a:t>
            </a:r>
          </a:p>
        </p:txBody>
      </p:sp>
      <p:sp>
        <p:nvSpPr>
          <p:cNvPr id="3" name="Title 2"/>
          <p:cNvSpPr>
            <a:spLocks noGrp="1"/>
          </p:cNvSpPr>
          <p:nvPr>
            <p:ph type="title"/>
          </p:nvPr>
        </p:nvSpPr>
        <p:spPr/>
        <p:txBody>
          <a:bodyPr/>
          <a:lstStyle/>
          <a:p>
            <a:r>
              <a:rPr lang="en-US" dirty="0"/>
              <a:t>A Scenario, cont. </a:t>
            </a:r>
          </a:p>
        </p:txBody>
      </p:sp>
    </p:spTree>
    <p:extLst>
      <p:ext uri="{BB962C8B-B14F-4D97-AF65-F5344CB8AC3E}">
        <p14:creationId xmlns:p14="http://schemas.microsoft.com/office/powerpoint/2010/main" val="827692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If you were in this situation, how would you respond to the couple’s comments about the Bible and the Book of Mormon? </a:t>
            </a:r>
          </a:p>
          <a:p>
            <a:endParaRPr lang="en-US" dirty="0"/>
          </a:p>
        </p:txBody>
      </p:sp>
      <p:sp>
        <p:nvSpPr>
          <p:cNvPr id="3" name="Title 2"/>
          <p:cNvSpPr>
            <a:spLocks noGrp="1"/>
          </p:cNvSpPr>
          <p:nvPr>
            <p:ph type="title"/>
          </p:nvPr>
        </p:nvSpPr>
        <p:spPr/>
        <p:txBody>
          <a:bodyPr/>
          <a:lstStyle/>
          <a:p>
            <a:r>
              <a:rPr lang="en-US" dirty="0"/>
              <a:t>How Would You Respond?</a:t>
            </a:r>
          </a:p>
        </p:txBody>
      </p:sp>
    </p:spTree>
    <p:extLst>
      <p:ext uri="{BB962C8B-B14F-4D97-AF65-F5344CB8AC3E}">
        <p14:creationId xmlns:p14="http://schemas.microsoft.com/office/powerpoint/2010/main" val="2212880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If you were in this situation, how would you respond to the couple’s comments about the Bible and the Book of Mormon? </a:t>
            </a:r>
          </a:p>
          <a:p>
            <a:r>
              <a:rPr lang="en-US" dirty="0"/>
              <a:t>Nephi prophesied that many would respond to the Book of Mormon in this way in our day. As you study 2 Nephi 29 today, look for truths that help us understand why the Lord gives additional scripture.  </a:t>
            </a:r>
          </a:p>
        </p:txBody>
      </p:sp>
      <p:sp>
        <p:nvSpPr>
          <p:cNvPr id="3" name="Title 2"/>
          <p:cNvSpPr>
            <a:spLocks noGrp="1"/>
          </p:cNvSpPr>
          <p:nvPr>
            <p:ph type="title"/>
          </p:nvPr>
        </p:nvSpPr>
        <p:spPr/>
        <p:txBody>
          <a:bodyPr/>
          <a:lstStyle/>
          <a:p>
            <a:r>
              <a:rPr lang="en-US" dirty="0"/>
              <a:t>How Would You Respond?</a:t>
            </a:r>
          </a:p>
        </p:txBody>
      </p:sp>
    </p:spTree>
    <p:extLst>
      <p:ext uri="{BB962C8B-B14F-4D97-AF65-F5344CB8AC3E}">
        <p14:creationId xmlns:p14="http://schemas.microsoft.com/office/powerpoint/2010/main" val="3822096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29:1–2, looking for what the words of Nephi’s seed (descendants) and the words of the Lord (the words of the Book of Mormon) would do in the last days.</a:t>
            </a:r>
          </a:p>
        </p:txBody>
      </p:sp>
      <p:sp>
        <p:nvSpPr>
          <p:cNvPr id="3" name="Title 2"/>
          <p:cNvSpPr>
            <a:spLocks noGrp="1"/>
          </p:cNvSpPr>
          <p:nvPr>
            <p:ph type="title"/>
          </p:nvPr>
        </p:nvSpPr>
        <p:spPr/>
        <p:txBody>
          <a:bodyPr/>
          <a:lstStyle/>
          <a:p>
            <a:r>
              <a:rPr lang="en-US" dirty="0"/>
              <a:t>The Book of Mormon</a:t>
            </a:r>
          </a:p>
        </p:txBody>
      </p:sp>
    </p:spTree>
    <p:extLst>
      <p:ext uri="{BB962C8B-B14F-4D97-AF65-F5344CB8AC3E}">
        <p14:creationId xmlns:p14="http://schemas.microsoft.com/office/powerpoint/2010/main" val="879674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According to 2 Nephi 29:1–2, in the last days, the words of the Book of Mormon will “proceed forth” to Nephi’s seed or descendants, and they will also “hiss forth unto the ends of the earth.” To “hiss forth” means to go forth with intensity. The word </a:t>
            </a:r>
            <a:r>
              <a:rPr lang="en-US" i="1" dirty="0"/>
              <a:t>standard</a:t>
            </a:r>
            <a:r>
              <a:rPr lang="en-US" dirty="0"/>
              <a:t> refers to a flag or banner that is used as a rallying point or a signal to assemble. </a:t>
            </a:r>
          </a:p>
        </p:txBody>
      </p:sp>
      <p:sp>
        <p:nvSpPr>
          <p:cNvPr id="3" name="Title 2"/>
          <p:cNvSpPr>
            <a:spLocks noGrp="1"/>
          </p:cNvSpPr>
          <p:nvPr>
            <p:ph type="title"/>
          </p:nvPr>
        </p:nvSpPr>
        <p:spPr/>
        <p:txBody>
          <a:bodyPr/>
          <a:lstStyle/>
          <a:p>
            <a:r>
              <a:rPr lang="en-US" dirty="0"/>
              <a:t>The Standard</a:t>
            </a:r>
          </a:p>
        </p:txBody>
      </p:sp>
    </p:spTree>
    <p:extLst>
      <p:ext uri="{BB962C8B-B14F-4D97-AF65-F5344CB8AC3E}">
        <p14:creationId xmlns:p14="http://schemas.microsoft.com/office/powerpoint/2010/main" val="2881308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29:3–6, looking for how some Gentiles would react to additional scripture. In the Book of Mormon, the word </a:t>
            </a:r>
            <a:r>
              <a:rPr lang="en-US" i="1" dirty="0"/>
              <a:t>Gentiles</a:t>
            </a:r>
            <a:r>
              <a:rPr lang="en-US" dirty="0"/>
              <a:t> generally refers to people who are not of Jewish descent or from the area of Jerusalem. The word </a:t>
            </a:r>
            <a:r>
              <a:rPr lang="en-US" i="1" dirty="0"/>
              <a:t>Jews</a:t>
            </a:r>
            <a:r>
              <a:rPr lang="en-US" dirty="0"/>
              <a:t> generally refers to people who came from the area of Jerusalem or from the tribe of Judah.</a:t>
            </a:r>
          </a:p>
          <a:p>
            <a:endParaRPr lang="en-US" dirty="0"/>
          </a:p>
        </p:txBody>
      </p:sp>
      <p:sp>
        <p:nvSpPr>
          <p:cNvPr id="3" name="Title 2"/>
          <p:cNvSpPr>
            <a:spLocks noGrp="1"/>
          </p:cNvSpPr>
          <p:nvPr>
            <p:ph type="title"/>
          </p:nvPr>
        </p:nvSpPr>
        <p:spPr/>
        <p:txBody>
          <a:bodyPr/>
          <a:lstStyle/>
          <a:p>
            <a:r>
              <a:rPr lang="en-US" dirty="0"/>
              <a:t>Additional Scripture</a:t>
            </a:r>
          </a:p>
        </p:txBody>
      </p:sp>
    </p:spTree>
    <p:extLst>
      <p:ext uri="{BB962C8B-B14F-4D97-AF65-F5344CB8AC3E}">
        <p14:creationId xmlns:p14="http://schemas.microsoft.com/office/powerpoint/2010/main" val="2181706643"/>
      </p:ext>
    </p:extLst>
  </p:cSld>
  <p:clrMapOvr>
    <a:masterClrMapping/>
  </p:clrMapOvr>
</p:sld>
</file>

<file path=ppt/theme/theme1.xml><?xml version="1.0" encoding="utf-8"?>
<a:theme xmlns:a="http://schemas.openxmlformats.org/drawingml/2006/main" name="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162E53161F90B498140BA4BCC7CD2A2" ma:contentTypeVersion="4" ma:contentTypeDescription="Create a new document." ma:contentTypeScope="" ma:versionID="5514aae59e1df552f535bcd2770d0b98">
  <xsd:schema xmlns:xsd="http://www.w3.org/2001/XMLSchema" xmlns:xs="http://www.w3.org/2001/XMLSchema" xmlns:p="http://schemas.microsoft.com/office/2006/metadata/properties" xmlns:ns2="b764eb9d-49e1-4eb4-965b-0d99005b74c0" xmlns:ns3="a51ac170-4e69-43ea-bbd4-5a9e3eb386dc" targetNamespace="http://schemas.microsoft.com/office/2006/metadata/properties" ma:root="true" ma:fieldsID="18282172e0edafd8760d3310f0e8cfee" ns2:_="" ns3:_="">
    <xsd:import namespace="b764eb9d-49e1-4eb4-965b-0d99005b74c0"/>
    <xsd:import namespace="a51ac170-4e69-43ea-bbd4-5a9e3eb386d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64eb9d-49e1-4eb4-965b-0d99005b74c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1ac170-4e69-43ea-bbd4-5a9e3eb386d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2C34A52-905A-4B31-93BB-CC48497F3BB9}">
  <ds:schemaRefs>
    <ds:schemaRef ds:uri="http://schemas.microsoft.com/sharepoint/v3/contenttype/forms"/>
  </ds:schemaRefs>
</ds:datastoreItem>
</file>

<file path=customXml/itemProps2.xml><?xml version="1.0" encoding="utf-8"?>
<ds:datastoreItem xmlns:ds="http://schemas.openxmlformats.org/officeDocument/2006/customXml" ds:itemID="{B38B7B52-890E-4E73-9010-B1816956F0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64eb9d-49e1-4eb4-965b-0d99005b74c0"/>
    <ds:schemaRef ds:uri="a51ac170-4e69-43ea-bbd4-5a9e3eb386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1478682-D433-45FB-9E6E-610A6935440D}">
  <ds:schemaRefs>
    <ds:schemaRef ds:uri="a51ac170-4e69-43ea-bbd4-5a9e3eb386dc"/>
    <ds:schemaRef ds:uri="http://purl.org/dc/dcmitype/"/>
    <ds:schemaRef ds:uri="http://purl.org/dc/terms/"/>
    <ds:schemaRef ds:uri="http://schemas.microsoft.com/office/2006/documentManagement/types"/>
    <ds:schemaRef ds:uri="http://www.w3.org/XML/1998/namespace"/>
    <ds:schemaRef ds:uri="http://purl.org/dc/elements/1.1/"/>
    <ds:schemaRef ds:uri="http://schemas.microsoft.com/office/infopath/2007/PartnerControls"/>
    <ds:schemaRef ds:uri="http://schemas.openxmlformats.org/package/2006/metadata/core-properties"/>
    <ds:schemaRef ds:uri="b764eb9d-49e1-4eb4-965b-0d99005b74c0"/>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3793</TotalTime>
  <Words>1703</Words>
  <Application>Microsoft Office PowerPoint</Application>
  <PresentationFormat>On-screen Show (4:3)</PresentationFormat>
  <Paragraphs>88</Paragraphs>
  <Slides>36</Slides>
  <Notes>1</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36</vt:i4>
      </vt:variant>
    </vt:vector>
  </HeadingPairs>
  <TitlesOfParts>
    <vt:vector size="45" baseType="lpstr">
      <vt:lpstr>Arial</vt:lpstr>
      <vt:lpstr>Calibri</vt:lpstr>
      <vt:lpstr>Helam Slab ldsLat Light</vt:lpstr>
      <vt:lpstr>Open Sans</vt:lpstr>
      <vt:lpstr>Old Testament</vt:lpstr>
      <vt:lpstr>1_Old Testament</vt:lpstr>
      <vt:lpstr>2_Old Testament</vt:lpstr>
      <vt:lpstr>3_Old Testament</vt:lpstr>
      <vt:lpstr>4_Old Testament</vt:lpstr>
      <vt:lpstr>2 Nephi 29–30 </vt:lpstr>
      <vt:lpstr>Devotional</vt:lpstr>
      <vt:lpstr>A Scenario </vt:lpstr>
      <vt:lpstr>A Scenario, cont. </vt:lpstr>
      <vt:lpstr>How Would You Respond?</vt:lpstr>
      <vt:lpstr>How Would You Respond?</vt:lpstr>
      <vt:lpstr>The Book of Mormon</vt:lpstr>
      <vt:lpstr>The Standard</vt:lpstr>
      <vt:lpstr>Additional Scripture</vt:lpstr>
      <vt:lpstr>Additional Scripture</vt:lpstr>
      <vt:lpstr>The Word of the Lord</vt:lpstr>
      <vt:lpstr>Statements of Truth</vt:lpstr>
      <vt:lpstr>The Scenario</vt:lpstr>
      <vt:lpstr>The Scenario</vt:lpstr>
      <vt:lpstr>2 Nephi 29:11–14</vt:lpstr>
      <vt:lpstr>Summary of 2 Nephi 30:1–8</vt:lpstr>
      <vt:lpstr>Summary of 2 Nephi 30:1–8, cont. </vt:lpstr>
      <vt:lpstr>Writing a Headline</vt:lpstr>
      <vt:lpstr>Writing a Headline</vt:lpstr>
      <vt:lpstr>The Second Coming</vt:lpstr>
      <vt:lpstr>The Second Coming</vt:lpstr>
      <vt:lpstr>President Ezra Taft Benson</vt:lpstr>
      <vt:lpstr>President Ezra Taft Benson, cont.</vt:lpstr>
      <vt:lpstr>On the Lord’s Side</vt:lpstr>
      <vt:lpstr>On the Lord’s Side</vt:lpstr>
      <vt:lpstr>On the Lord’s Side</vt:lpstr>
      <vt:lpstr>Another Headline</vt:lpstr>
      <vt:lpstr>Another Headline</vt:lpstr>
      <vt:lpstr>Another Headline</vt:lpstr>
      <vt:lpstr>President George Q. Cannon</vt:lpstr>
      <vt:lpstr>The Millennium</vt:lpstr>
      <vt:lpstr>The Millennium</vt:lpstr>
      <vt:lpstr>Doctrinal Mastery: The Godhead</vt:lpstr>
      <vt:lpstr>The Godhead—Jesus Christ</vt:lpstr>
      <vt:lpstr>Doctrinal Mastery: The Godhead</vt:lpstr>
      <vt:lpstr>PowerPoint Presentation</vt:lpstr>
    </vt:vector>
  </TitlesOfParts>
  <Company>LDS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Morris</dc:creator>
  <cp:lastModifiedBy>Douglas Geilman</cp:lastModifiedBy>
  <cp:revision>290</cp:revision>
  <dcterms:created xsi:type="dcterms:W3CDTF">2013-07-15T20:26:14Z</dcterms:created>
  <dcterms:modified xsi:type="dcterms:W3CDTF">2017-07-06T00:24:54Z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0x010100D162E53161F90B498140BA4BCC7CD2A2</vt:lpwstr>
  </property>
</Properties>
</file>