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0"/>
  </p:notesMasterIdLst>
  <p:handoutMasterIdLst>
    <p:handoutMasterId r:id="rId51"/>
  </p:handoutMasterIdLst>
  <p:sldIdLst>
    <p:sldId id="311" r:id="rId9"/>
    <p:sldId id="367" r:id="rId10"/>
    <p:sldId id="369" r:id="rId11"/>
    <p:sldId id="368" r:id="rId12"/>
    <p:sldId id="371" r:id="rId13"/>
    <p:sldId id="372" r:id="rId14"/>
    <p:sldId id="370" r:id="rId15"/>
    <p:sldId id="409" r:id="rId16"/>
    <p:sldId id="410" r:id="rId17"/>
    <p:sldId id="381" r:id="rId18"/>
    <p:sldId id="411" r:id="rId19"/>
    <p:sldId id="412" r:id="rId20"/>
    <p:sldId id="413" r:id="rId21"/>
    <p:sldId id="380" r:id="rId22"/>
    <p:sldId id="414" r:id="rId23"/>
    <p:sldId id="415" r:id="rId24"/>
    <p:sldId id="386" r:id="rId25"/>
    <p:sldId id="387" r:id="rId26"/>
    <p:sldId id="388" r:id="rId27"/>
    <p:sldId id="389" r:id="rId28"/>
    <p:sldId id="390" r:id="rId29"/>
    <p:sldId id="394" r:id="rId30"/>
    <p:sldId id="391" r:id="rId31"/>
    <p:sldId id="396" r:id="rId32"/>
    <p:sldId id="416" r:id="rId33"/>
    <p:sldId id="400" r:id="rId34"/>
    <p:sldId id="397" r:id="rId35"/>
    <p:sldId id="398" r:id="rId36"/>
    <p:sldId id="402" r:id="rId37"/>
    <p:sldId id="403" r:id="rId38"/>
    <p:sldId id="417" r:id="rId39"/>
    <p:sldId id="418" r:id="rId40"/>
    <p:sldId id="407" r:id="rId41"/>
    <p:sldId id="406" r:id="rId42"/>
    <p:sldId id="421" r:id="rId43"/>
    <p:sldId id="422" r:id="rId44"/>
    <p:sldId id="408" r:id="rId45"/>
    <p:sldId id="420" r:id="rId46"/>
    <p:sldId id="423" r:id="rId47"/>
    <p:sldId id="424" r:id="rId48"/>
    <p:sldId id="31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6" autoAdjust="0"/>
    <p:restoredTop sz="94377" autoAdjust="0"/>
  </p:normalViewPr>
  <p:slideViewPr>
    <p:cSldViewPr snapToGrid="0" snapToObjects="1">
      <p:cViewPr varScale="1">
        <p:scale>
          <a:sx n="61" d="100"/>
          <a:sy n="61" d="100"/>
        </p:scale>
        <p:origin x="93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95BE7-99F5-824C-ACB9-E5B951C61E2A}" type="datetimeFigureOut">
              <a:rPr lang="en-US" smtClean="0"/>
              <a:t>7/13/2017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82B5B-BDEB-2049-82DD-156FC4C0470F}" type="slidenum">
              <a:rPr lang="en-US" smtClean="0"/>
              <a:t>‹#›</a:t>
            </a:fld>
            <a:endParaRPr lang="en-US"/>
          </a:p>
        </p:txBody>
      </p:sp>
    </p:spTree>
    <p:extLst>
      <p:ext uri="{BB962C8B-B14F-4D97-AF65-F5344CB8AC3E}">
        <p14:creationId xmlns:p14="http://schemas.microsoft.com/office/powerpoint/2010/main" val="153486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Book of Mormon</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95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 id="2147483733" r:id="rId10"/>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Nephi 32</a:t>
            </a:r>
          </a:p>
        </p:txBody>
      </p:sp>
      <p:sp>
        <p:nvSpPr>
          <p:cNvPr id="3" name="Text Placeholder 2"/>
          <p:cNvSpPr>
            <a:spLocks noGrp="1"/>
          </p:cNvSpPr>
          <p:nvPr>
            <p:ph type="body" sz="quarter" idx="11"/>
          </p:nvPr>
        </p:nvSpPr>
        <p:spPr/>
        <p:txBody>
          <a:bodyPr/>
          <a:lstStyle/>
          <a:p>
            <a:r>
              <a:rPr lang="en-US" dirty="0"/>
              <a:t>Lesson 41</a:t>
            </a:r>
          </a:p>
        </p:txBody>
      </p:sp>
    </p:spTree>
    <p:extLst>
      <p:ext uri="{BB962C8B-B14F-4D97-AF65-F5344CB8AC3E}">
        <p14:creationId xmlns:p14="http://schemas.microsoft.com/office/powerpoint/2010/main" val="40428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When we feast on the words of Christ, they will tell us all things that we should do.</a:t>
            </a:r>
            <a:endParaRPr lang="en-US" dirty="0"/>
          </a:p>
        </p:txBody>
      </p:sp>
      <p:sp>
        <p:nvSpPr>
          <p:cNvPr id="3" name="Title 2"/>
          <p:cNvSpPr>
            <a:spLocks noGrp="1"/>
          </p:cNvSpPr>
          <p:nvPr>
            <p:ph type="title"/>
          </p:nvPr>
        </p:nvSpPr>
        <p:spPr/>
        <p:txBody>
          <a:bodyPr/>
          <a:lstStyle/>
          <a:p>
            <a:r>
              <a:rPr lang="en-US" dirty="0"/>
              <a:t>Feast upon the Words of Christ</a:t>
            </a:r>
          </a:p>
        </p:txBody>
      </p:sp>
    </p:spTree>
    <p:extLst>
      <p:ext uri="{BB962C8B-B14F-4D97-AF65-F5344CB8AC3E}">
        <p14:creationId xmlns:p14="http://schemas.microsoft.com/office/powerpoint/2010/main" val="127358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When we feast on the words of Christ, they will tell us all things that we should do.</a:t>
            </a:r>
            <a:endParaRPr lang="en-US" dirty="0"/>
          </a:p>
          <a:p>
            <a:r>
              <a:rPr lang="en-US" dirty="0"/>
              <a:t>What do you think it means to feast on the words of Christ? How is feasting different from snacking?</a:t>
            </a:r>
          </a:p>
        </p:txBody>
      </p:sp>
      <p:sp>
        <p:nvSpPr>
          <p:cNvPr id="3" name="Title 2"/>
          <p:cNvSpPr>
            <a:spLocks noGrp="1"/>
          </p:cNvSpPr>
          <p:nvPr>
            <p:ph type="title"/>
          </p:nvPr>
        </p:nvSpPr>
        <p:spPr/>
        <p:txBody>
          <a:bodyPr/>
          <a:lstStyle/>
          <a:p>
            <a:r>
              <a:rPr lang="en-US" dirty="0"/>
              <a:t>Feast upon the Words of Christ</a:t>
            </a:r>
          </a:p>
        </p:txBody>
      </p:sp>
    </p:spTree>
    <p:extLst>
      <p:ext uri="{BB962C8B-B14F-4D97-AF65-F5344CB8AC3E}">
        <p14:creationId xmlns:p14="http://schemas.microsoft.com/office/powerpoint/2010/main" val="107783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When we feast on the words of Christ, they will tell us all things that we should do.</a:t>
            </a:r>
            <a:endParaRPr lang="en-US" dirty="0"/>
          </a:p>
          <a:p>
            <a:r>
              <a:rPr lang="en-US" dirty="0"/>
              <a:t>What do you think it means to feast on the words of Christ? How is feasting different from snacking?</a:t>
            </a:r>
          </a:p>
          <a:p>
            <a:r>
              <a:rPr lang="en-US" dirty="0"/>
              <a:t>What are some places where we can find the words of Jesus Christ?</a:t>
            </a:r>
          </a:p>
        </p:txBody>
      </p:sp>
      <p:sp>
        <p:nvSpPr>
          <p:cNvPr id="3" name="Title 2"/>
          <p:cNvSpPr>
            <a:spLocks noGrp="1"/>
          </p:cNvSpPr>
          <p:nvPr>
            <p:ph type="title"/>
          </p:nvPr>
        </p:nvSpPr>
        <p:spPr/>
        <p:txBody>
          <a:bodyPr/>
          <a:lstStyle/>
          <a:p>
            <a:r>
              <a:rPr lang="en-US" dirty="0"/>
              <a:t>Feast upon the Words of Christ</a:t>
            </a:r>
          </a:p>
        </p:txBody>
      </p:sp>
    </p:spTree>
    <p:extLst>
      <p:ext uri="{BB962C8B-B14F-4D97-AF65-F5344CB8AC3E}">
        <p14:creationId xmlns:p14="http://schemas.microsoft.com/office/powerpoint/2010/main" val="116863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When we feast on the words of Christ, they will tell us all things that we should do.</a:t>
            </a:r>
            <a:endParaRPr lang="en-US" dirty="0"/>
          </a:p>
          <a:p>
            <a:r>
              <a:rPr lang="en-US" dirty="0"/>
              <a:t>What do you think it means to feast on the words of Christ? How is feasting different from snacking?</a:t>
            </a:r>
          </a:p>
          <a:p>
            <a:r>
              <a:rPr lang="en-US" dirty="0"/>
              <a:t>What are some places where we can find the words of Jesus Christ?</a:t>
            </a:r>
          </a:p>
          <a:p>
            <a:r>
              <a:rPr lang="en-US"/>
              <a:t>Why is it important to know that the words of Jesus Christ can tell us all things that we should do?</a:t>
            </a:r>
            <a:endParaRPr lang="en-US" dirty="0"/>
          </a:p>
          <a:p>
            <a:endParaRPr lang="en-US" dirty="0"/>
          </a:p>
        </p:txBody>
      </p:sp>
      <p:sp>
        <p:nvSpPr>
          <p:cNvPr id="3" name="Title 2"/>
          <p:cNvSpPr>
            <a:spLocks noGrp="1"/>
          </p:cNvSpPr>
          <p:nvPr>
            <p:ph type="title"/>
          </p:nvPr>
        </p:nvSpPr>
        <p:spPr/>
        <p:txBody>
          <a:bodyPr/>
          <a:lstStyle/>
          <a:p>
            <a:r>
              <a:rPr lang="en-US" dirty="0"/>
              <a:t>Feast upon the Words of Christ</a:t>
            </a:r>
          </a:p>
        </p:txBody>
      </p:sp>
    </p:spTree>
    <p:extLst>
      <p:ext uri="{BB962C8B-B14F-4D97-AF65-F5344CB8AC3E}">
        <p14:creationId xmlns:p14="http://schemas.microsoft.com/office/powerpoint/2010/main" val="37699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32:4–7, looking for additional counsel Nephi gave about receiving direction from God. </a:t>
            </a:r>
          </a:p>
          <a:p>
            <a:endParaRPr lang="en-US" dirty="0"/>
          </a:p>
        </p:txBody>
      </p:sp>
      <p:sp>
        <p:nvSpPr>
          <p:cNvPr id="3" name="Title 2"/>
          <p:cNvSpPr>
            <a:spLocks noGrp="1"/>
          </p:cNvSpPr>
          <p:nvPr>
            <p:ph type="title"/>
          </p:nvPr>
        </p:nvSpPr>
        <p:spPr/>
        <p:txBody>
          <a:bodyPr/>
          <a:lstStyle/>
          <a:p>
            <a:r>
              <a:rPr lang="en-US" dirty="0"/>
              <a:t>Additional Counsel</a:t>
            </a:r>
          </a:p>
        </p:txBody>
      </p:sp>
    </p:spTree>
    <p:extLst>
      <p:ext uri="{BB962C8B-B14F-4D97-AF65-F5344CB8AC3E}">
        <p14:creationId xmlns:p14="http://schemas.microsoft.com/office/powerpoint/2010/main" val="275559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32:4–7, looking for additional counsel Nephi gave about receiving direction from God. </a:t>
            </a:r>
          </a:p>
          <a:p>
            <a:r>
              <a:rPr lang="en-US" dirty="0"/>
              <a:t>What do you think it means to “ask” or “knock” (verse 4)? What did Nephi say are the consequences for those who will not ask or knock?</a:t>
            </a:r>
          </a:p>
          <a:p>
            <a:endParaRPr lang="en-US" dirty="0"/>
          </a:p>
        </p:txBody>
      </p:sp>
      <p:sp>
        <p:nvSpPr>
          <p:cNvPr id="3" name="Title 2"/>
          <p:cNvSpPr>
            <a:spLocks noGrp="1"/>
          </p:cNvSpPr>
          <p:nvPr>
            <p:ph type="title"/>
          </p:nvPr>
        </p:nvSpPr>
        <p:spPr/>
        <p:txBody>
          <a:bodyPr/>
          <a:lstStyle/>
          <a:p>
            <a:r>
              <a:rPr lang="en-US" dirty="0"/>
              <a:t>Additional Counsel</a:t>
            </a:r>
          </a:p>
        </p:txBody>
      </p:sp>
    </p:spTree>
    <p:extLst>
      <p:ext uri="{BB962C8B-B14F-4D97-AF65-F5344CB8AC3E}">
        <p14:creationId xmlns:p14="http://schemas.microsoft.com/office/powerpoint/2010/main" val="66228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32:4–7, looking for additional counsel Nephi gave about receiving direction from God. </a:t>
            </a:r>
          </a:p>
          <a:p>
            <a:r>
              <a:rPr lang="en-US" dirty="0"/>
              <a:t>What do you think it means to “ask” or “knock” (verse 4)? What did Nephi say are the consequences for those who will not ask or knock?</a:t>
            </a:r>
          </a:p>
          <a:p>
            <a:r>
              <a:rPr lang="en-US" dirty="0"/>
              <a:t>According to 2 Nephi 32:5, what blessing will we have if we receive the Holy Ghost?</a:t>
            </a:r>
          </a:p>
          <a:p>
            <a:endParaRPr lang="en-US" dirty="0"/>
          </a:p>
          <a:p>
            <a:endParaRPr lang="en-US" dirty="0"/>
          </a:p>
        </p:txBody>
      </p:sp>
      <p:sp>
        <p:nvSpPr>
          <p:cNvPr id="3" name="Title 2"/>
          <p:cNvSpPr>
            <a:spLocks noGrp="1"/>
          </p:cNvSpPr>
          <p:nvPr>
            <p:ph type="title"/>
          </p:nvPr>
        </p:nvSpPr>
        <p:spPr/>
        <p:txBody>
          <a:bodyPr/>
          <a:lstStyle/>
          <a:p>
            <a:r>
              <a:rPr lang="en-US" dirty="0"/>
              <a:t>Additional Counsel</a:t>
            </a:r>
          </a:p>
        </p:txBody>
      </p:sp>
    </p:spTree>
    <p:extLst>
      <p:ext uri="{BB962C8B-B14F-4D97-AF65-F5344CB8AC3E}">
        <p14:creationId xmlns:p14="http://schemas.microsoft.com/office/powerpoint/2010/main" val="59924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Spencer J. Condie</a:t>
            </a:r>
          </a:p>
        </p:txBody>
      </p:sp>
      <p:sp>
        <p:nvSpPr>
          <p:cNvPr id="3" name="Content Placeholder 2"/>
          <p:cNvSpPr>
            <a:spLocks noGrp="1"/>
          </p:cNvSpPr>
          <p:nvPr>
            <p:ph sz="quarter" idx="4"/>
          </p:nvPr>
        </p:nvSpPr>
        <p:spPr/>
        <p:txBody>
          <a:bodyPr/>
          <a:lstStyle/>
          <a:p>
            <a:pPr marL="0" indent="0">
              <a:buNone/>
            </a:pPr>
            <a:r>
              <a:rPr lang="en-US" dirty="0"/>
              <a:t>“You may be facing decisions regarding a mission, your future career, and, eventually, marriage. As you read the scriptures and pray for direction, you may not actually see the answer in the form of printed words on the page, but as you read you will receive distinct impressions, and promptings, and, as promised, the Holy Ghost ‘will show unto you all things what ye should do’ [2 Nephi 32:5]” (Spencer J. Condie, “Becoming a Great Benefit to Our Fellow Beings,” </a:t>
            </a:r>
            <a:r>
              <a:rPr lang="en-US" i="0" dirty="0"/>
              <a:t>Ensign</a:t>
            </a:r>
            <a:r>
              <a:rPr lang="en-US" dirty="0"/>
              <a:t>, May 2002, 45).</a:t>
            </a:r>
          </a:p>
        </p:txBody>
      </p:sp>
      <p:pic>
        <p:nvPicPr>
          <p:cNvPr id="6" name="Picture Placeholder 5"/>
          <p:cNvPicPr>
            <a:picLocks noGrp="1" noChangeAspect="1"/>
          </p:cNvPicPr>
          <p:nvPr>
            <p:ph type="pic" sz="quarter" idx="10"/>
          </p:nvPr>
        </p:nvPicPr>
        <p:blipFill>
          <a:blip r:embed="rId2"/>
          <a:srcRect t="74" b="74"/>
          <a:stretch>
            <a:fillRect/>
          </a:stretch>
        </p:blipFill>
        <p:spPr/>
      </p:pic>
    </p:spTree>
    <p:extLst>
      <p:ext uri="{BB962C8B-B14F-4D97-AF65-F5344CB8AC3E}">
        <p14:creationId xmlns:p14="http://schemas.microsoft.com/office/powerpoint/2010/main" val="394321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of a time when the words of Christ helped give you guidance regarding something you should do. Share an experience that is not too sacred or private.</a:t>
            </a:r>
          </a:p>
        </p:txBody>
      </p:sp>
      <p:sp>
        <p:nvSpPr>
          <p:cNvPr id="3" name="Title 2"/>
          <p:cNvSpPr>
            <a:spLocks noGrp="1"/>
          </p:cNvSpPr>
          <p:nvPr>
            <p:ph type="title"/>
          </p:nvPr>
        </p:nvSpPr>
        <p:spPr/>
        <p:txBody>
          <a:bodyPr/>
          <a:lstStyle/>
          <a:p>
            <a:r>
              <a:rPr lang="en-US" dirty="0"/>
              <a:t>An Experience</a:t>
            </a:r>
          </a:p>
        </p:txBody>
      </p:sp>
    </p:spTree>
    <p:extLst>
      <p:ext uri="{BB962C8B-B14F-4D97-AF65-F5344CB8AC3E}">
        <p14:creationId xmlns:p14="http://schemas.microsoft.com/office/powerpoint/2010/main" val="313960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about how well you seek the words of Jesus Christ in each of the settings in the next slide. For each item in the list, decide if you feast, snack, or starve. For example, you may feast during your personal scripture study but only snack when you listen to or watch general conference. If you do not pay attention in sacrament meeting, you might choose the word </a:t>
            </a:r>
            <a:r>
              <a:rPr lang="en-US" i="1" dirty="0"/>
              <a:t>starve</a:t>
            </a:r>
            <a:r>
              <a:rPr lang="en-US" dirty="0"/>
              <a:t> for that item.</a:t>
            </a:r>
          </a:p>
        </p:txBody>
      </p:sp>
      <p:sp>
        <p:nvSpPr>
          <p:cNvPr id="3" name="Title 2"/>
          <p:cNvSpPr>
            <a:spLocks noGrp="1"/>
          </p:cNvSpPr>
          <p:nvPr>
            <p:ph type="title"/>
          </p:nvPr>
        </p:nvSpPr>
        <p:spPr/>
        <p:txBody>
          <a:bodyPr/>
          <a:lstStyle/>
          <a:p>
            <a:r>
              <a:rPr lang="en-US" dirty="0"/>
              <a:t>Feast, Snack, or Starve?</a:t>
            </a:r>
          </a:p>
        </p:txBody>
      </p:sp>
    </p:spTree>
    <p:extLst>
      <p:ext uri="{BB962C8B-B14F-4D97-AF65-F5344CB8AC3E}">
        <p14:creationId xmlns:p14="http://schemas.microsoft.com/office/powerpoint/2010/main" val="254417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Devotional</a:t>
            </a:r>
          </a:p>
        </p:txBody>
      </p:sp>
      <p:sp>
        <p:nvSpPr>
          <p:cNvPr id="3" name="Content Placeholder 2"/>
          <p:cNvSpPr>
            <a:spLocks noGrp="1"/>
          </p:cNvSpPr>
          <p:nvPr>
            <p:ph sz="quarter" idx="4"/>
          </p:nvPr>
        </p:nvSpPr>
        <p:spPr/>
        <p:txBody>
          <a:bodyPr/>
          <a:lstStyle/>
          <a:p>
            <a:r>
              <a:rPr lang="en-US"/>
              <a:t>Hymn:</a:t>
            </a:r>
          </a:p>
          <a:p>
            <a:r>
              <a:rPr lang="en-US"/>
              <a:t>Prayer:</a:t>
            </a:r>
          </a:p>
          <a:p>
            <a:r>
              <a:rPr lang="en-US"/>
              <a:t>Thought:</a:t>
            </a:r>
          </a:p>
          <a:p>
            <a:endParaRPr lang="en-US"/>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47876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344" y="1549400"/>
            <a:ext cx="8229600" cy="4159125"/>
          </a:xfrm>
        </p:spPr>
        <p:txBody>
          <a:bodyPr/>
          <a:lstStyle/>
          <a:p>
            <a:pPr marL="0" indent="0">
              <a:buNone/>
            </a:pPr>
            <a:r>
              <a:rPr lang="en-US" dirty="0"/>
              <a:t>1. Personal scripture study 	6. Family home evening</a:t>
            </a:r>
          </a:p>
          <a:p>
            <a:pPr marL="0" indent="0">
              <a:buNone/>
            </a:pPr>
            <a:r>
              <a:rPr lang="en-US" dirty="0"/>
              <a:t>2. Sacrament meeting			7. Aaronic Priesthood</a:t>
            </a:r>
          </a:p>
          <a:p>
            <a:pPr marL="0" indent="0">
              <a:buNone/>
            </a:pPr>
            <a:r>
              <a:rPr lang="en-US" dirty="0"/>
              <a:t>3. General conference			    quorum meeting or</a:t>
            </a:r>
          </a:p>
          <a:p>
            <a:pPr marL="0" indent="0">
              <a:buNone/>
            </a:pPr>
            <a:r>
              <a:rPr lang="en-US" dirty="0"/>
              <a:t>4. Family scripture study		    Young Women class</a:t>
            </a:r>
          </a:p>
          <a:p>
            <a:pPr marL="0" indent="0">
              <a:buNone/>
            </a:pPr>
            <a:r>
              <a:rPr lang="en-US" dirty="0"/>
              <a:t>5. Seminary						8. Personal prayer</a:t>
            </a:r>
          </a:p>
          <a:p>
            <a:pPr marL="0" indent="0">
              <a:buNone/>
            </a:pPr>
            <a:endParaRPr lang="en-US" dirty="0"/>
          </a:p>
        </p:txBody>
      </p:sp>
      <p:sp>
        <p:nvSpPr>
          <p:cNvPr id="3" name="Title 2"/>
          <p:cNvSpPr>
            <a:spLocks noGrp="1"/>
          </p:cNvSpPr>
          <p:nvPr>
            <p:ph type="title"/>
          </p:nvPr>
        </p:nvSpPr>
        <p:spPr/>
        <p:txBody>
          <a:bodyPr/>
          <a:lstStyle/>
          <a:p>
            <a:r>
              <a:rPr lang="en-US" dirty="0"/>
              <a:t>Feast, Snack, or Starve?</a:t>
            </a:r>
          </a:p>
        </p:txBody>
      </p:sp>
    </p:spTree>
    <p:extLst>
      <p:ext uri="{BB962C8B-B14F-4D97-AF65-F5344CB8AC3E}">
        <p14:creationId xmlns:p14="http://schemas.microsoft.com/office/powerpoint/2010/main" val="826045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Choose one of the activities in which you are currently “snacking” or “starving,” and make goals that will help you “feast upon the words of Christ” more in that setting. Write this goal in your class notebook or study journal. (You might think about your Duty to God or Personal Progress goals in connection with these goals.) As you feast on the words of Jesus Christ, the Holy Ghost will help you follow the path to eternal life.</a:t>
            </a:r>
          </a:p>
        </p:txBody>
      </p:sp>
      <p:sp>
        <p:nvSpPr>
          <p:cNvPr id="3" name="Title 2"/>
          <p:cNvSpPr>
            <a:spLocks noGrp="1"/>
          </p:cNvSpPr>
          <p:nvPr>
            <p:ph type="title"/>
          </p:nvPr>
        </p:nvSpPr>
        <p:spPr/>
        <p:txBody>
          <a:bodyPr/>
          <a:lstStyle/>
          <a:p>
            <a:r>
              <a:rPr lang="en-US" dirty="0"/>
              <a:t>Make Goals</a:t>
            </a:r>
          </a:p>
        </p:txBody>
      </p:sp>
    </p:spTree>
    <p:extLst>
      <p:ext uri="{BB962C8B-B14F-4D97-AF65-F5344CB8AC3E}">
        <p14:creationId xmlns:p14="http://schemas.microsoft.com/office/powerpoint/2010/main" val="154535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Imagine you have a friend who feels unworthy to pray because of a sin he or she has committed. What could you say to encourage this friend to continue to pray? </a:t>
            </a:r>
          </a:p>
          <a:p>
            <a:endParaRPr lang="en-US" dirty="0"/>
          </a:p>
        </p:txBody>
      </p:sp>
      <p:sp>
        <p:nvSpPr>
          <p:cNvPr id="3" name="Title 2"/>
          <p:cNvSpPr>
            <a:spLocks noGrp="1"/>
          </p:cNvSpPr>
          <p:nvPr>
            <p:ph type="title"/>
          </p:nvPr>
        </p:nvSpPr>
        <p:spPr/>
        <p:txBody>
          <a:bodyPr/>
          <a:lstStyle/>
          <a:p>
            <a:r>
              <a:rPr lang="en-US" dirty="0"/>
              <a:t>A Scenario</a:t>
            </a:r>
          </a:p>
        </p:txBody>
      </p:sp>
    </p:spTree>
    <p:extLst>
      <p:ext uri="{BB962C8B-B14F-4D97-AF65-F5344CB8AC3E}">
        <p14:creationId xmlns:p14="http://schemas.microsoft.com/office/powerpoint/2010/main" val="128024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32:8. Why do you think the Holy Ghost wants us to pray? Why do you think Satan does not want us to pray? </a:t>
            </a:r>
          </a:p>
        </p:txBody>
      </p:sp>
      <p:sp>
        <p:nvSpPr>
          <p:cNvPr id="3" name="Title 2"/>
          <p:cNvSpPr>
            <a:spLocks noGrp="1"/>
          </p:cNvSpPr>
          <p:nvPr>
            <p:ph type="title"/>
          </p:nvPr>
        </p:nvSpPr>
        <p:spPr/>
        <p:txBody>
          <a:bodyPr/>
          <a:lstStyle/>
          <a:p>
            <a:r>
              <a:rPr lang="en-US" dirty="0"/>
              <a:t>Praying</a:t>
            </a:r>
          </a:p>
        </p:txBody>
      </p:sp>
    </p:spTree>
    <p:extLst>
      <p:ext uri="{BB962C8B-B14F-4D97-AF65-F5344CB8AC3E}">
        <p14:creationId xmlns:p14="http://schemas.microsoft.com/office/powerpoint/2010/main" val="352982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32:9, looking for what Nephi encouraged his people to do. The word </a:t>
            </a:r>
            <a:r>
              <a:rPr lang="en-US" i="1" dirty="0"/>
              <a:t>faint</a:t>
            </a:r>
            <a:r>
              <a:rPr lang="en-US" dirty="0"/>
              <a:t> means to weaken, give up, or lose hope, and the word </a:t>
            </a:r>
            <a:r>
              <a:rPr lang="en-US" i="1" dirty="0"/>
              <a:t>consecrate</a:t>
            </a:r>
            <a:r>
              <a:rPr lang="en-US" dirty="0"/>
              <a:t> means “to dedicate, to make holy, or to become righteous” (Guide to the Scriptures, “Consecrate, Law of Consecration,” scriptures.lds.org).  </a:t>
            </a:r>
          </a:p>
          <a:p>
            <a:endParaRPr lang="en-US" dirty="0"/>
          </a:p>
          <a:p>
            <a:endParaRPr lang="en-US" dirty="0"/>
          </a:p>
        </p:txBody>
      </p:sp>
      <p:sp>
        <p:nvSpPr>
          <p:cNvPr id="3" name="Title 2"/>
          <p:cNvSpPr>
            <a:spLocks noGrp="1"/>
          </p:cNvSpPr>
          <p:nvPr>
            <p:ph type="title"/>
          </p:nvPr>
        </p:nvSpPr>
        <p:spPr/>
        <p:txBody>
          <a:bodyPr/>
          <a:lstStyle/>
          <a:p>
            <a:r>
              <a:rPr lang="en-US" dirty="0"/>
              <a:t>Nephi’s Encouragement</a:t>
            </a:r>
          </a:p>
        </p:txBody>
      </p:sp>
    </p:spTree>
    <p:extLst>
      <p:ext uri="{BB962C8B-B14F-4D97-AF65-F5344CB8AC3E}">
        <p14:creationId xmlns:p14="http://schemas.microsoft.com/office/powerpoint/2010/main" val="193307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32:9, looking for what Nephi encouraged his people to do. The word </a:t>
            </a:r>
            <a:r>
              <a:rPr lang="en-US" i="1" dirty="0"/>
              <a:t>faint</a:t>
            </a:r>
            <a:r>
              <a:rPr lang="en-US" dirty="0"/>
              <a:t> means to weaken, give up, or lose hope, and the word </a:t>
            </a:r>
            <a:r>
              <a:rPr lang="en-US" i="1" dirty="0"/>
              <a:t>consecrate</a:t>
            </a:r>
            <a:r>
              <a:rPr lang="en-US" dirty="0"/>
              <a:t> means “to dedicate, to make holy, or to become righteous” (Guide to the Scriptures, “Consecrate, Law of Consecration,” scriptures.lds.org).  </a:t>
            </a:r>
          </a:p>
          <a:p>
            <a:r>
              <a:rPr lang="en-US" dirty="0"/>
              <a:t>What principle about prayer can we learn from verse 9? </a:t>
            </a:r>
          </a:p>
          <a:p>
            <a:endParaRPr lang="en-US" dirty="0"/>
          </a:p>
          <a:p>
            <a:endParaRPr lang="en-US" dirty="0"/>
          </a:p>
        </p:txBody>
      </p:sp>
      <p:sp>
        <p:nvSpPr>
          <p:cNvPr id="3" name="Title 2"/>
          <p:cNvSpPr>
            <a:spLocks noGrp="1"/>
          </p:cNvSpPr>
          <p:nvPr>
            <p:ph type="title"/>
          </p:nvPr>
        </p:nvSpPr>
        <p:spPr/>
        <p:txBody>
          <a:bodyPr/>
          <a:lstStyle/>
          <a:p>
            <a:r>
              <a:rPr lang="en-US" dirty="0"/>
              <a:t>Nephi’s Encouragement</a:t>
            </a:r>
          </a:p>
        </p:txBody>
      </p:sp>
    </p:spTree>
    <p:extLst>
      <p:ext uri="{BB962C8B-B14F-4D97-AF65-F5344CB8AC3E}">
        <p14:creationId xmlns:p14="http://schemas.microsoft.com/office/powerpoint/2010/main" val="816390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pray always, God will consecrate our performance for the welfare of our souls. </a:t>
            </a:r>
            <a:r>
              <a:rPr lang="en-US" dirty="0"/>
              <a:t>2 Nephi 32:8–9 is a doctrinal mastery passage. Mark it in a distinctive way so you can locate it easily. </a:t>
            </a:r>
          </a:p>
          <a:p>
            <a:endParaRPr lang="en-US" dirty="0"/>
          </a:p>
        </p:txBody>
      </p:sp>
      <p:sp>
        <p:nvSpPr>
          <p:cNvPr id="3" name="Title 2"/>
          <p:cNvSpPr>
            <a:spLocks noGrp="1"/>
          </p:cNvSpPr>
          <p:nvPr>
            <p:ph type="title"/>
          </p:nvPr>
        </p:nvSpPr>
        <p:spPr/>
        <p:txBody>
          <a:bodyPr/>
          <a:lstStyle/>
          <a:p>
            <a:r>
              <a:rPr lang="en-US" dirty="0"/>
              <a:t>Pray Always</a:t>
            </a:r>
          </a:p>
        </p:txBody>
      </p:sp>
    </p:spTree>
    <p:extLst>
      <p:ext uri="{BB962C8B-B14F-4D97-AF65-F5344CB8AC3E}">
        <p14:creationId xmlns:p14="http://schemas.microsoft.com/office/powerpoint/2010/main" val="180814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pray always, God will consecrate our performance for the welfare of our souls. </a:t>
            </a:r>
            <a:r>
              <a:rPr lang="en-US" dirty="0"/>
              <a:t>2 Nephi 32:8–9 is a doctrinal mastery passage. Mark it in a distinctive way so you can locate it easily. </a:t>
            </a:r>
          </a:p>
          <a:p>
            <a:r>
              <a:rPr lang="en-US" dirty="0"/>
              <a:t>What do you think it means to “pray always”? </a:t>
            </a:r>
          </a:p>
        </p:txBody>
      </p:sp>
      <p:sp>
        <p:nvSpPr>
          <p:cNvPr id="3" name="Title 2"/>
          <p:cNvSpPr>
            <a:spLocks noGrp="1"/>
          </p:cNvSpPr>
          <p:nvPr>
            <p:ph type="title"/>
          </p:nvPr>
        </p:nvSpPr>
        <p:spPr/>
        <p:txBody>
          <a:bodyPr/>
          <a:lstStyle/>
          <a:p>
            <a:r>
              <a:rPr lang="en-US" dirty="0"/>
              <a:t>Pray Always</a:t>
            </a:r>
          </a:p>
        </p:txBody>
      </p:sp>
    </p:spTree>
    <p:extLst>
      <p:ext uri="{BB962C8B-B14F-4D97-AF65-F5344CB8AC3E}">
        <p14:creationId xmlns:p14="http://schemas.microsoft.com/office/powerpoint/2010/main" val="3951484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Ezra Taft Benson</a:t>
            </a:r>
          </a:p>
        </p:txBody>
      </p:sp>
      <p:sp>
        <p:nvSpPr>
          <p:cNvPr id="3" name="Content Placeholder 2"/>
          <p:cNvSpPr>
            <a:spLocks noGrp="1"/>
          </p:cNvSpPr>
          <p:nvPr>
            <p:ph sz="quarter" idx="4"/>
          </p:nvPr>
        </p:nvSpPr>
        <p:spPr/>
        <p:txBody>
          <a:bodyPr/>
          <a:lstStyle/>
          <a:p>
            <a:pPr marL="0" indent="0">
              <a:buNone/>
            </a:pPr>
            <a:r>
              <a:rPr lang="en-US" dirty="0"/>
              <a:t>“We should pray frequently. We should be alone with our Heavenly Father at least two or three times each day—‘morning, mid-day, and evening,’ as the scripture indicates. (Alma 34:21.) In addition, we are told to pray always. (See 2 Ne. 32:9; D&amp;C 88:126.) This means that our hearts should be full, drawn out in prayer unto our Heavenly Father continually. (See Alma 34:27.)” (</a:t>
            </a:r>
            <a:r>
              <a:rPr lang="en-US" i="0" dirty="0"/>
              <a:t>Teachings of Presidents of the Church: Ezra Taft Benson</a:t>
            </a:r>
            <a:r>
              <a:rPr lang="en-US" dirty="0"/>
              <a:t> [2014], 52).</a:t>
            </a:r>
          </a:p>
        </p:txBody>
      </p:sp>
      <p:pic>
        <p:nvPicPr>
          <p:cNvPr id="6" name="Picture Placeholder 5"/>
          <p:cNvPicPr>
            <a:picLocks noGrp="1" noChangeAspect="1"/>
          </p:cNvPicPr>
          <p:nvPr>
            <p:ph type="pic" sz="quarter" idx="10"/>
          </p:nvPr>
        </p:nvPicPr>
        <p:blipFill>
          <a:blip r:embed="rId2"/>
          <a:srcRect t="94" b="94"/>
          <a:stretch>
            <a:fillRect/>
          </a:stretch>
        </p:blipFill>
        <p:spPr/>
      </p:pic>
    </p:spTree>
    <p:extLst>
      <p:ext uri="{BB962C8B-B14F-4D97-AF65-F5344CB8AC3E}">
        <p14:creationId xmlns:p14="http://schemas.microsoft.com/office/powerpoint/2010/main" val="1464456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President Benson, what does it mean to pray always?</a:t>
            </a:r>
          </a:p>
          <a:p>
            <a:endParaRPr lang="en-US" dirty="0"/>
          </a:p>
        </p:txBody>
      </p:sp>
      <p:sp>
        <p:nvSpPr>
          <p:cNvPr id="3" name="Title 2"/>
          <p:cNvSpPr>
            <a:spLocks noGrp="1"/>
          </p:cNvSpPr>
          <p:nvPr>
            <p:ph type="title"/>
          </p:nvPr>
        </p:nvSpPr>
        <p:spPr/>
        <p:txBody>
          <a:bodyPr/>
          <a:lstStyle/>
          <a:p>
            <a:r>
              <a:rPr lang="en-US" dirty="0"/>
              <a:t>Pray Always</a:t>
            </a:r>
          </a:p>
        </p:txBody>
      </p:sp>
    </p:spTree>
    <p:extLst>
      <p:ext uri="{BB962C8B-B14F-4D97-AF65-F5344CB8AC3E}">
        <p14:creationId xmlns:p14="http://schemas.microsoft.com/office/powerpoint/2010/main" val="256199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situations or choices do you currently face for which you would like some direction?</a:t>
            </a:r>
          </a:p>
        </p:txBody>
      </p:sp>
      <p:sp>
        <p:nvSpPr>
          <p:cNvPr id="3" name="Title 2"/>
          <p:cNvSpPr>
            <a:spLocks noGrp="1"/>
          </p:cNvSpPr>
          <p:nvPr>
            <p:ph type="title"/>
          </p:nvPr>
        </p:nvSpPr>
        <p:spPr/>
        <p:txBody>
          <a:bodyPr/>
          <a:lstStyle/>
          <a:p>
            <a:r>
              <a:rPr lang="en-US" dirty="0"/>
              <a:t>Need Direction?</a:t>
            </a:r>
          </a:p>
        </p:txBody>
      </p:sp>
    </p:spTree>
    <p:extLst>
      <p:ext uri="{BB962C8B-B14F-4D97-AF65-F5344CB8AC3E}">
        <p14:creationId xmlns:p14="http://schemas.microsoft.com/office/powerpoint/2010/main" val="2240388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President Benson, what does it mean to pray always?</a:t>
            </a:r>
          </a:p>
          <a:p>
            <a:r>
              <a:rPr lang="en-US" dirty="0"/>
              <a:t>What do you think it means that the Lord will consecrate our performance for the welfare of our souls?</a:t>
            </a:r>
          </a:p>
          <a:p>
            <a:endParaRPr lang="en-US" dirty="0"/>
          </a:p>
          <a:p>
            <a:endParaRPr lang="en-US" dirty="0"/>
          </a:p>
        </p:txBody>
      </p:sp>
      <p:sp>
        <p:nvSpPr>
          <p:cNvPr id="3" name="Title 2"/>
          <p:cNvSpPr>
            <a:spLocks noGrp="1"/>
          </p:cNvSpPr>
          <p:nvPr>
            <p:ph type="title"/>
          </p:nvPr>
        </p:nvSpPr>
        <p:spPr/>
        <p:txBody>
          <a:bodyPr/>
          <a:lstStyle/>
          <a:p>
            <a:r>
              <a:rPr lang="en-US" dirty="0"/>
              <a:t>Pray Always</a:t>
            </a:r>
          </a:p>
        </p:txBody>
      </p:sp>
    </p:spTree>
    <p:extLst>
      <p:ext uri="{BB962C8B-B14F-4D97-AF65-F5344CB8AC3E}">
        <p14:creationId xmlns:p14="http://schemas.microsoft.com/office/powerpoint/2010/main" val="2297792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President Benson, what does it mean to pray always?</a:t>
            </a:r>
          </a:p>
          <a:p>
            <a:r>
              <a:rPr lang="en-US" dirty="0"/>
              <a:t>What do you think it means that the Lord will consecrate our performance for the welfare of our souls?</a:t>
            </a:r>
          </a:p>
          <a:p>
            <a:r>
              <a:rPr lang="en-US" dirty="0"/>
              <a:t>What are some ways in which you have tried to follow the commandment to pray always?</a:t>
            </a:r>
          </a:p>
          <a:p>
            <a:endParaRPr lang="en-US" dirty="0"/>
          </a:p>
          <a:p>
            <a:endParaRPr lang="en-US" dirty="0"/>
          </a:p>
        </p:txBody>
      </p:sp>
      <p:sp>
        <p:nvSpPr>
          <p:cNvPr id="3" name="Title 2"/>
          <p:cNvSpPr>
            <a:spLocks noGrp="1"/>
          </p:cNvSpPr>
          <p:nvPr>
            <p:ph type="title"/>
          </p:nvPr>
        </p:nvSpPr>
        <p:spPr/>
        <p:txBody>
          <a:bodyPr/>
          <a:lstStyle/>
          <a:p>
            <a:r>
              <a:rPr lang="en-US" dirty="0"/>
              <a:t>Pray Always</a:t>
            </a:r>
          </a:p>
        </p:txBody>
      </p:sp>
    </p:spTree>
    <p:extLst>
      <p:ext uri="{BB962C8B-B14F-4D97-AF65-F5344CB8AC3E}">
        <p14:creationId xmlns:p14="http://schemas.microsoft.com/office/powerpoint/2010/main" val="2147276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President Benson, what does it mean to pray always?</a:t>
            </a:r>
          </a:p>
          <a:p>
            <a:r>
              <a:rPr lang="en-US" dirty="0"/>
              <a:t>What do you think it means that the Lord will consecrate our performance for the welfare of our souls?</a:t>
            </a:r>
          </a:p>
          <a:p>
            <a:r>
              <a:rPr lang="en-US" dirty="0"/>
              <a:t>What are some ways in which you have tried to follow the commandment to pray always?</a:t>
            </a:r>
          </a:p>
          <a:p>
            <a:r>
              <a:rPr lang="en-US" dirty="0"/>
              <a:t>In what ways do you feel the Lord has blessed you as you have sought to pray always?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Pray Always</a:t>
            </a:r>
          </a:p>
        </p:txBody>
      </p:sp>
    </p:spTree>
    <p:extLst>
      <p:ext uri="{BB962C8B-B14F-4D97-AF65-F5344CB8AC3E}">
        <p14:creationId xmlns:p14="http://schemas.microsoft.com/office/powerpoint/2010/main" val="81238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Lord can direct our lives through the Holy Ghost as we feast upon the words of Christ. He will bless us for our righteous desires and efforts to pray always.</a:t>
            </a:r>
          </a:p>
        </p:txBody>
      </p:sp>
      <p:sp>
        <p:nvSpPr>
          <p:cNvPr id="3" name="Title 2"/>
          <p:cNvSpPr>
            <a:spLocks noGrp="1"/>
          </p:cNvSpPr>
          <p:nvPr>
            <p:ph type="title"/>
          </p:nvPr>
        </p:nvSpPr>
        <p:spPr/>
        <p:txBody>
          <a:bodyPr/>
          <a:lstStyle/>
          <a:p>
            <a:r>
              <a:rPr lang="en-US" dirty="0"/>
              <a:t>Follow Nephi’s Counsel</a:t>
            </a:r>
          </a:p>
        </p:txBody>
      </p:sp>
    </p:spTree>
    <p:extLst>
      <p:ext uri="{BB962C8B-B14F-4D97-AF65-F5344CB8AC3E}">
        <p14:creationId xmlns:p14="http://schemas.microsoft.com/office/powerpoint/2010/main" val="106421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Lord can direct our lives through the Holy Ghost as we feast upon the words of Christ. He will bless us for our righteous desires and efforts to pray always.   </a:t>
            </a:r>
          </a:p>
          <a:p>
            <a:r>
              <a:rPr lang="en-US" dirty="0"/>
              <a:t>In the next 24 hours, try to follow Nephi’s counsel to pray always. You will have an opportunity at the beginning of the next lesson to share your experiences and ways in which you were blessed by praying always. </a:t>
            </a:r>
          </a:p>
        </p:txBody>
      </p:sp>
      <p:sp>
        <p:nvSpPr>
          <p:cNvPr id="3" name="Title 2"/>
          <p:cNvSpPr>
            <a:spLocks noGrp="1"/>
          </p:cNvSpPr>
          <p:nvPr>
            <p:ph type="title"/>
          </p:nvPr>
        </p:nvSpPr>
        <p:spPr/>
        <p:txBody>
          <a:bodyPr/>
          <a:lstStyle/>
          <a:p>
            <a:r>
              <a:rPr lang="en-US" dirty="0"/>
              <a:t>Follow Nephi’s Counsel</a:t>
            </a:r>
          </a:p>
        </p:txBody>
      </p:sp>
    </p:spTree>
    <p:extLst>
      <p:ext uri="{BB962C8B-B14F-4D97-AF65-F5344CB8AC3E}">
        <p14:creationId xmlns:p14="http://schemas.microsoft.com/office/powerpoint/2010/main" val="2332269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3 Nephi 12:48. What doctrine does this verse support in the </a:t>
            </a:r>
            <a:r>
              <a:rPr lang="en-US" i="1" dirty="0"/>
              <a:t>Doctrinal Mastery Core Document</a:t>
            </a:r>
            <a:r>
              <a:rPr lang="en-US" dirty="0"/>
              <a:t> under the topic “The Godhead”?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142607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3 Nephi 12:48. What doctrine does this verse support in the </a:t>
            </a:r>
            <a:r>
              <a:rPr lang="en-US" i="1" dirty="0"/>
              <a:t>Doctrinal Mastery Core Document</a:t>
            </a:r>
            <a:r>
              <a:rPr lang="en-US" dirty="0"/>
              <a:t> under the topic “The Godhead”? </a:t>
            </a:r>
          </a:p>
          <a:p>
            <a:pPr lvl="0"/>
            <a:r>
              <a:rPr lang="en-US" b="1" dirty="0"/>
              <a:t>Jesus Christ’s life is the perfect example of how we are to live.</a:t>
            </a:r>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1853754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Watch this video and look for examples of Christlike attributes that we can seek to develop in our own lives.</a:t>
            </a:r>
          </a:p>
          <a:p>
            <a:pPr marL="0" indent="0">
              <a:buNone/>
            </a:pPr>
            <a:r>
              <a:rPr lang="en-US" dirty="0"/>
              <a:t>https://</a:t>
            </a:r>
            <a:r>
              <a:rPr lang="en-US" dirty="0" err="1"/>
              <a:t>www.lds.org</a:t>
            </a:r>
            <a:r>
              <a:rPr lang="en-US" dirty="0"/>
              <a:t>/media-library/video/2014-01-001-christlike-attributes?lang=</a:t>
            </a:r>
            <a:r>
              <a:rPr lang="en-US" dirty="0" err="1"/>
              <a:t>eng</a:t>
            </a:r>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038536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Share one Christlike attribute. How did the Savior demonstrate this attribute in His life?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45593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Share one Christlike attribute. How did the Savior demonstrate this attribute in His life? </a:t>
            </a:r>
          </a:p>
          <a:p>
            <a:pPr lvl="0"/>
            <a:r>
              <a:rPr lang="en-US" dirty="0"/>
              <a:t>How have you seen someone bless your life by exemplifying this attribute? Please share this experience.</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58063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situations or choices do you currently face for which you would like some direction?</a:t>
            </a:r>
          </a:p>
          <a:p>
            <a:r>
              <a:rPr lang="en-US" dirty="0"/>
              <a:t>What do you do when you feel the need for direction? </a:t>
            </a:r>
          </a:p>
        </p:txBody>
      </p:sp>
      <p:sp>
        <p:nvSpPr>
          <p:cNvPr id="3" name="Title 2"/>
          <p:cNvSpPr>
            <a:spLocks noGrp="1"/>
          </p:cNvSpPr>
          <p:nvPr>
            <p:ph type="title"/>
          </p:nvPr>
        </p:nvSpPr>
        <p:spPr/>
        <p:txBody>
          <a:bodyPr/>
          <a:lstStyle/>
          <a:p>
            <a:r>
              <a:rPr lang="en-US" dirty="0"/>
              <a:t>Need Direction?</a:t>
            </a:r>
          </a:p>
        </p:txBody>
      </p:sp>
    </p:spTree>
    <p:extLst>
      <p:ext uri="{BB962C8B-B14F-4D97-AF65-F5344CB8AC3E}">
        <p14:creationId xmlns:p14="http://schemas.microsoft.com/office/powerpoint/2010/main" val="919060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Share one Christlike attribute. How did the Savior demonstrate this attribute in His life? </a:t>
            </a:r>
          </a:p>
          <a:p>
            <a:pPr lvl="0"/>
            <a:r>
              <a:rPr lang="en-US" dirty="0"/>
              <a:t>How have you seen someone bless your life by exemplifying this attribute? Please share this experience.</a:t>
            </a:r>
          </a:p>
          <a:p>
            <a:r>
              <a:rPr lang="en-US" dirty="0"/>
              <a:t>How have you tried to exemplify this attribute to help someone else? Please share this experience.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605106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09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Nephi taught his people about following the doctrine of Christ and beginning on the path to eternal life as recorded in 2 Nephi 31, the people wanted further direction from him. </a:t>
            </a:r>
          </a:p>
          <a:p>
            <a:endParaRPr lang="en-US" dirty="0"/>
          </a:p>
        </p:txBody>
      </p:sp>
      <p:sp>
        <p:nvSpPr>
          <p:cNvPr id="3" name="Title 2"/>
          <p:cNvSpPr>
            <a:spLocks noGrp="1"/>
          </p:cNvSpPr>
          <p:nvPr>
            <p:ph type="title"/>
          </p:nvPr>
        </p:nvSpPr>
        <p:spPr/>
        <p:txBody>
          <a:bodyPr/>
          <a:lstStyle/>
          <a:p>
            <a:r>
              <a:rPr lang="en-US" dirty="0"/>
              <a:t>2 Nephi 31</a:t>
            </a:r>
          </a:p>
        </p:txBody>
      </p:sp>
    </p:spTree>
    <p:extLst>
      <p:ext uri="{BB962C8B-B14F-4D97-AF65-F5344CB8AC3E}">
        <p14:creationId xmlns:p14="http://schemas.microsoft.com/office/powerpoint/2010/main" val="46773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32:1, looking for a question that Nephi’s people had regarding what he had taught them.     </a:t>
            </a:r>
          </a:p>
          <a:p>
            <a:endParaRPr lang="en-US" dirty="0"/>
          </a:p>
        </p:txBody>
      </p:sp>
      <p:sp>
        <p:nvSpPr>
          <p:cNvPr id="3" name="Title 2"/>
          <p:cNvSpPr>
            <a:spLocks noGrp="1"/>
          </p:cNvSpPr>
          <p:nvPr>
            <p:ph type="title"/>
          </p:nvPr>
        </p:nvSpPr>
        <p:spPr/>
        <p:txBody>
          <a:bodyPr/>
          <a:lstStyle/>
          <a:p>
            <a:r>
              <a:rPr lang="en-US" dirty="0"/>
              <a:t>A Question</a:t>
            </a:r>
          </a:p>
        </p:txBody>
      </p:sp>
    </p:spTree>
    <p:extLst>
      <p:ext uri="{BB962C8B-B14F-4D97-AF65-F5344CB8AC3E}">
        <p14:creationId xmlns:p14="http://schemas.microsoft.com/office/powerpoint/2010/main" val="112569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32:1, looking for a question that Nephi’s people had regarding what he had taught them.     </a:t>
            </a:r>
          </a:p>
          <a:p>
            <a:r>
              <a:rPr lang="en-US" dirty="0"/>
              <a:t>How would you express this question in your own words? </a:t>
            </a:r>
          </a:p>
        </p:txBody>
      </p:sp>
      <p:sp>
        <p:nvSpPr>
          <p:cNvPr id="3" name="Title 2"/>
          <p:cNvSpPr>
            <a:spLocks noGrp="1"/>
          </p:cNvSpPr>
          <p:nvPr>
            <p:ph type="title"/>
          </p:nvPr>
        </p:nvSpPr>
        <p:spPr/>
        <p:txBody>
          <a:bodyPr/>
          <a:lstStyle/>
          <a:p>
            <a:r>
              <a:rPr lang="en-US" dirty="0"/>
              <a:t>A Question</a:t>
            </a:r>
          </a:p>
        </p:txBody>
      </p:sp>
    </p:spTree>
    <p:extLst>
      <p:ext uri="{BB962C8B-B14F-4D97-AF65-F5344CB8AC3E}">
        <p14:creationId xmlns:p14="http://schemas.microsoft.com/office/powerpoint/2010/main" val="297762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32:2–3, looking for Nephi’s answer to the people’s question in verse 1. 2 Nephi 32:3 is a doctrinal mastery passage. Mark this in a distinctive way so you can locate it easily. </a:t>
            </a:r>
          </a:p>
          <a:p>
            <a:endParaRPr lang="en-US" dirty="0"/>
          </a:p>
          <a:p>
            <a:endParaRPr lang="en-US" dirty="0"/>
          </a:p>
        </p:txBody>
      </p:sp>
      <p:sp>
        <p:nvSpPr>
          <p:cNvPr id="3" name="Title 2"/>
          <p:cNvSpPr>
            <a:spLocks noGrp="1"/>
          </p:cNvSpPr>
          <p:nvPr>
            <p:ph type="title"/>
          </p:nvPr>
        </p:nvSpPr>
        <p:spPr/>
        <p:txBody>
          <a:bodyPr/>
          <a:lstStyle/>
          <a:p>
            <a:r>
              <a:rPr lang="en-US" dirty="0"/>
              <a:t>Nephi’s Response</a:t>
            </a:r>
          </a:p>
        </p:txBody>
      </p:sp>
    </p:spTree>
    <p:extLst>
      <p:ext uri="{BB962C8B-B14F-4D97-AF65-F5344CB8AC3E}">
        <p14:creationId xmlns:p14="http://schemas.microsoft.com/office/powerpoint/2010/main" val="95853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32:2–3, looking for Nephi’s answer to the people’s question in verse 1. 2 Nephi 32:3 is a doctrinal mastery passage. Mark this in a distinctive way so you can locate it easily. </a:t>
            </a:r>
          </a:p>
          <a:p>
            <a:r>
              <a:rPr lang="en-US" dirty="0"/>
              <a:t>What principle about receiving direction from the Lord can we learn from Nephi’s answer in verse 3? </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Nephi’s Response</a:t>
            </a:r>
          </a:p>
        </p:txBody>
      </p:sp>
    </p:spTree>
    <p:extLst>
      <p:ext uri="{BB962C8B-B14F-4D97-AF65-F5344CB8AC3E}">
        <p14:creationId xmlns:p14="http://schemas.microsoft.com/office/powerpoint/2010/main" val="1883094720"/>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20972-F224-44FB-B3BF-F1DC563C6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4B3B69-89E0-494B-A440-4E0E8805885F}">
  <ds:schemaRefs>
    <ds:schemaRef ds:uri="http://schemas.microsoft.com/office/2006/metadata/properties"/>
    <ds:schemaRef ds:uri="http://schemas.microsoft.com/office/2006/documentManagement/types"/>
    <ds:schemaRef ds:uri="http://purl.org/dc/elements/1.1/"/>
    <ds:schemaRef ds:uri="http://purl.org/dc/dcmitype/"/>
    <ds:schemaRef ds:uri="http://purl.org/dc/terms/"/>
    <ds:schemaRef ds:uri="b764eb9d-49e1-4eb4-965b-0d99005b74c0"/>
    <ds:schemaRef ds:uri="a51ac170-4e69-43ea-bbd4-5a9e3eb386dc"/>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5A6F03C-7CAF-4347-A7C2-BB0E4244A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8843</TotalTime>
  <Words>1835</Words>
  <Application>Microsoft Office PowerPoint</Application>
  <PresentationFormat>On-screen Show (4:3)</PresentationFormat>
  <Paragraphs>114</Paragraphs>
  <Slides>41</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41</vt:i4>
      </vt:variant>
    </vt:vector>
  </HeadingPairs>
  <TitlesOfParts>
    <vt:vector size="50" baseType="lpstr">
      <vt:lpstr>Arial</vt:lpstr>
      <vt:lpstr>Calibri</vt:lpstr>
      <vt:lpstr>Helam Slab ldsLat Light</vt:lpstr>
      <vt:lpstr>Open Sans</vt:lpstr>
      <vt:lpstr>Old Testament</vt:lpstr>
      <vt:lpstr>1_Old Testament</vt:lpstr>
      <vt:lpstr>2_Old Testament</vt:lpstr>
      <vt:lpstr>3_Old Testament</vt:lpstr>
      <vt:lpstr>4_Old Testament</vt:lpstr>
      <vt:lpstr>2 Nephi 32</vt:lpstr>
      <vt:lpstr>Devotional</vt:lpstr>
      <vt:lpstr>Need Direction?</vt:lpstr>
      <vt:lpstr>Need Direction?</vt:lpstr>
      <vt:lpstr>2 Nephi 31</vt:lpstr>
      <vt:lpstr>A Question</vt:lpstr>
      <vt:lpstr>A Question</vt:lpstr>
      <vt:lpstr>Nephi’s Response</vt:lpstr>
      <vt:lpstr>Nephi’s Response</vt:lpstr>
      <vt:lpstr>Feast upon the Words of Christ</vt:lpstr>
      <vt:lpstr>Feast upon the Words of Christ</vt:lpstr>
      <vt:lpstr>Feast upon the Words of Christ</vt:lpstr>
      <vt:lpstr>Feast upon the Words of Christ</vt:lpstr>
      <vt:lpstr>Additional Counsel</vt:lpstr>
      <vt:lpstr>Additional Counsel</vt:lpstr>
      <vt:lpstr>Additional Counsel</vt:lpstr>
      <vt:lpstr>Elder Spencer J. Condie</vt:lpstr>
      <vt:lpstr>An Experience</vt:lpstr>
      <vt:lpstr>Feast, Snack, or Starve?</vt:lpstr>
      <vt:lpstr>Feast, Snack, or Starve?</vt:lpstr>
      <vt:lpstr>Make Goals</vt:lpstr>
      <vt:lpstr>A Scenario</vt:lpstr>
      <vt:lpstr>Praying</vt:lpstr>
      <vt:lpstr>Nephi’s Encouragement</vt:lpstr>
      <vt:lpstr>Nephi’s Encouragement</vt:lpstr>
      <vt:lpstr>Pray Always</vt:lpstr>
      <vt:lpstr>Pray Always</vt:lpstr>
      <vt:lpstr>President Ezra Taft Benson</vt:lpstr>
      <vt:lpstr>Pray Always</vt:lpstr>
      <vt:lpstr>Pray Always</vt:lpstr>
      <vt:lpstr>Pray Always</vt:lpstr>
      <vt:lpstr>Pray Always</vt:lpstr>
      <vt:lpstr>Follow Nephi’s Counsel</vt:lpstr>
      <vt:lpstr>Follow Nephi’s Counsel</vt:lpstr>
      <vt:lpstr>Doctrinal Mastery: The Godhead</vt:lpstr>
      <vt:lpstr>Doctrinal Mastery: The Godhead</vt:lpstr>
      <vt:lpstr>Doctrinal Mastery: The Godhead</vt:lpstr>
      <vt:lpstr>Doctrinal Mastery: The Godhead</vt:lpstr>
      <vt:lpstr>Doctrinal Mastery: The Godhead</vt:lpstr>
      <vt:lpstr>Doctrinal Mastery: The Godhead</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263</cp:revision>
  <dcterms:created xsi:type="dcterms:W3CDTF">2013-07-15T20:26:14Z</dcterms:created>
  <dcterms:modified xsi:type="dcterms:W3CDTF">2017-07-13T21:19:13Z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