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48"/>
  </p:notesMasterIdLst>
  <p:handoutMasterIdLst>
    <p:handoutMasterId r:id="rId49"/>
  </p:handoutMasterIdLst>
  <p:sldIdLst>
    <p:sldId id="311" r:id="rId9"/>
    <p:sldId id="367" r:id="rId10"/>
    <p:sldId id="368" r:id="rId11"/>
    <p:sldId id="371" r:id="rId12"/>
    <p:sldId id="370" r:id="rId13"/>
    <p:sldId id="373" r:id="rId14"/>
    <p:sldId id="372" r:id="rId15"/>
    <p:sldId id="414" r:id="rId16"/>
    <p:sldId id="415" r:id="rId17"/>
    <p:sldId id="377" r:id="rId18"/>
    <p:sldId id="416" r:id="rId19"/>
    <p:sldId id="381" r:id="rId20"/>
    <p:sldId id="383" r:id="rId21"/>
    <p:sldId id="384" r:id="rId22"/>
    <p:sldId id="385" r:id="rId23"/>
    <p:sldId id="382" r:id="rId24"/>
    <p:sldId id="386" r:id="rId25"/>
    <p:sldId id="387" r:id="rId26"/>
    <p:sldId id="388" r:id="rId27"/>
    <p:sldId id="390" r:id="rId28"/>
    <p:sldId id="389" r:id="rId29"/>
    <p:sldId id="391" r:id="rId30"/>
    <p:sldId id="417" r:id="rId31"/>
    <p:sldId id="418" r:id="rId32"/>
    <p:sldId id="398" r:id="rId33"/>
    <p:sldId id="397" r:id="rId34"/>
    <p:sldId id="400" r:id="rId35"/>
    <p:sldId id="401" r:id="rId36"/>
    <p:sldId id="399" r:id="rId37"/>
    <p:sldId id="404" r:id="rId38"/>
    <p:sldId id="402" r:id="rId39"/>
    <p:sldId id="419" r:id="rId40"/>
    <p:sldId id="407" r:id="rId41"/>
    <p:sldId id="420" r:id="rId42"/>
    <p:sldId id="409" r:id="rId43"/>
    <p:sldId id="410" r:id="rId44"/>
    <p:sldId id="411" r:id="rId45"/>
    <p:sldId id="412" r:id="rId46"/>
    <p:sldId id="31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19963-2966-5F4B-9B7C-337D215478AA}" type="datetimeFigureOut">
              <a:rPr lang="en-US" smtClean="0"/>
              <a:t>7/13/2017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92594-CE99-4D46-9607-21C0AC2146BF}" type="slidenum">
              <a:rPr lang="en-US" smtClean="0"/>
              <a:t>‹#›</a:t>
            </a:fld>
            <a:endParaRPr lang="en-US"/>
          </a:p>
        </p:txBody>
      </p:sp>
    </p:spTree>
    <p:extLst>
      <p:ext uri="{BB962C8B-B14F-4D97-AF65-F5344CB8AC3E}">
        <p14:creationId xmlns:p14="http://schemas.microsoft.com/office/powerpoint/2010/main" val="76039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Nephi 33</a:t>
            </a:r>
          </a:p>
        </p:txBody>
      </p:sp>
      <p:sp>
        <p:nvSpPr>
          <p:cNvPr id="3" name="Text Placeholder 2"/>
          <p:cNvSpPr>
            <a:spLocks noGrp="1"/>
          </p:cNvSpPr>
          <p:nvPr>
            <p:ph type="body" sz="quarter" idx="11"/>
          </p:nvPr>
        </p:nvSpPr>
        <p:spPr/>
        <p:txBody>
          <a:bodyPr/>
          <a:lstStyle/>
          <a:p>
            <a:r>
              <a:rPr lang="en-US" dirty="0"/>
              <a:t>Lesson 42</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of a time when the Holy Ghost carried the truth of a message to your heart. How would you describe what it was like to have the Spirit carry truth to your heart?</a:t>
            </a:r>
          </a:p>
        </p:txBody>
      </p:sp>
      <p:sp>
        <p:nvSpPr>
          <p:cNvPr id="3" name="Title 2"/>
          <p:cNvSpPr>
            <a:spLocks noGrp="1"/>
          </p:cNvSpPr>
          <p:nvPr>
            <p:ph type="title"/>
          </p:nvPr>
        </p:nvSpPr>
        <p:spPr/>
        <p:txBody>
          <a:bodyPr/>
          <a:lstStyle/>
          <a:p>
            <a:r>
              <a:rPr lang="en-US" dirty="0"/>
              <a:t>Having the Spirit</a:t>
            </a:r>
          </a:p>
        </p:txBody>
      </p:sp>
    </p:spTree>
    <p:extLst>
      <p:ext uri="{BB962C8B-B14F-4D97-AF65-F5344CB8AC3E}">
        <p14:creationId xmlns:p14="http://schemas.microsoft.com/office/powerpoint/2010/main" val="180687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of a time when the Holy Ghost carried the truth of a message to your heart. How would you describe what it was like to have the Spirit carry truth to your heart?</a:t>
            </a:r>
          </a:p>
          <a:p>
            <a:r>
              <a:rPr lang="en-US" dirty="0"/>
              <a:t>What did you learn as a result of your experience?</a:t>
            </a:r>
          </a:p>
          <a:p>
            <a:endParaRPr lang="en-US" dirty="0"/>
          </a:p>
        </p:txBody>
      </p:sp>
      <p:sp>
        <p:nvSpPr>
          <p:cNvPr id="3" name="Title 2"/>
          <p:cNvSpPr>
            <a:spLocks noGrp="1"/>
          </p:cNvSpPr>
          <p:nvPr>
            <p:ph type="title"/>
          </p:nvPr>
        </p:nvSpPr>
        <p:spPr/>
        <p:txBody>
          <a:bodyPr/>
          <a:lstStyle/>
          <a:p>
            <a:r>
              <a:rPr lang="en-US" dirty="0"/>
              <a:t>Having </a:t>
            </a:r>
            <a:r>
              <a:rPr lang="en-US"/>
              <a:t>the Spirit</a:t>
            </a:r>
            <a:endParaRPr lang="en-US" dirty="0"/>
          </a:p>
        </p:txBody>
      </p:sp>
    </p:spTree>
    <p:extLst>
      <p:ext uri="{BB962C8B-B14F-4D97-AF65-F5344CB8AC3E}">
        <p14:creationId xmlns:p14="http://schemas.microsoft.com/office/powerpoint/2010/main" val="192954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33:2, looking for one reason why a person might not feel the Holy Ghost teaching or testifying of truth. The word </a:t>
            </a:r>
            <a:r>
              <a:rPr lang="en-US" i="1" dirty="0"/>
              <a:t>naught</a:t>
            </a:r>
            <a:r>
              <a:rPr lang="en-US" dirty="0"/>
              <a:t> means “nothing.” To “esteem [written words] as things of naught” is to think that they are worthless. </a:t>
            </a:r>
          </a:p>
          <a:p>
            <a:endParaRPr lang="en-US" dirty="0"/>
          </a:p>
        </p:txBody>
      </p:sp>
      <p:sp>
        <p:nvSpPr>
          <p:cNvPr id="3" name="Title 2"/>
          <p:cNvSpPr>
            <a:spLocks noGrp="1"/>
          </p:cNvSpPr>
          <p:nvPr>
            <p:ph type="title"/>
          </p:nvPr>
        </p:nvSpPr>
        <p:spPr/>
        <p:txBody>
          <a:bodyPr/>
          <a:lstStyle/>
          <a:p>
            <a:r>
              <a:rPr lang="en-US" dirty="0"/>
              <a:t>Things of Naught</a:t>
            </a:r>
          </a:p>
        </p:txBody>
      </p:sp>
    </p:spTree>
    <p:extLst>
      <p:ext uri="{BB962C8B-B14F-4D97-AF65-F5344CB8AC3E}">
        <p14:creationId xmlns:p14="http://schemas.microsoft.com/office/powerpoint/2010/main" val="394138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principle can we learn from 2 Nephi 33:2 about what will happen if we harden our hearts against the Spirit?</a:t>
            </a:r>
          </a:p>
          <a:p>
            <a:endParaRPr lang="en-US" dirty="0"/>
          </a:p>
        </p:txBody>
      </p:sp>
      <p:sp>
        <p:nvSpPr>
          <p:cNvPr id="3" name="Title 2"/>
          <p:cNvSpPr>
            <a:spLocks noGrp="1"/>
          </p:cNvSpPr>
          <p:nvPr>
            <p:ph type="title"/>
          </p:nvPr>
        </p:nvSpPr>
        <p:spPr/>
        <p:txBody>
          <a:bodyPr/>
          <a:lstStyle/>
          <a:p>
            <a:r>
              <a:rPr lang="en-US" dirty="0"/>
              <a:t>If We Harden Our Hearts</a:t>
            </a:r>
          </a:p>
        </p:txBody>
      </p:sp>
    </p:spTree>
    <p:extLst>
      <p:ext uri="{BB962C8B-B14F-4D97-AF65-F5344CB8AC3E}">
        <p14:creationId xmlns:p14="http://schemas.microsoft.com/office/powerpoint/2010/main" val="413011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principle can we learn from 2 Nephi 33:2 about what will happen if we harden our hearts against the Spirit?</a:t>
            </a:r>
          </a:p>
          <a:p>
            <a:r>
              <a:rPr lang="en-US" b="1" dirty="0"/>
              <a:t>If we harden our hearts against the Holy Spirit, we will not understand the value of the word of God.</a:t>
            </a:r>
          </a:p>
          <a:p>
            <a:endParaRPr lang="en-US" dirty="0"/>
          </a:p>
        </p:txBody>
      </p:sp>
      <p:sp>
        <p:nvSpPr>
          <p:cNvPr id="3" name="Title 2"/>
          <p:cNvSpPr>
            <a:spLocks noGrp="1"/>
          </p:cNvSpPr>
          <p:nvPr>
            <p:ph type="title"/>
          </p:nvPr>
        </p:nvSpPr>
        <p:spPr/>
        <p:txBody>
          <a:bodyPr/>
          <a:lstStyle/>
          <a:p>
            <a:r>
              <a:rPr lang="en-US" dirty="0"/>
              <a:t>If We Harden Our Hearts</a:t>
            </a:r>
          </a:p>
        </p:txBody>
      </p:sp>
    </p:spTree>
    <p:extLst>
      <p:ext uri="{BB962C8B-B14F-4D97-AF65-F5344CB8AC3E}">
        <p14:creationId xmlns:p14="http://schemas.microsoft.com/office/powerpoint/2010/main" val="333960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principle can we learn from 2 Nephi 33:2 about what will happen if we harden our hearts against the Spirit?</a:t>
            </a:r>
          </a:p>
          <a:p>
            <a:r>
              <a:rPr lang="en-US" b="1" dirty="0"/>
              <a:t>If we harden our hearts against the Holy Spirit, we will not understand the value of the word of God.</a:t>
            </a:r>
          </a:p>
          <a:p>
            <a:r>
              <a:rPr lang="en-US" dirty="0"/>
              <a:t>What do you think it means to harden one’s heart against the Holy Spirit?</a:t>
            </a:r>
          </a:p>
          <a:p>
            <a:endParaRPr lang="en-US" dirty="0"/>
          </a:p>
        </p:txBody>
      </p:sp>
      <p:sp>
        <p:nvSpPr>
          <p:cNvPr id="3" name="Title 2"/>
          <p:cNvSpPr>
            <a:spLocks noGrp="1"/>
          </p:cNvSpPr>
          <p:nvPr>
            <p:ph type="title"/>
          </p:nvPr>
        </p:nvSpPr>
        <p:spPr/>
        <p:txBody>
          <a:bodyPr/>
          <a:lstStyle/>
          <a:p>
            <a:r>
              <a:rPr lang="en-US" dirty="0"/>
              <a:t>If We Harden Our Hearts</a:t>
            </a:r>
          </a:p>
        </p:txBody>
      </p:sp>
    </p:spTree>
    <p:extLst>
      <p:ext uri="{BB962C8B-B14F-4D97-AF65-F5344CB8AC3E}">
        <p14:creationId xmlns:p14="http://schemas.microsoft.com/office/powerpoint/2010/main" val="168252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principle can we learn from 2 Nephi 33:2 about what will happen if we harden our hearts against the Spirit?</a:t>
            </a:r>
          </a:p>
          <a:p>
            <a:r>
              <a:rPr lang="en-US" b="1" dirty="0"/>
              <a:t>If we harden our hearts against the Holy Spirit, we will not understand the value of the word of God.</a:t>
            </a:r>
          </a:p>
          <a:p>
            <a:r>
              <a:rPr lang="en-US" dirty="0"/>
              <a:t>What do you think it means to harden one’s heart against the Holy Spirit?</a:t>
            </a:r>
          </a:p>
          <a:p>
            <a:r>
              <a:rPr lang="en-US" dirty="0"/>
              <a:t>What are some reasons why people might harden their hearts against the Spirit?</a:t>
            </a:r>
          </a:p>
        </p:txBody>
      </p:sp>
      <p:sp>
        <p:nvSpPr>
          <p:cNvPr id="3" name="Title 2"/>
          <p:cNvSpPr>
            <a:spLocks noGrp="1"/>
          </p:cNvSpPr>
          <p:nvPr>
            <p:ph type="title"/>
          </p:nvPr>
        </p:nvSpPr>
        <p:spPr/>
        <p:txBody>
          <a:bodyPr/>
          <a:lstStyle/>
          <a:p>
            <a:r>
              <a:rPr lang="en-US" dirty="0"/>
              <a:t>If We Harden Our Hearts</a:t>
            </a:r>
          </a:p>
        </p:txBody>
      </p:sp>
    </p:spTree>
    <p:extLst>
      <p:ext uri="{BB962C8B-B14F-4D97-AF65-F5344CB8AC3E}">
        <p14:creationId xmlns:p14="http://schemas.microsoft.com/office/powerpoint/2010/main" val="220263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Elder Gerald N. Lund</a:t>
            </a:r>
          </a:p>
        </p:txBody>
      </p:sp>
      <p:sp>
        <p:nvSpPr>
          <p:cNvPr id="5" name="Content Placeholder 4"/>
          <p:cNvSpPr>
            <a:spLocks noGrp="1"/>
          </p:cNvSpPr>
          <p:nvPr>
            <p:ph sz="quarter" idx="4"/>
          </p:nvPr>
        </p:nvSpPr>
        <p:spPr/>
        <p:txBody>
          <a:bodyPr/>
          <a:lstStyle/>
          <a:p>
            <a:pPr marL="0" indent="0">
              <a:buNone/>
            </a:pPr>
            <a:r>
              <a:rPr lang="en-US" dirty="0"/>
              <a:t>“The heart is a tender place. It is sensitive to many influences, both positive and negative. It can be hurt by others. It can be deadened by sin. It can be softened by love. Early in our lives, we learn to guard our hearts. It is like we erect a fence around our hearts with a gate in it. No one can enter that gate unless we allow him or her to.</a:t>
            </a:r>
          </a:p>
          <a:p>
            <a:pPr marL="0" indent="0">
              <a:buNone/>
            </a:pPr>
            <a:r>
              <a:rPr lang="en-US" i="0" dirty="0"/>
              <a:t>Continued on the next page.</a:t>
            </a:r>
          </a:p>
        </p:txBody>
      </p:sp>
      <p:pic>
        <p:nvPicPr>
          <p:cNvPr id="8" name="Picture Placeholder 7"/>
          <p:cNvPicPr>
            <a:picLocks noGrp="1" noChangeAspect="1"/>
          </p:cNvPicPr>
          <p:nvPr>
            <p:ph type="pic" sz="quarter" idx="10"/>
          </p:nvPr>
        </p:nvPicPr>
        <p:blipFill>
          <a:blip r:embed="rId2"/>
          <a:srcRect t="74" b="74"/>
          <a:stretch>
            <a:fillRect/>
          </a:stretch>
        </p:blipFill>
        <p:spPr/>
      </p:pic>
    </p:spTree>
    <p:extLst>
      <p:ext uri="{BB962C8B-B14F-4D97-AF65-F5344CB8AC3E}">
        <p14:creationId xmlns:p14="http://schemas.microsoft.com/office/powerpoint/2010/main" val="420329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Gerald N. Lund, cont.</a:t>
            </a:r>
          </a:p>
        </p:txBody>
      </p:sp>
      <p:sp>
        <p:nvSpPr>
          <p:cNvPr id="3" name="Content Placeholder 2"/>
          <p:cNvSpPr>
            <a:spLocks noGrp="1"/>
          </p:cNvSpPr>
          <p:nvPr>
            <p:ph sz="quarter" idx="4"/>
          </p:nvPr>
        </p:nvSpPr>
        <p:spPr/>
        <p:txBody>
          <a:bodyPr/>
          <a:lstStyle/>
          <a:p>
            <a:pPr marL="0" indent="0">
              <a:buNone/>
            </a:pPr>
            <a:r>
              <a:rPr lang="en-US" dirty="0"/>
              <a:t>“In some cases the fence we erect around our hearts could be likened to a small picket fence with a Welcome sign on the gate. Other hearts have been so hurt or so deadened by sin that they have an eight-foot (2.5-m) chain-link fence topped with razor wire around them. The gate is padlocked and has a large No Trespassing sign on it. …</a:t>
            </a:r>
          </a:p>
          <a:p>
            <a:pPr marL="0" indent="0">
              <a:buNone/>
            </a:pPr>
            <a:r>
              <a:rPr lang="en-US" i="0" dirty="0"/>
              <a:t>Continued on the next page.</a:t>
            </a:r>
          </a:p>
          <a:p>
            <a:endParaRPr lang="en-US" dirty="0"/>
          </a:p>
        </p:txBody>
      </p:sp>
      <p:pic>
        <p:nvPicPr>
          <p:cNvPr id="5" name="Picture Placeholder 7"/>
          <p:cNvPicPr>
            <a:picLocks noGrp="1" noChangeAspect="1"/>
          </p:cNvPicPr>
          <p:nvPr>
            <p:ph type="pic" sz="quarter" idx="10"/>
          </p:nvPr>
        </p:nvPicPr>
        <p:blipFill>
          <a:blip r:embed="rId2"/>
          <a:srcRect t="74" b="74"/>
          <a:stretch>
            <a:fillRect/>
          </a:stretch>
        </p:blipFill>
        <p:spPr/>
      </p:pic>
    </p:spTree>
    <p:extLst>
      <p:ext uri="{BB962C8B-B14F-4D97-AF65-F5344CB8AC3E}">
        <p14:creationId xmlns:p14="http://schemas.microsoft.com/office/powerpoint/2010/main" val="221645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Gerald N. Lund, cont.</a:t>
            </a:r>
          </a:p>
        </p:txBody>
      </p:sp>
      <p:sp>
        <p:nvSpPr>
          <p:cNvPr id="3" name="Content Placeholder 2"/>
          <p:cNvSpPr>
            <a:spLocks noGrp="1"/>
          </p:cNvSpPr>
          <p:nvPr>
            <p:ph sz="quarter" idx="4"/>
          </p:nvPr>
        </p:nvSpPr>
        <p:spPr/>
        <p:txBody>
          <a:bodyPr/>
          <a:lstStyle/>
          <a:p>
            <a:pPr marL="0" indent="0">
              <a:buNone/>
            </a:pPr>
            <a:r>
              <a:rPr lang="en-US" dirty="0"/>
              <a:t>“… The condition of our hearts directly affects our sensitivity to spiritual things. Let us make it a part of our everyday striving to open our hearts to the Spirit. Since we are the guardians of our hearts, we can choose to do so” (Gerald N. Lund, “Opening Our Hearts,” </a:t>
            </a:r>
            <a:r>
              <a:rPr lang="en-US" i="0" dirty="0"/>
              <a:t>Ensign</a:t>
            </a:r>
            <a:r>
              <a:rPr lang="en-US" dirty="0"/>
              <a:t> or </a:t>
            </a:r>
            <a:r>
              <a:rPr lang="en-US" i="0" dirty="0"/>
              <a:t>Liahona</a:t>
            </a:r>
            <a:r>
              <a:rPr lang="en-US" dirty="0"/>
              <a:t>, May 2008, 33, 34).</a:t>
            </a:r>
          </a:p>
        </p:txBody>
      </p:sp>
      <p:pic>
        <p:nvPicPr>
          <p:cNvPr id="5" name="Picture Placeholder 7"/>
          <p:cNvPicPr>
            <a:picLocks noGrp="1" noChangeAspect="1"/>
          </p:cNvPicPr>
          <p:nvPr>
            <p:ph type="pic" sz="quarter" idx="10"/>
          </p:nvPr>
        </p:nvPicPr>
        <p:blipFill>
          <a:blip r:embed="rId2"/>
          <a:srcRect t="74" b="74"/>
          <a:stretch>
            <a:fillRect/>
          </a:stretch>
        </p:blipFill>
        <p:spPr/>
      </p:pic>
    </p:spTree>
    <p:extLst>
      <p:ext uri="{BB962C8B-B14F-4D97-AF65-F5344CB8AC3E}">
        <p14:creationId xmlns:p14="http://schemas.microsoft.com/office/powerpoint/2010/main" val="134598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4787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What are some things you have done to open your heart to receive truth from the Holy Ghost in Church meetings, in classes, or during personal scripture study?</a:t>
            </a:r>
          </a:p>
          <a:p>
            <a:endParaRPr lang="en-US" dirty="0"/>
          </a:p>
        </p:txBody>
      </p:sp>
      <p:sp>
        <p:nvSpPr>
          <p:cNvPr id="5" name="Title 4"/>
          <p:cNvSpPr>
            <a:spLocks noGrp="1"/>
          </p:cNvSpPr>
          <p:nvPr>
            <p:ph type="title"/>
          </p:nvPr>
        </p:nvSpPr>
        <p:spPr/>
        <p:txBody>
          <a:bodyPr/>
          <a:lstStyle/>
          <a:p>
            <a:r>
              <a:rPr lang="en-US" dirty="0"/>
              <a:t>Opening Your Heart</a:t>
            </a:r>
          </a:p>
        </p:txBody>
      </p:sp>
    </p:spTree>
    <p:extLst>
      <p:ext uri="{BB962C8B-B14F-4D97-AF65-F5344CB8AC3E}">
        <p14:creationId xmlns:p14="http://schemas.microsoft.com/office/powerpoint/2010/main" val="369026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things you have done to open your heart to receive truth from the Holy Ghost in Church meetings, in classes, or during personal scripture study?</a:t>
            </a:r>
          </a:p>
          <a:p>
            <a:r>
              <a:rPr lang="en-US" dirty="0"/>
              <a:t>Consider the condition of your heart and determine if you are allowing messages of truth to enter your heart. What will you do to better open your heart to the Holy Ghost?</a:t>
            </a:r>
          </a:p>
        </p:txBody>
      </p:sp>
      <p:sp>
        <p:nvSpPr>
          <p:cNvPr id="3" name="Title 2"/>
          <p:cNvSpPr>
            <a:spLocks noGrp="1"/>
          </p:cNvSpPr>
          <p:nvPr>
            <p:ph type="title"/>
          </p:nvPr>
        </p:nvSpPr>
        <p:spPr/>
        <p:txBody>
          <a:bodyPr/>
          <a:lstStyle/>
          <a:p>
            <a:r>
              <a:rPr lang="en-US" dirty="0"/>
              <a:t>Opening Your Heart</a:t>
            </a:r>
          </a:p>
        </p:txBody>
      </p:sp>
    </p:spTree>
    <p:extLst>
      <p:ext uri="{BB962C8B-B14F-4D97-AF65-F5344CB8AC3E}">
        <p14:creationId xmlns:p14="http://schemas.microsoft.com/office/powerpoint/2010/main" val="422501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33:3–7, looking for how Nephi felt about his people and about what he had written. Consider marking any words or phrases that stand out to you. </a:t>
            </a:r>
          </a:p>
          <a:p>
            <a:endParaRPr lang="en-US" dirty="0"/>
          </a:p>
        </p:txBody>
      </p:sp>
      <p:sp>
        <p:nvSpPr>
          <p:cNvPr id="3" name="Title 2"/>
          <p:cNvSpPr>
            <a:spLocks noGrp="1"/>
          </p:cNvSpPr>
          <p:nvPr>
            <p:ph type="title"/>
          </p:nvPr>
        </p:nvSpPr>
        <p:spPr/>
        <p:txBody>
          <a:bodyPr/>
          <a:lstStyle/>
          <a:p>
            <a:r>
              <a:rPr lang="en-US" dirty="0"/>
              <a:t>Nephi’s Words</a:t>
            </a:r>
          </a:p>
        </p:txBody>
      </p:sp>
    </p:spTree>
    <p:extLst>
      <p:ext uri="{BB962C8B-B14F-4D97-AF65-F5344CB8AC3E}">
        <p14:creationId xmlns:p14="http://schemas.microsoft.com/office/powerpoint/2010/main" val="277725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33:3–7, looking for how Nephi felt about his people and about what he had written. Consider marking any words or phrases that stand out to you. </a:t>
            </a:r>
          </a:p>
          <a:p>
            <a:r>
              <a:rPr lang="en-US" dirty="0"/>
              <a:t>According to 2 Nephi 33:4, what do Nephi’s words persuade us to do?</a:t>
            </a:r>
          </a:p>
          <a:p>
            <a:endParaRPr lang="en-US" dirty="0"/>
          </a:p>
        </p:txBody>
      </p:sp>
      <p:sp>
        <p:nvSpPr>
          <p:cNvPr id="3" name="Title 2"/>
          <p:cNvSpPr>
            <a:spLocks noGrp="1"/>
          </p:cNvSpPr>
          <p:nvPr>
            <p:ph type="title"/>
          </p:nvPr>
        </p:nvSpPr>
        <p:spPr/>
        <p:txBody>
          <a:bodyPr/>
          <a:lstStyle/>
          <a:p>
            <a:r>
              <a:rPr lang="en-US"/>
              <a:t>Nephi’s Words</a:t>
            </a:r>
            <a:endParaRPr lang="en-US" dirty="0"/>
          </a:p>
        </p:txBody>
      </p:sp>
    </p:spTree>
    <p:extLst>
      <p:ext uri="{BB962C8B-B14F-4D97-AF65-F5344CB8AC3E}">
        <p14:creationId xmlns:p14="http://schemas.microsoft.com/office/powerpoint/2010/main" val="155402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33:3–7, looking for how Nephi felt about his people and about what he had written. Consider marking any words or phrases that stand out to you. </a:t>
            </a:r>
          </a:p>
          <a:p>
            <a:r>
              <a:rPr lang="en-US" dirty="0"/>
              <a:t>According to 2 Nephi 33:4, what do Nephi’s words persuade us to do?</a:t>
            </a:r>
          </a:p>
          <a:p>
            <a:r>
              <a:rPr lang="en-US" b="1" dirty="0"/>
              <a:t>The Book of Mormon persuades people to do good, to believe in Jesus Christ, and to endure to the end.</a:t>
            </a:r>
          </a:p>
          <a:p>
            <a:endParaRPr lang="en-US" dirty="0"/>
          </a:p>
          <a:p>
            <a:endParaRPr lang="en-US" dirty="0"/>
          </a:p>
        </p:txBody>
      </p:sp>
      <p:sp>
        <p:nvSpPr>
          <p:cNvPr id="3" name="Title 2"/>
          <p:cNvSpPr>
            <a:spLocks noGrp="1"/>
          </p:cNvSpPr>
          <p:nvPr>
            <p:ph type="title"/>
          </p:nvPr>
        </p:nvSpPr>
        <p:spPr/>
        <p:txBody>
          <a:bodyPr/>
          <a:lstStyle/>
          <a:p>
            <a:r>
              <a:rPr lang="en-US"/>
              <a:t>Nephi’s Words</a:t>
            </a:r>
            <a:endParaRPr lang="en-US" dirty="0"/>
          </a:p>
        </p:txBody>
      </p:sp>
    </p:spTree>
    <p:extLst>
      <p:ext uri="{BB962C8B-B14F-4D97-AF65-F5344CB8AC3E}">
        <p14:creationId xmlns:p14="http://schemas.microsoft.com/office/powerpoint/2010/main" val="757807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33:8–9, Nephi expressed charity for the Jews and the Gentiles (all of God’s children), and he emphasized the need for all people to be reconciled to Jesus Christ and remain faithful to Him. Nephi concluded his record with a warning to those who read his words. </a:t>
            </a:r>
          </a:p>
          <a:p>
            <a:endParaRPr lang="en-US" dirty="0"/>
          </a:p>
        </p:txBody>
      </p:sp>
      <p:sp>
        <p:nvSpPr>
          <p:cNvPr id="3" name="Title 2"/>
          <p:cNvSpPr>
            <a:spLocks noGrp="1"/>
          </p:cNvSpPr>
          <p:nvPr>
            <p:ph type="title"/>
          </p:nvPr>
        </p:nvSpPr>
        <p:spPr/>
        <p:txBody>
          <a:bodyPr/>
          <a:lstStyle/>
          <a:p>
            <a:r>
              <a:rPr lang="en-US" dirty="0"/>
              <a:t>Nephi’s Warning</a:t>
            </a:r>
          </a:p>
        </p:txBody>
      </p:sp>
    </p:spTree>
    <p:extLst>
      <p:ext uri="{BB962C8B-B14F-4D97-AF65-F5344CB8AC3E}">
        <p14:creationId xmlns:p14="http://schemas.microsoft.com/office/powerpoint/2010/main" val="341911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33:8–9, Nephi expressed charity for the Jews and the Gentiles (all of God’s children), and he emphasized the need for all people to be reconciled to Jesus Christ and remain faithful to Him. Nephi concluded his record with a warning to those who read his words. </a:t>
            </a:r>
          </a:p>
          <a:p>
            <a:r>
              <a:rPr lang="en-US" dirty="0"/>
              <a:t>Read 2 Nephi 33:10–15, looking for what Nephi warned would happen if we do not respect the words of the Lord and His servants. </a:t>
            </a:r>
          </a:p>
        </p:txBody>
      </p:sp>
      <p:sp>
        <p:nvSpPr>
          <p:cNvPr id="3" name="Title 2"/>
          <p:cNvSpPr>
            <a:spLocks noGrp="1"/>
          </p:cNvSpPr>
          <p:nvPr>
            <p:ph type="title"/>
          </p:nvPr>
        </p:nvSpPr>
        <p:spPr/>
        <p:txBody>
          <a:bodyPr/>
          <a:lstStyle/>
          <a:p>
            <a:r>
              <a:rPr lang="en-US" dirty="0"/>
              <a:t>Nephi’s Warning</a:t>
            </a:r>
          </a:p>
        </p:txBody>
      </p:sp>
    </p:spTree>
    <p:extLst>
      <p:ext uri="{BB962C8B-B14F-4D97-AF65-F5344CB8AC3E}">
        <p14:creationId xmlns:p14="http://schemas.microsoft.com/office/powerpoint/2010/main" val="1144157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2 Nephi 33:10–15, what can we do to respect Nephi’s words?</a:t>
            </a:r>
          </a:p>
          <a:p>
            <a:endParaRPr lang="en-US" dirty="0"/>
          </a:p>
        </p:txBody>
      </p:sp>
      <p:sp>
        <p:nvSpPr>
          <p:cNvPr id="3" name="Title 2"/>
          <p:cNvSpPr>
            <a:spLocks noGrp="1"/>
          </p:cNvSpPr>
          <p:nvPr>
            <p:ph type="title"/>
          </p:nvPr>
        </p:nvSpPr>
        <p:spPr/>
        <p:txBody>
          <a:bodyPr/>
          <a:lstStyle/>
          <a:p>
            <a:r>
              <a:rPr lang="en-US" dirty="0"/>
              <a:t>Nephi’s Words</a:t>
            </a:r>
          </a:p>
        </p:txBody>
      </p:sp>
    </p:spTree>
    <p:extLst>
      <p:ext uri="{BB962C8B-B14F-4D97-AF65-F5344CB8AC3E}">
        <p14:creationId xmlns:p14="http://schemas.microsoft.com/office/powerpoint/2010/main" val="398640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2 Nephi 33:10–15, what can we do to respect Nephi’s words?</a:t>
            </a:r>
          </a:p>
          <a:p>
            <a:r>
              <a:rPr lang="en-US" dirty="0"/>
              <a:t>According to verse 11, what will happen to those who do not believe Nephi’s words?</a:t>
            </a:r>
          </a:p>
          <a:p>
            <a:endParaRPr lang="en-US" dirty="0"/>
          </a:p>
        </p:txBody>
      </p:sp>
      <p:sp>
        <p:nvSpPr>
          <p:cNvPr id="3" name="Title 2"/>
          <p:cNvSpPr>
            <a:spLocks noGrp="1"/>
          </p:cNvSpPr>
          <p:nvPr>
            <p:ph type="title"/>
          </p:nvPr>
        </p:nvSpPr>
        <p:spPr/>
        <p:txBody>
          <a:bodyPr/>
          <a:lstStyle/>
          <a:p>
            <a:r>
              <a:rPr lang="en-US" dirty="0"/>
              <a:t>Nephi’s Words</a:t>
            </a:r>
          </a:p>
        </p:txBody>
      </p:sp>
    </p:spTree>
    <p:extLst>
      <p:ext uri="{BB962C8B-B14F-4D97-AF65-F5344CB8AC3E}">
        <p14:creationId xmlns:p14="http://schemas.microsoft.com/office/powerpoint/2010/main" val="3753298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2 Nephi 33:10–15, what can we do to respect Nephi’s words?</a:t>
            </a:r>
          </a:p>
          <a:p>
            <a:r>
              <a:rPr lang="en-US" dirty="0"/>
              <a:t>According to verse 11, what will happen to those who do not believe Nephi’s words?</a:t>
            </a:r>
          </a:p>
          <a:p>
            <a:r>
              <a:rPr lang="en-US" dirty="0"/>
              <a:t>According to verse 14, what will happen to those who do not respect the word of the Lord and His servants?  </a:t>
            </a:r>
          </a:p>
        </p:txBody>
      </p:sp>
      <p:sp>
        <p:nvSpPr>
          <p:cNvPr id="3" name="Title 2"/>
          <p:cNvSpPr>
            <a:spLocks noGrp="1"/>
          </p:cNvSpPr>
          <p:nvPr>
            <p:ph type="title"/>
          </p:nvPr>
        </p:nvSpPr>
        <p:spPr/>
        <p:txBody>
          <a:bodyPr/>
          <a:lstStyle/>
          <a:p>
            <a:r>
              <a:rPr lang="en-US" dirty="0"/>
              <a:t>Nephi’s Words</a:t>
            </a:r>
          </a:p>
        </p:txBody>
      </p:sp>
    </p:spTree>
    <p:extLst>
      <p:ext uri="{BB962C8B-B14F-4D97-AF65-F5344CB8AC3E}">
        <p14:creationId xmlns:p14="http://schemas.microsoft.com/office/powerpoint/2010/main" val="162900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last lesson, you were invited to try something you can do to follow Nephi’s counsel to pray always.  Share your experience of seeking to pray always and how you felt blessed for doing so.</a:t>
            </a:r>
          </a:p>
        </p:txBody>
      </p:sp>
      <p:sp>
        <p:nvSpPr>
          <p:cNvPr id="3" name="Title 2"/>
          <p:cNvSpPr>
            <a:spLocks noGrp="1"/>
          </p:cNvSpPr>
          <p:nvPr>
            <p:ph type="title"/>
          </p:nvPr>
        </p:nvSpPr>
        <p:spPr/>
        <p:txBody>
          <a:bodyPr/>
          <a:lstStyle/>
          <a:p>
            <a:r>
              <a:rPr lang="en-US" dirty="0"/>
              <a:t>Invitation to Pray</a:t>
            </a:r>
          </a:p>
        </p:txBody>
      </p:sp>
    </p:spTree>
    <p:extLst>
      <p:ext uri="{BB962C8B-B14F-4D97-AF65-F5344CB8AC3E}">
        <p14:creationId xmlns:p14="http://schemas.microsoft.com/office/powerpoint/2010/main" val="1291894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do not respect the words of the Lord and His servants, then their words will condemn us at the last day. </a:t>
            </a:r>
            <a:r>
              <a:rPr lang="en-US" dirty="0"/>
              <a:t> </a:t>
            </a:r>
          </a:p>
          <a:p>
            <a:endParaRPr lang="en-US" dirty="0"/>
          </a:p>
        </p:txBody>
      </p:sp>
      <p:sp>
        <p:nvSpPr>
          <p:cNvPr id="3" name="Title 2"/>
          <p:cNvSpPr>
            <a:spLocks noGrp="1"/>
          </p:cNvSpPr>
          <p:nvPr>
            <p:ph type="title"/>
          </p:nvPr>
        </p:nvSpPr>
        <p:spPr/>
        <p:txBody>
          <a:bodyPr/>
          <a:lstStyle/>
          <a:p>
            <a:r>
              <a:rPr lang="en-US" dirty="0"/>
              <a:t>The Lord and His Servants</a:t>
            </a:r>
          </a:p>
        </p:txBody>
      </p:sp>
    </p:spTree>
    <p:extLst>
      <p:ext uri="{BB962C8B-B14F-4D97-AF65-F5344CB8AC3E}">
        <p14:creationId xmlns:p14="http://schemas.microsoft.com/office/powerpoint/2010/main" val="1484416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do not respect the words of the Lord and His servants, then their words will condemn us at the last day. </a:t>
            </a:r>
            <a:r>
              <a:rPr lang="en-US" dirty="0"/>
              <a:t> </a:t>
            </a:r>
          </a:p>
          <a:p>
            <a:r>
              <a:rPr lang="en-US" dirty="0"/>
              <a:t>Notice the phrase “you and I shall stand face to face” in 2 Nephi 33:11. What do you think it might be like to meet Nephi if you have cast away his words? </a:t>
            </a:r>
          </a:p>
        </p:txBody>
      </p:sp>
      <p:sp>
        <p:nvSpPr>
          <p:cNvPr id="3" name="Title 2"/>
          <p:cNvSpPr>
            <a:spLocks noGrp="1"/>
          </p:cNvSpPr>
          <p:nvPr>
            <p:ph type="title"/>
          </p:nvPr>
        </p:nvSpPr>
        <p:spPr/>
        <p:txBody>
          <a:bodyPr/>
          <a:lstStyle/>
          <a:p>
            <a:r>
              <a:rPr lang="en-US" dirty="0"/>
              <a:t>The Lord and His Servants</a:t>
            </a:r>
          </a:p>
        </p:txBody>
      </p:sp>
    </p:spTree>
    <p:extLst>
      <p:ext uri="{BB962C8B-B14F-4D97-AF65-F5344CB8AC3E}">
        <p14:creationId xmlns:p14="http://schemas.microsoft.com/office/powerpoint/2010/main" val="280886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If we do not respect the words of the Lord and His servants, then their words will condemn us at the last day. </a:t>
            </a:r>
            <a:r>
              <a:rPr lang="en-US" dirty="0"/>
              <a:t> </a:t>
            </a:r>
          </a:p>
          <a:p>
            <a:r>
              <a:rPr lang="en-US" dirty="0"/>
              <a:t>Notice the phrase “you and I shall stand face to face” in 2 Nephi 33:11. What do you think it might be like to meet Nephi if you have cast away his words? </a:t>
            </a:r>
          </a:p>
          <a:p>
            <a:r>
              <a:rPr lang="en-US"/>
              <a:t>What might it feel like to meet Nephi if you have respected his words?</a:t>
            </a:r>
          </a:p>
        </p:txBody>
      </p:sp>
      <p:sp>
        <p:nvSpPr>
          <p:cNvPr id="3" name="Title 2"/>
          <p:cNvSpPr>
            <a:spLocks noGrp="1"/>
          </p:cNvSpPr>
          <p:nvPr>
            <p:ph type="title"/>
          </p:nvPr>
        </p:nvSpPr>
        <p:spPr/>
        <p:txBody>
          <a:bodyPr/>
          <a:lstStyle/>
          <a:p>
            <a:r>
              <a:rPr lang="en-US" dirty="0"/>
              <a:t>The Lord and His Servants</a:t>
            </a:r>
          </a:p>
        </p:txBody>
      </p:sp>
    </p:spTree>
    <p:extLst>
      <p:ext uri="{BB962C8B-B14F-4D97-AF65-F5344CB8AC3E}">
        <p14:creationId xmlns:p14="http://schemas.microsoft.com/office/powerpoint/2010/main" val="290579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Notice Nephi’s words “I must obey” in 2 Nephi 33:15. Review the chapter summaries of 1 and 2 Nephi, looking for examples of Nephi’s obedience. </a:t>
            </a:r>
          </a:p>
          <a:p>
            <a:endParaRPr lang="en-US" dirty="0"/>
          </a:p>
        </p:txBody>
      </p:sp>
      <p:sp>
        <p:nvSpPr>
          <p:cNvPr id="3" name="Title 2"/>
          <p:cNvSpPr>
            <a:spLocks noGrp="1"/>
          </p:cNvSpPr>
          <p:nvPr>
            <p:ph type="title"/>
          </p:nvPr>
        </p:nvSpPr>
        <p:spPr/>
        <p:txBody>
          <a:bodyPr/>
          <a:lstStyle/>
          <a:p>
            <a:r>
              <a:rPr lang="en-US" dirty="0"/>
              <a:t>“I Must Obey”</a:t>
            </a:r>
          </a:p>
        </p:txBody>
      </p:sp>
    </p:spTree>
    <p:extLst>
      <p:ext uri="{BB962C8B-B14F-4D97-AF65-F5344CB8AC3E}">
        <p14:creationId xmlns:p14="http://schemas.microsoft.com/office/powerpoint/2010/main" val="56925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Notice Nephi’s words “I must obey” in 2 Nephi 33:15. Review the chapter summaries of 1 and 2 Nephi, looking for examples of Nephi’s obedience. </a:t>
            </a:r>
          </a:p>
          <a:p>
            <a:r>
              <a:rPr lang="en-US" dirty="0"/>
              <a:t>How can these examples of Nephi’s obedience help us to respect his words, believe in Jesus Christ, and do good?</a:t>
            </a:r>
          </a:p>
          <a:p>
            <a:endParaRPr lang="en-US" dirty="0"/>
          </a:p>
          <a:p>
            <a:endParaRPr lang="en-US" dirty="0"/>
          </a:p>
        </p:txBody>
      </p:sp>
      <p:sp>
        <p:nvSpPr>
          <p:cNvPr id="3" name="Title 2"/>
          <p:cNvSpPr>
            <a:spLocks noGrp="1"/>
          </p:cNvSpPr>
          <p:nvPr>
            <p:ph type="title"/>
          </p:nvPr>
        </p:nvSpPr>
        <p:spPr/>
        <p:txBody>
          <a:bodyPr/>
          <a:lstStyle/>
          <a:p>
            <a:r>
              <a:rPr lang="en-US" dirty="0"/>
              <a:t>“I Must Obey”</a:t>
            </a:r>
          </a:p>
        </p:txBody>
      </p:sp>
    </p:spTree>
    <p:extLst>
      <p:ext uri="{BB962C8B-B14F-4D97-AF65-F5344CB8AC3E}">
        <p14:creationId xmlns:p14="http://schemas.microsoft.com/office/powerpoint/2010/main" val="733462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last few lessons, you have been studying this doctrine: </a:t>
            </a:r>
            <a:r>
              <a:rPr lang="en-US" b="1" dirty="0"/>
              <a:t>Jesus Christ’s life is the perfect example of how we are to live</a:t>
            </a:r>
            <a:r>
              <a:rPr lang="en-US" dirty="0"/>
              <a:t>.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2129931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Howard W. Hunter</a:t>
            </a:r>
          </a:p>
        </p:txBody>
      </p:sp>
      <p:sp>
        <p:nvSpPr>
          <p:cNvPr id="3" name="Content Placeholder 2"/>
          <p:cNvSpPr>
            <a:spLocks noGrp="1"/>
          </p:cNvSpPr>
          <p:nvPr>
            <p:ph sz="quarter" idx="4"/>
          </p:nvPr>
        </p:nvSpPr>
        <p:spPr/>
        <p:txBody>
          <a:bodyPr/>
          <a:lstStyle/>
          <a:p>
            <a:pPr marL="0" indent="0">
              <a:buNone/>
            </a:pPr>
            <a:r>
              <a:rPr lang="en-US" dirty="0"/>
              <a:t>“Let us follow the Son of God in all ways and in all walks of life. Let us make him our exemplar and our guide. We should at every opportunity ask ourselves, ‘What would Jesus do?’ and then be more courageous to act upon the answer. We must follow Christ, in the best sense of that word. We must be about his work as he was about his Father’s. ... To the extent that our mortal powers permit, we should make every effort to become like Christ—the one perfect and sinless example this world has ever seen” (</a:t>
            </a:r>
            <a:r>
              <a:rPr lang="en-US" i="0" dirty="0"/>
              <a:t>Teachings of Presidents of the Church: Howard W. Hunter </a:t>
            </a:r>
            <a:r>
              <a:rPr lang="en-US" dirty="0"/>
              <a:t>[2015], 309). </a:t>
            </a:r>
          </a:p>
        </p:txBody>
      </p:sp>
      <p:pic>
        <p:nvPicPr>
          <p:cNvPr id="6" name="Picture Placeholder 5"/>
          <p:cNvPicPr>
            <a:picLocks noGrp="1" noChangeAspect="1"/>
          </p:cNvPicPr>
          <p:nvPr>
            <p:ph type="pic" sz="quarter" idx="10"/>
          </p:nvPr>
        </p:nvPicPr>
        <p:blipFill>
          <a:blip r:embed="rId2"/>
          <a:srcRect t="30" b="30"/>
          <a:stretch>
            <a:fillRect/>
          </a:stretch>
        </p:blipFill>
        <p:spPr/>
      </p:pic>
    </p:spTree>
    <p:extLst>
      <p:ext uri="{BB962C8B-B14F-4D97-AF65-F5344CB8AC3E}">
        <p14:creationId xmlns:p14="http://schemas.microsoft.com/office/powerpoint/2010/main" val="247881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complete this statement? </a:t>
            </a:r>
            <a:r>
              <a:rPr lang="en-US" i="1" dirty="0"/>
              <a:t>I will better follow the Savior’s example this week by …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774537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may want to return to what you have written later in the week to review and reflect on how well you have followed what you have committed to do.   Be sure to pray for the Lord’s help as you seek to better follow His example.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57272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given a copy of the Book of Mormon to someone who was not a member of the Church? If you have, did you include a personal note or testimony with the book? </a:t>
            </a:r>
          </a:p>
          <a:p>
            <a:endParaRPr lang="en-US" dirty="0"/>
          </a:p>
        </p:txBody>
      </p:sp>
      <p:sp>
        <p:nvSpPr>
          <p:cNvPr id="3" name="Title 2"/>
          <p:cNvSpPr>
            <a:spLocks noGrp="1"/>
          </p:cNvSpPr>
          <p:nvPr>
            <p:ph type="title"/>
          </p:nvPr>
        </p:nvSpPr>
        <p:spPr/>
        <p:txBody>
          <a:bodyPr/>
          <a:lstStyle/>
          <a:p>
            <a:r>
              <a:rPr lang="en-US" dirty="0"/>
              <a:t>The Book of Mormon</a:t>
            </a:r>
          </a:p>
        </p:txBody>
      </p:sp>
    </p:spTree>
    <p:extLst>
      <p:ext uri="{BB962C8B-B14F-4D97-AF65-F5344CB8AC3E}">
        <p14:creationId xmlns:p14="http://schemas.microsoft.com/office/powerpoint/2010/main" val="272023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given a copy of the Book of Mormon to someone who was not a member of the Church? If you have, did you include a personal note or testimony with the book? </a:t>
            </a:r>
          </a:p>
          <a:p>
            <a:r>
              <a:rPr lang="en-US" dirty="0"/>
              <a:t>What feelings would you have if, after giving a copy of the Book of Mormon to your friend with your testimony written in it, you saw your friend throw the book in the trash when he or she thought you were not looking? </a:t>
            </a:r>
          </a:p>
        </p:txBody>
      </p:sp>
      <p:sp>
        <p:nvSpPr>
          <p:cNvPr id="3" name="Title 2"/>
          <p:cNvSpPr>
            <a:spLocks noGrp="1"/>
          </p:cNvSpPr>
          <p:nvPr>
            <p:ph type="title"/>
          </p:nvPr>
        </p:nvSpPr>
        <p:spPr/>
        <p:txBody>
          <a:bodyPr/>
          <a:lstStyle/>
          <a:p>
            <a:r>
              <a:rPr lang="en-US" dirty="0"/>
              <a:t>The Book of Mormon</a:t>
            </a:r>
          </a:p>
        </p:txBody>
      </p:sp>
    </p:spTree>
    <p:extLst>
      <p:ext uri="{BB962C8B-B14F-4D97-AF65-F5344CB8AC3E}">
        <p14:creationId xmlns:p14="http://schemas.microsoft.com/office/powerpoint/2010/main" val="411181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 Nephi 33 contains Nephi’s final testimony and his hopes concerning how people will receive his words. As you study 2 Nephi 33 today, look for truths concerning the importance of how we choose to respond to the teachings of Nephi and other prophets in the Book of Mormon. </a:t>
            </a:r>
          </a:p>
          <a:p>
            <a:endParaRPr lang="en-US" dirty="0"/>
          </a:p>
        </p:txBody>
      </p:sp>
      <p:sp>
        <p:nvSpPr>
          <p:cNvPr id="3" name="Title 2"/>
          <p:cNvSpPr>
            <a:spLocks noGrp="1"/>
          </p:cNvSpPr>
          <p:nvPr>
            <p:ph type="title"/>
          </p:nvPr>
        </p:nvSpPr>
        <p:spPr/>
        <p:txBody>
          <a:bodyPr/>
          <a:lstStyle/>
          <a:p>
            <a:r>
              <a:rPr lang="en-US" dirty="0"/>
              <a:t>2 Nephi 33</a:t>
            </a:r>
          </a:p>
        </p:txBody>
      </p:sp>
    </p:spTree>
    <p:extLst>
      <p:ext uri="{BB962C8B-B14F-4D97-AF65-F5344CB8AC3E}">
        <p14:creationId xmlns:p14="http://schemas.microsoft.com/office/powerpoint/2010/main" val="270849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33:1, looking for what happens when someone speaks by the power of the Holy Ghost. </a:t>
            </a:r>
          </a:p>
          <a:p>
            <a:endParaRPr lang="en-US" dirty="0"/>
          </a:p>
        </p:txBody>
      </p:sp>
      <p:sp>
        <p:nvSpPr>
          <p:cNvPr id="3" name="Title 2"/>
          <p:cNvSpPr>
            <a:spLocks noGrp="1"/>
          </p:cNvSpPr>
          <p:nvPr>
            <p:ph type="title"/>
          </p:nvPr>
        </p:nvSpPr>
        <p:spPr/>
        <p:txBody>
          <a:bodyPr/>
          <a:lstStyle/>
          <a:p>
            <a:r>
              <a:rPr lang="en-US" dirty="0"/>
              <a:t>The Power of the Holy Ghost</a:t>
            </a:r>
          </a:p>
        </p:txBody>
      </p:sp>
    </p:spTree>
    <p:extLst>
      <p:ext uri="{BB962C8B-B14F-4D97-AF65-F5344CB8AC3E}">
        <p14:creationId xmlns:p14="http://schemas.microsoft.com/office/powerpoint/2010/main" val="179284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33:1, looking for what happens when someone speaks by the power of the Holy Ghost. </a:t>
            </a:r>
          </a:p>
          <a:p>
            <a:r>
              <a:rPr lang="en-US" dirty="0"/>
              <a:t>When someone speaks by the power of the Holy Ghost, what does the Holy Ghost do with the truth that is spoken?</a:t>
            </a:r>
          </a:p>
          <a:p>
            <a:endParaRPr lang="en-US" dirty="0"/>
          </a:p>
        </p:txBody>
      </p:sp>
      <p:sp>
        <p:nvSpPr>
          <p:cNvPr id="3" name="Title 2"/>
          <p:cNvSpPr>
            <a:spLocks noGrp="1"/>
          </p:cNvSpPr>
          <p:nvPr>
            <p:ph type="title"/>
          </p:nvPr>
        </p:nvSpPr>
        <p:spPr/>
        <p:txBody>
          <a:bodyPr/>
          <a:lstStyle/>
          <a:p>
            <a:r>
              <a:rPr lang="en-US" dirty="0"/>
              <a:t>The Power of the Holy Ghost</a:t>
            </a:r>
          </a:p>
        </p:txBody>
      </p:sp>
    </p:spTree>
    <p:extLst>
      <p:ext uri="{BB962C8B-B14F-4D97-AF65-F5344CB8AC3E}">
        <p14:creationId xmlns:p14="http://schemas.microsoft.com/office/powerpoint/2010/main" val="34860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33:1, looking for what happens when someone speaks by the power of the Holy Ghost. </a:t>
            </a:r>
          </a:p>
          <a:p>
            <a:r>
              <a:rPr lang="en-US" dirty="0"/>
              <a:t>When someone speaks by the power of the Holy Ghost, what does the Holy Ghost do with the truth that is spoken?</a:t>
            </a:r>
          </a:p>
          <a:p>
            <a:r>
              <a:rPr lang="en-US" b="1" dirty="0"/>
              <a:t>The Holy Ghost carries truth to our hearts. </a:t>
            </a:r>
            <a:r>
              <a:rPr lang="en-US" dirty="0"/>
              <a:t>Mark the phrases that teach this truth in 2 Nephi 33:1. </a:t>
            </a:r>
            <a:endParaRPr lang="en-US" b="1" dirty="0"/>
          </a:p>
          <a:p>
            <a:endParaRPr lang="en-US" dirty="0"/>
          </a:p>
          <a:p>
            <a:endParaRPr lang="en-US" dirty="0"/>
          </a:p>
        </p:txBody>
      </p:sp>
      <p:sp>
        <p:nvSpPr>
          <p:cNvPr id="3" name="Title 2"/>
          <p:cNvSpPr>
            <a:spLocks noGrp="1"/>
          </p:cNvSpPr>
          <p:nvPr>
            <p:ph type="title"/>
          </p:nvPr>
        </p:nvSpPr>
        <p:spPr/>
        <p:txBody>
          <a:bodyPr/>
          <a:lstStyle/>
          <a:p>
            <a:r>
              <a:rPr lang="en-US" dirty="0"/>
              <a:t>The Power of the Holy Ghost</a:t>
            </a:r>
          </a:p>
        </p:txBody>
      </p:sp>
    </p:spTree>
    <p:extLst>
      <p:ext uri="{BB962C8B-B14F-4D97-AF65-F5344CB8AC3E}">
        <p14:creationId xmlns:p14="http://schemas.microsoft.com/office/powerpoint/2010/main" val="719031686"/>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4B3B69-89E0-494B-A440-4E0E8805885F}">
  <ds:schemaRef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51ac170-4e69-43ea-bbd4-5a9e3eb386dc"/>
    <ds:schemaRef ds:uri="b764eb9d-49e1-4eb4-965b-0d99005b74c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E020972-F224-44FB-B3BF-F1DC563C6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A6F03C-7CAF-4347-A7C2-BB0E4244A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8915</TotalTime>
  <Words>1882</Words>
  <Application>Microsoft Office PowerPoint</Application>
  <PresentationFormat>On-screen Show (4:3)</PresentationFormat>
  <Paragraphs>103</Paragraphs>
  <Slides>39</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39</vt:i4>
      </vt:variant>
    </vt:vector>
  </HeadingPairs>
  <TitlesOfParts>
    <vt:vector size="48" baseType="lpstr">
      <vt:lpstr>Arial</vt:lpstr>
      <vt:lpstr>Calibri</vt:lpstr>
      <vt:lpstr>Helam Slab ldsLat Light</vt:lpstr>
      <vt:lpstr>Open Sans</vt:lpstr>
      <vt:lpstr>Old Testament</vt:lpstr>
      <vt:lpstr>1_Old Testament</vt:lpstr>
      <vt:lpstr>2_Old Testament</vt:lpstr>
      <vt:lpstr>3_Old Testament</vt:lpstr>
      <vt:lpstr>4_Old Testament</vt:lpstr>
      <vt:lpstr>2 Nephi 33</vt:lpstr>
      <vt:lpstr>Devotional</vt:lpstr>
      <vt:lpstr>Invitation to Pray</vt:lpstr>
      <vt:lpstr>The Book of Mormon</vt:lpstr>
      <vt:lpstr>The Book of Mormon</vt:lpstr>
      <vt:lpstr>2 Nephi 33</vt:lpstr>
      <vt:lpstr>The Power of the Holy Ghost</vt:lpstr>
      <vt:lpstr>The Power of the Holy Ghost</vt:lpstr>
      <vt:lpstr>The Power of the Holy Ghost</vt:lpstr>
      <vt:lpstr>Having the Spirit</vt:lpstr>
      <vt:lpstr>Having the Spirit</vt:lpstr>
      <vt:lpstr>Things of Naught</vt:lpstr>
      <vt:lpstr>If We Harden Our Hearts</vt:lpstr>
      <vt:lpstr>If We Harden Our Hearts</vt:lpstr>
      <vt:lpstr>If We Harden Our Hearts</vt:lpstr>
      <vt:lpstr>If We Harden Our Hearts</vt:lpstr>
      <vt:lpstr>Elder Gerald N. Lund</vt:lpstr>
      <vt:lpstr>Elder Gerald N. Lund, cont.</vt:lpstr>
      <vt:lpstr>Elder Gerald N. Lund, cont.</vt:lpstr>
      <vt:lpstr>Opening Your Heart</vt:lpstr>
      <vt:lpstr>Opening Your Heart</vt:lpstr>
      <vt:lpstr>Nephi’s Words</vt:lpstr>
      <vt:lpstr>Nephi’s Words</vt:lpstr>
      <vt:lpstr>Nephi’s Words</vt:lpstr>
      <vt:lpstr>Nephi’s Warning</vt:lpstr>
      <vt:lpstr>Nephi’s Warning</vt:lpstr>
      <vt:lpstr>Nephi’s Words</vt:lpstr>
      <vt:lpstr>Nephi’s Words</vt:lpstr>
      <vt:lpstr>Nephi’s Words</vt:lpstr>
      <vt:lpstr>The Lord and His Servants</vt:lpstr>
      <vt:lpstr>The Lord and His Servants</vt:lpstr>
      <vt:lpstr>The Lord and His Servants</vt:lpstr>
      <vt:lpstr>“I Must Obey”</vt:lpstr>
      <vt:lpstr>“I Must Obey”</vt:lpstr>
      <vt:lpstr>Doctrinal Mastery: The Godhead</vt:lpstr>
      <vt:lpstr>President Howard W. Hunter</vt:lpstr>
      <vt:lpstr>Doctrinal Mastery: The Godhead</vt:lpstr>
      <vt:lpstr>Doctrinal Mastery: The Godhead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263</cp:revision>
  <dcterms:created xsi:type="dcterms:W3CDTF">2013-07-15T20:26:14Z</dcterms:created>
  <dcterms:modified xsi:type="dcterms:W3CDTF">2017-07-13T21:20:27Z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