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6"/>
  </p:notesMasterIdLst>
  <p:handoutMasterIdLst>
    <p:handoutMasterId r:id="rId57"/>
  </p:handoutMasterIdLst>
  <p:sldIdLst>
    <p:sldId id="311" r:id="rId9"/>
    <p:sldId id="367" r:id="rId10"/>
    <p:sldId id="368" r:id="rId11"/>
    <p:sldId id="370" r:id="rId12"/>
    <p:sldId id="369" r:id="rId13"/>
    <p:sldId id="372" r:id="rId14"/>
    <p:sldId id="374" r:id="rId15"/>
    <p:sldId id="415" r:id="rId16"/>
    <p:sldId id="375" r:id="rId17"/>
    <p:sldId id="412" r:id="rId18"/>
    <p:sldId id="377" r:id="rId19"/>
    <p:sldId id="376" r:id="rId20"/>
    <p:sldId id="380" r:id="rId21"/>
    <p:sldId id="378" r:id="rId22"/>
    <p:sldId id="379" r:id="rId23"/>
    <p:sldId id="381" r:id="rId24"/>
    <p:sldId id="382" r:id="rId25"/>
    <p:sldId id="384" r:id="rId26"/>
    <p:sldId id="385" r:id="rId27"/>
    <p:sldId id="390" r:id="rId28"/>
    <p:sldId id="383" r:id="rId29"/>
    <p:sldId id="388" r:id="rId30"/>
    <p:sldId id="386" r:id="rId31"/>
    <p:sldId id="392" r:id="rId32"/>
    <p:sldId id="393" r:id="rId33"/>
    <p:sldId id="389" r:id="rId34"/>
    <p:sldId id="395" r:id="rId35"/>
    <p:sldId id="413" r:id="rId36"/>
    <p:sldId id="396" r:id="rId37"/>
    <p:sldId id="394" r:id="rId38"/>
    <p:sldId id="398" r:id="rId39"/>
    <p:sldId id="397" r:id="rId40"/>
    <p:sldId id="400" r:id="rId41"/>
    <p:sldId id="399" r:id="rId42"/>
    <p:sldId id="402" r:id="rId43"/>
    <p:sldId id="401" r:id="rId44"/>
    <p:sldId id="417" r:id="rId45"/>
    <p:sldId id="403" r:id="rId46"/>
    <p:sldId id="406" r:id="rId47"/>
    <p:sldId id="407" r:id="rId48"/>
    <p:sldId id="405" r:id="rId49"/>
    <p:sldId id="408" r:id="rId50"/>
    <p:sldId id="414" r:id="rId51"/>
    <p:sldId id="410" r:id="rId52"/>
    <p:sldId id="416" r:id="rId53"/>
    <p:sldId id="411" r:id="rId54"/>
    <p:sldId id="31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2C721-7F5C-F24B-B10A-726D9C939A4B}" type="datetimeFigureOut">
              <a:rPr lang="en-US" smtClean="0"/>
              <a:t>7/13/2017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DEA51-F122-F340-94D1-510EB5BA3AB6}" type="slidenum">
              <a:rPr lang="en-US" smtClean="0"/>
              <a:t>‹#›</a:t>
            </a:fld>
            <a:endParaRPr lang="en-US"/>
          </a:p>
        </p:txBody>
      </p:sp>
    </p:spTree>
    <p:extLst>
      <p:ext uri="{BB962C8B-B14F-4D97-AF65-F5344CB8AC3E}">
        <p14:creationId xmlns:p14="http://schemas.microsoft.com/office/powerpoint/2010/main" val="153147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Jacob 1:1–2:11</a:t>
            </a:r>
          </a:p>
        </p:txBody>
      </p:sp>
      <p:sp>
        <p:nvSpPr>
          <p:cNvPr id="3" name="Text Placeholder 2"/>
          <p:cNvSpPr>
            <a:spLocks noGrp="1"/>
          </p:cNvSpPr>
          <p:nvPr>
            <p:ph type="body" sz="quarter" idx="11"/>
          </p:nvPr>
        </p:nvSpPr>
        <p:spPr/>
        <p:txBody>
          <a:bodyPr/>
          <a:lstStyle/>
          <a:p>
            <a:r>
              <a:rPr lang="en-US" dirty="0"/>
              <a:t>Lesson 43</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1:5–6. What did the Lord reveal to Jacob? The phrase “great anxiety” (verse 5) refers to his deep concern for the people. </a:t>
            </a:r>
          </a:p>
          <a:p>
            <a:r>
              <a:rPr lang="en-US" dirty="0"/>
              <a:t>How might knowing these things have helped Jacob in teaching his people?</a:t>
            </a:r>
          </a:p>
          <a:p>
            <a:endParaRPr lang="en-US" dirty="0"/>
          </a:p>
        </p:txBody>
      </p:sp>
      <p:sp>
        <p:nvSpPr>
          <p:cNvPr id="3" name="Title 2"/>
          <p:cNvSpPr>
            <a:spLocks noGrp="1"/>
          </p:cNvSpPr>
          <p:nvPr>
            <p:ph type="title"/>
          </p:nvPr>
        </p:nvSpPr>
        <p:spPr/>
        <p:txBody>
          <a:bodyPr/>
          <a:lstStyle/>
          <a:p>
            <a:r>
              <a:rPr lang="en-US" dirty="0"/>
              <a:t>Revelation to Jacob</a:t>
            </a:r>
          </a:p>
        </p:txBody>
      </p:sp>
    </p:spTree>
    <p:extLst>
      <p:ext uri="{BB962C8B-B14F-4D97-AF65-F5344CB8AC3E}">
        <p14:creationId xmlns:p14="http://schemas.microsoft.com/office/powerpoint/2010/main" val="186308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1:7–8, looking for phrases in these verses that you do not understand. Mark what you find.</a:t>
            </a:r>
          </a:p>
          <a:p>
            <a:endParaRPr lang="en-US" dirty="0"/>
          </a:p>
        </p:txBody>
      </p:sp>
      <p:sp>
        <p:nvSpPr>
          <p:cNvPr id="3" name="Title 2"/>
          <p:cNvSpPr>
            <a:spLocks noGrp="1"/>
          </p:cNvSpPr>
          <p:nvPr>
            <p:ph type="title"/>
          </p:nvPr>
        </p:nvSpPr>
        <p:spPr/>
        <p:txBody>
          <a:bodyPr/>
          <a:lstStyle/>
          <a:p>
            <a:r>
              <a:rPr lang="en-US" dirty="0"/>
              <a:t>Difficult Phrases</a:t>
            </a:r>
          </a:p>
        </p:txBody>
      </p:sp>
    </p:spTree>
    <p:extLst>
      <p:ext uri="{BB962C8B-B14F-4D97-AF65-F5344CB8AC3E}">
        <p14:creationId xmlns:p14="http://schemas.microsoft.com/office/powerpoint/2010/main" val="96771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i="1" dirty="0"/>
              <a:t>Come unto Christ</a:t>
            </a:r>
            <a:r>
              <a:rPr lang="en-US" dirty="0"/>
              <a:t>”: To come unto Christ, a person “must have faith in Him unto repentance—making the necessary changes to bring their life into agreement with His teachings” (</a:t>
            </a:r>
            <a:r>
              <a:rPr lang="en-US" i="1" dirty="0"/>
              <a:t>Preach My Gospel: A Guide to Missionary Service</a:t>
            </a:r>
            <a:r>
              <a:rPr lang="en-US" dirty="0"/>
              <a:t> [2004], 2). </a:t>
            </a:r>
          </a:p>
        </p:txBody>
      </p:sp>
      <p:sp>
        <p:nvSpPr>
          <p:cNvPr id="3" name="Title 2"/>
          <p:cNvSpPr>
            <a:spLocks noGrp="1"/>
          </p:cNvSpPr>
          <p:nvPr>
            <p:ph type="title"/>
          </p:nvPr>
        </p:nvSpPr>
        <p:spPr/>
        <p:txBody>
          <a:bodyPr/>
          <a:lstStyle/>
          <a:p>
            <a:r>
              <a:rPr lang="en-US" dirty="0"/>
              <a:t>Come unto Christ</a:t>
            </a:r>
          </a:p>
        </p:txBody>
      </p:sp>
    </p:spTree>
    <p:extLst>
      <p:ext uri="{BB962C8B-B14F-4D97-AF65-F5344CB8AC3E}">
        <p14:creationId xmlns:p14="http://schemas.microsoft.com/office/powerpoint/2010/main" val="27194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i="1" dirty="0"/>
              <a:t>Partake of the goodness of God</a:t>
            </a:r>
            <a:r>
              <a:rPr lang="en-US" dirty="0"/>
              <a:t>”: An invitation to receive God’s blessings through obedience to the commandments and ordinances of the gospel. </a:t>
            </a:r>
          </a:p>
          <a:p>
            <a:endParaRPr lang="en-US" dirty="0"/>
          </a:p>
        </p:txBody>
      </p:sp>
      <p:sp>
        <p:nvSpPr>
          <p:cNvPr id="3" name="Title 2"/>
          <p:cNvSpPr>
            <a:spLocks noGrp="1"/>
          </p:cNvSpPr>
          <p:nvPr>
            <p:ph type="title"/>
          </p:nvPr>
        </p:nvSpPr>
        <p:spPr/>
        <p:txBody>
          <a:bodyPr/>
          <a:lstStyle/>
          <a:p>
            <a:r>
              <a:rPr lang="en-US" dirty="0"/>
              <a:t>Partaking of the Goodness of God</a:t>
            </a:r>
          </a:p>
        </p:txBody>
      </p:sp>
    </p:spTree>
    <p:extLst>
      <p:ext uri="{BB962C8B-B14F-4D97-AF65-F5344CB8AC3E}">
        <p14:creationId xmlns:p14="http://schemas.microsoft.com/office/powerpoint/2010/main" val="345944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i="1" dirty="0"/>
              <a:t>Enter into his rest</a:t>
            </a:r>
            <a:r>
              <a:rPr lang="en-US" dirty="0"/>
              <a:t>”: Entering into the rest of the Lord means enjoying peace in this life and receiving “the fulness of [God’s] glory” in the next life (D&amp;C 84:24). </a:t>
            </a:r>
          </a:p>
        </p:txBody>
      </p:sp>
      <p:sp>
        <p:nvSpPr>
          <p:cNvPr id="3" name="Title 2"/>
          <p:cNvSpPr>
            <a:spLocks noGrp="1"/>
          </p:cNvSpPr>
          <p:nvPr>
            <p:ph type="title"/>
          </p:nvPr>
        </p:nvSpPr>
        <p:spPr/>
        <p:txBody>
          <a:bodyPr/>
          <a:lstStyle/>
          <a:p>
            <a:r>
              <a:rPr lang="en-US" dirty="0"/>
              <a:t>Enter into His Rest</a:t>
            </a:r>
          </a:p>
        </p:txBody>
      </p:sp>
    </p:spTree>
    <p:extLst>
      <p:ext uri="{BB962C8B-B14F-4D97-AF65-F5344CB8AC3E}">
        <p14:creationId xmlns:p14="http://schemas.microsoft.com/office/powerpoint/2010/main" val="211620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36288"/>
            <a:ext cx="8229600" cy="4159125"/>
          </a:xfrm>
        </p:spPr>
        <p:txBody>
          <a:bodyPr/>
          <a:lstStyle/>
          <a:p>
            <a:r>
              <a:rPr lang="en-US" dirty="0"/>
              <a:t>“</a:t>
            </a:r>
            <a:r>
              <a:rPr lang="en-US" i="1" dirty="0"/>
              <a:t>Provocation in the days of temptation</a:t>
            </a:r>
            <a:r>
              <a:rPr lang="en-US" dirty="0"/>
              <a:t>”: Refers to the ancient Israelites provoking God’s anger by rebelling against Him in the wilderness (see Hebrews 3:8–9; D&amp;C 84:23–24). </a:t>
            </a:r>
          </a:p>
          <a:p>
            <a:endParaRPr lang="en-US" dirty="0"/>
          </a:p>
        </p:txBody>
      </p:sp>
      <p:sp>
        <p:nvSpPr>
          <p:cNvPr id="3" name="Title 2"/>
          <p:cNvSpPr>
            <a:spLocks noGrp="1"/>
          </p:cNvSpPr>
          <p:nvPr>
            <p:ph type="title"/>
          </p:nvPr>
        </p:nvSpPr>
        <p:spPr/>
        <p:txBody>
          <a:bodyPr/>
          <a:lstStyle/>
          <a:p>
            <a:r>
              <a:rPr lang="en-US" dirty="0"/>
              <a:t>Provocation in the Days of Temptation</a:t>
            </a:r>
          </a:p>
        </p:txBody>
      </p:sp>
    </p:spTree>
    <p:extLst>
      <p:ext uri="{BB962C8B-B14F-4D97-AF65-F5344CB8AC3E}">
        <p14:creationId xmlns:p14="http://schemas.microsoft.com/office/powerpoint/2010/main" val="75035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“View [Christ’s] death”:</a:t>
            </a:r>
            <a:r>
              <a:rPr lang="en-US" dirty="0"/>
              <a:t> One definition of </a:t>
            </a:r>
            <a:r>
              <a:rPr lang="en-US" i="1" dirty="0"/>
              <a:t>view </a:t>
            </a:r>
            <a:r>
              <a:rPr lang="en-US" dirty="0"/>
              <a:t>is to look at or examine attentively. When Jacob wrote that he wanted to persuade people to “believe in Christ, and view his death,” he may have meant that he wanted them to examine the Atonement of Jesus Christ attentively, realize its importance, and gain a personal testimony of it. </a:t>
            </a:r>
          </a:p>
          <a:p>
            <a:endParaRPr lang="en-US" dirty="0"/>
          </a:p>
        </p:txBody>
      </p:sp>
      <p:sp>
        <p:nvSpPr>
          <p:cNvPr id="3" name="Title 2"/>
          <p:cNvSpPr>
            <a:spLocks noGrp="1"/>
          </p:cNvSpPr>
          <p:nvPr>
            <p:ph type="title"/>
          </p:nvPr>
        </p:nvSpPr>
        <p:spPr/>
        <p:txBody>
          <a:bodyPr/>
          <a:lstStyle/>
          <a:p>
            <a:r>
              <a:rPr lang="en-US" dirty="0"/>
              <a:t>View His Death</a:t>
            </a:r>
          </a:p>
        </p:txBody>
      </p:sp>
    </p:spTree>
    <p:extLst>
      <p:ext uri="{BB962C8B-B14F-4D97-AF65-F5344CB8AC3E}">
        <p14:creationId xmlns:p14="http://schemas.microsoft.com/office/powerpoint/2010/main" val="278242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i="1" dirty="0"/>
              <a:t>“Suffer his cross”:</a:t>
            </a:r>
            <a:r>
              <a:rPr lang="en-US" dirty="0"/>
              <a:t> Refers to our willingness to deny ourselves of ungodliness and worldly lusts and to keep the Lord’s commandments (see Joseph Smith Translation, Matthew 16:26 [in Matthew 16:24, footnote </a:t>
            </a:r>
            <a:r>
              <a:rPr lang="en-US" i="1" dirty="0"/>
              <a:t>e</a:t>
            </a:r>
            <a:r>
              <a:rPr lang="en-US" dirty="0"/>
              <a:t>]; Luke 9:23; 2 Nephi 9:18). It also refers to our willingness to endure and sacrifice as we follow the Savior.   </a:t>
            </a:r>
          </a:p>
          <a:p>
            <a:endParaRPr lang="en-US" dirty="0"/>
          </a:p>
        </p:txBody>
      </p:sp>
      <p:sp>
        <p:nvSpPr>
          <p:cNvPr id="3" name="Title 2"/>
          <p:cNvSpPr>
            <a:spLocks noGrp="1"/>
          </p:cNvSpPr>
          <p:nvPr>
            <p:ph type="title"/>
          </p:nvPr>
        </p:nvSpPr>
        <p:spPr/>
        <p:txBody>
          <a:bodyPr/>
          <a:lstStyle/>
          <a:p>
            <a:r>
              <a:rPr lang="en-US" dirty="0"/>
              <a:t>Suffer His Cross</a:t>
            </a:r>
          </a:p>
        </p:txBody>
      </p:sp>
    </p:spTree>
    <p:extLst>
      <p:ext uri="{BB962C8B-B14F-4D97-AF65-F5344CB8AC3E}">
        <p14:creationId xmlns:p14="http://schemas.microsoft.com/office/powerpoint/2010/main" val="302399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“Bear the shame of the world”:</a:t>
            </a:r>
            <a:r>
              <a:rPr lang="en-US" dirty="0"/>
              <a:t> Refers to keeping the commandments despite the worldly pressure, humiliation, and opposition that often come to disciples of Jesus Christ. </a:t>
            </a:r>
          </a:p>
          <a:p>
            <a:endParaRPr lang="en-US" dirty="0"/>
          </a:p>
        </p:txBody>
      </p:sp>
      <p:sp>
        <p:nvSpPr>
          <p:cNvPr id="3" name="Title 2"/>
          <p:cNvSpPr>
            <a:spLocks noGrp="1"/>
          </p:cNvSpPr>
          <p:nvPr>
            <p:ph type="title"/>
          </p:nvPr>
        </p:nvSpPr>
        <p:spPr/>
        <p:txBody>
          <a:bodyPr/>
          <a:lstStyle/>
          <a:p>
            <a:r>
              <a:rPr lang="en-US" dirty="0"/>
              <a:t>Bear the Shame of the World</a:t>
            </a:r>
          </a:p>
        </p:txBody>
      </p:sp>
    </p:spTree>
    <p:extLst>
      <p:ext uri="{BB962C8B-B14F-4D97-AF65-F5344CB8AC3E}">
        <p14:creationId xmlns:p14="http://schemas.microsoft.com/office/powerpoint/2010/main" val="292018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does Jacob 1:7 teach us about what priesthood leaders do?</a:t>
            </a:r>
          </a:p>
          <a:p>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202609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does Jacob 1:7 teach us about what priesthood leaders do?</a:t>
            </a:r>
          </a:p>
          <a:p>
            <a:r>
              <a:rPr lang="en-US" b="1" dirty="0"/>
              <a:t>Priesthood leaders labor diligently to persuade us to come unto Christ and partake of the goodness of God.</a:t>
            </a:r>
          </a:p>
          <a:p>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194190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does Jacob 1:7 teach us about what priesthood leaders do?</a:t>
            </a:r>
          </a:p>
          <a:p>
            <a:r>
              <a:rPr lang="en-US" b="1" dirty="0"/>
              <a:t>Priesthood leaders labor diligently to persuade us to come unto Christ and partake of the goodness of God.</a:t>
            </a:r>
          </a:p>
          <a:p>
            <a:r>
              <a:rPr lang="en-US" dirty="0"/>
              <a:t>According to Jacob 1:7, what will happen if we come unto Jesus Christ and partake of the goodness of God?</a:t>
            </a:r>
          </a:p>
          <a:p>
            <a:endParaRPr lang="en-US" dirty="0"/>
          </a:p>
          <a:p>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425967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Come unto Christ</a:t>
            </a:r>
          </a:p>
        </p:txBody>
      </p:sp>
      <p:sp>
        <p:nvSpPr>
          <p:cNvPr id="2" name="Content Placeholder 1"/>
          <p:cNvSpPr>
            <a:spLocks noGrp="1"/>
          </p:cNvSpPr>
          <p:nvPr>
            <p:ph sz="quarter" idx="4"/>
          </p:nvPr>
        </p:nvSpPr>
        <p:spPr/>
        <p:txBody>
          <a:bodyPr/>
          <a:lstStyle/>
          <a:p>
            <a:r>
              <a:rPr lang="en-US" b="1" i="0" dirty="0"/>
              <a:t>If we come unto Christ and partake of the goodness of God, then we will enter into God’s rest.</a:t>
            </a:r>
          </a:p>
          <a:p>
            <a:endParaRPr lang="en-US" dirty="0"/>
          </a:p>
        </p:txBody>
      </p:sp>
      <p:pic>
        <p:nvPicPr>
          <p:cNvPr id="6" name="Picture Placeholder 5"/>
          <p:cNvPicPr>
            <a:picLocks noGrp="1" noChangeAspect="1"/>
          </p:cNvPicPr>
          <p:nvPr>
            <p:ph type="pic" sz="quarter" idx="10"/>
          </p:nvPr>
        </p:nvPicPr>
        <p:blipFill>
          <a:blip r:embed="rId2"/>
          <a:srcRect t="783" b="783"/>
          <a:stretch>
            <a:fillRect/>
          </a:stretch>
        </p:blipFill>
        <p:spPr/>
      </p:pic>
    </p:spTree>
    <p:extLst>
      <p:ext uri="{BB962C8B-B14F-4D97-AF65-F5344CB8AC3E}">
        <p14:creationId xmlns:p14="http://schemas.microsoft.com/office/powerpoint/2010/main" val="377649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Come unto Christ</a:t>
            </a:r>
          </a:p>
        </p:txBody>
      </p:sp>
      <p:sp>
        <p:nvSpPr>
          <p:cNvPr id="2" name="Content Placeholder 1"/>
          <p:cNvSpPr>
            <a:spLocks noGrp="1"/>
          </p:cNvSpPr>
          <p:nvPr>
            <p:ph sz="quarter" idx="4"/>
          </p:nvPr>
        </p:nvSpPr>
        <p:spPr/>
        <p:txBody>
          <a:bodyPr/>
          <a:lstStyle/>
          <a:p>
            <a:r>
              <a:rPr lang="en-US" b="1" i="0" dirty="0"/>
              <a:t>If we come unto Christ and partake of the goodness of God, then we will enter into God’s rest.</a:t>
            </a:r>
          </a:p>
          <a:p>
            <a:r>
              <a:rPr lang="en-US" i="0" dirty="0"/>
              <a:t>What are some examples of how we can experience peace as we exercise faith in Jesus Christ, repent, and live according to His teachings?</a:t>
            </a:r>
          </a:p>
          <a:p>
            <a:endParaRPr lang="en-US" dirty="0"/>
          </a:p>
        </p:txBody>
      </p:sp>
      <p:pic>
        <p:nvPicPr>
          <p:cNvPr id="6" name="Picture Placeholder 5"/>
          <p:cNvPicPr>
            <a:picLocks noGrp="1" noChangeAspect="1"/>
          </p:cNvPicPr>
          <p:nvPr>
            <p:ph type="pic" sz="quarter" idx="10"/>
          </p:nvPr>
        </p:nvPicPr>
        <p:blipFill>
          <a:blip r:embed="rId2"/>
          <a:srcRect t="783" b="783"/>
          <a:stretch>
            <a:fillRect/>
          </a:stretch>
        </p:blipFill>
        <p:spPr/>
      </p:pic>
    </p:spTree>
    <p:extLst>
      <p:ext uri="{BB962C8B-B14F-4D97-AF65-F5344CB8AC3E}">
        <p14:creationId xmlns:p14="http://schemas.microsoft.com/office/powerpoint/2010/main" val="353409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Nephi anointed a new king over his people shortly before his death. After the death of Nephi, the people began to indulge in certain wicked practices.  </a:t>
            </a:r>
          </a:p>
          <a:p>
            <a:endParaRPr lang="en-US" dirty="0"/>
          </a:p>
        </p:txBody>
      </p:sp>
      <p:sp>
        <p:nvSpPr>
          <p:cNvPr id="3" name="Title 2"/>
          <p:cNvSpPr>
            <a:spLocks noGrp="1"/>
          </p:cNvSpPr>
          <p:nvPr>
            <p:ph type="title"/>
          </p:nvPr>
        </p:nvSpPr>
        <p:spPr/>
        <p:txBody>
          <a:bodyPr/>
          <a:lstStyle/>
          <a:p>
            <a:r>
              <a:rPr lang="en-US" dirty="0"/>
              <a:t>Wicked Practices</a:t>
            </a:r>
          </a:p>
        </p:txBody>
      </p:sp>
    </p:spTree>
    <p:extLst>
      <p:ext uri="{BB962C8B-B14F-4D97-AF65-F5344CB8AC3E}">
        <p14:creationId xmlns:p14="http://schemas.microsoft.com/office/powerpoint/2010/main" val="221478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Nephi anointed a new king over his people shortly before his death. After the death of Nephi, the people began to indulge in certain wicked practices.  </a:t>
            </a:r>
          </a:p>
          <a:p>
            <a:r>
              <a:rPr lang="en-US" dirty="0"/>
              <a:t>Read Jacob 1:15–16 and look for certain wicked practices that concerned Jacob. </a:t>
            </a:r>
          </a:p>
          <a:p>
            <a:endParaRPr lang="en-US" dirty="0"/>
          </a:p>
        </p:txBody>
      </p:sp>
      <p:sp>
        <p:nvSpPr>
          <p:cNvPr id="3" name="Title 2"/>
          <p:cNvSpPr>
            <a:spLocks noGrp="1"/>
          </p:cNvSpPr>
          <p:nvPr>
            <p:ph type="title"/>
          </p:nvPr>
        </p:nvSpPr>
        <p:spPr/>
        <p:txBody>
          <a:bodyPr/>
          <a:lstStyle/>
          <a:p>
            <a:r>
              <a:rPr lang="en-US" dirty="0"/>
              <a:t>Wicked Practices</a:t>
            </a:r>
          </a:p>
        </p:txBody>
      </p:sp>
    </p:spTree>
    <p:extLst>
      <p:ext uri="{BB962C8B-B14F-4D97-AF65-F5344CB8AC3E}">
        <p14:creationId xmlns:p14="http://schemas.microsoft.com/office/powerpoint/2010/main" val="341274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Nephi anointed a new king over his people shortly before his death. After the death of Nephi, the people began to indulge in certain wicked practices.  </a:t>
            </a:r>
          </a:p>
          <a:p>
            <a:r>
              <a:rPr lang="en-US" dirty="0"/>
              <a:t>Read Jacob 1:15–16 and look for certain wicked practices that concerned Jacob. </a:t>
            </a:r>
          </a:p>
          <a:p>
            <a:r>
              <a:rPr lang="en-US" dirty="0"/>
              <a:t>If you had been in Jacob’s position, why might you have been concerned about these behaviors?</a:t>
            </a:r>
          </a:p>
          <a:p>
            <a:endParaRPr lang="en-US" dirty="0"/>
          </a:p>
        </p:txBody>
      </p:sp>
      <p:sp>
        <p:nvSpPr>
          <p:cNvPr id="3" name="Title 2"/>
          <p:cNvSpPr>
            <a:spLocks noGrp="1"/>
          </p:cNvSpPr>
          <p:nvPr>
            <p:ph type="title"/>
          </p:nvPr>
        </p:nvSpPr>
        <p:spPr/>
        <p:txBody>
          <a:bodyPr/>
          <a:lstStyle/>
          <a:p>
            <a:r>
              <a:rPr lang="en-US" dirty="0"/>
              <a:t>Wicked Practices</a:t>
            </a:r>
          </a:p>
        </p:txBody>
      </p:sp>
    </p:spTree>
    <p:extLst>
      <p:ext uri="{BB962C8B-B14F-4D97-AF65-F5344CB8AC3E}">
        <p14:creationId xmlns:p14="http://schemas.microsoft.com/office/powerpoint/2010/main" val="207586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1:17–19, looking for what Jacob and Joseph did to fulfill their responsibility as priesthood leaders. </a:t>
            </a:r>
          </a:p>
        </p:txBody>
      </p:sp>
      <p:sp>
        <p:nvSpPr>
          <p:cNvPr id="3" name="Title 2"/>
          <p:cNvSpPr>
            <a:spLocks noGrp="1"/>
          </p:cNvSpPr>
          <p:nvPr>
            <p:ph type="title"/>
          </p:nvPr>
        </p:nvSpPr>
        <p:spPr/>
        <p:txBody>
          <a:bodyPr/>
          <a:lstStyle/>
          <a:p>
            <a:r>
              <a:rPr lang="en-US" dirty="0"/>
              <a:t>Fulfilling Responsibility</a:t>
            </a:r>
          </a:p>
        </p:txBody>
      </p:sp>
    </p:spTree>
    <p:extLst>
      <p:ext uri="{BB962C8B-B14F-4D97-AF65-F5344CB8AC3E}">
        <p14:creationId xmlns:p14="http://schemas.microsoft.com/office/powerpoint/2010/main" val="24356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1:17–19, looking for what Jacob and Joseph did to fulfill their responsibility as priesthood leaders. </a:t>
            </a:r>
          </a:p>
          <a:p>
            <a:r>
              <a:rPr lang="en-US" dirty="0"/>
              <a:t>What do you think it means to obtain an “errand from the Lord” (Jacob 1:17)? </a:t>
            </a:r>
          </a:p>
        </p:txBody>
      </p:sp>
      <p:sp>
        <p:nvSpPr>
          <p:cNvPr id="3" name="Title 2"/>
          <p:cNvSpPr>
            <a:spLocks noGrp="1"/>
          </p:cNvSpPr>
          <p:nvPr>
            <p:ph type="title"/>
          </p:nvPr>
        </p:nvSpPr>
        <p:spPr/>
        <p:txBody>
          <a:bodyPr/>
          <a:lstStyle/>
          <a:p>
            <a:r>
              <a:rPr lang="en-US" dirty="0"/>
              <a:t>Fulfilling Responsibility</a:t>
            </a:r>
          </a:p>
        </p:txBody>
      </p:sp>
    </p:spTree>
    <p:extLst>
      <p:ext uri="{BB962C8B-B14F-4D97-AF65-F5344CB8AC3E}">
        <p14:creationId xmlns:p14="http://schemas.microsoft.com/office/powerpoint/2010/main" val="2135723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1:17–19, looking for what Jacob and Joseph did to fulfill their responsibility as priesthood leaders. </a:t>
            </a:r>
          </a:p>
          <a:p>
            <a:r>
              <a:rPr lang="en-US" dirty="0"/>
              <a:t>What do you think it means to obtain an “errand from the Lord” (Jacob 1:17)? </a:t>
            </a:r>
          </a:p>
          <a:p>
            <a:r>
              <a:rPr lang="en-US" dirty="0"/>
              <a:t>What principle can we learn from verse 19 regarding the responsibility of priesthood leaders? </a:t>
            </a:r>
          </a:p>
          <a:p>
            <a:endParaRPr lang="en-US" dirty="0"/>
          </a:p>
        </p:txBody>
      </p:sp>
      <p:sp>
        <p:nvSpPr>
          <p:cNvPr id="3" name="Title 2"/>
          <p:cNvSpPr>
            <a:spLocks noGrp="1"/>
          </p:cNvSpPr>
          <p:nvPr>
            <p:ph type="title"/>
          </p:nvPr>
        </p:nvSpPr>
        <p:spPr/>
        <p:txBody>
          <a:bodyPr/>
          <a:lstStyle/>
          <a:p>
            <a:r>
              <a:rPr lang="en-US" dirty="0"/>
              <a:t>Fulfilling Responsibility</a:t>
            </a:r>
          </a:p>
        </p:txBody>
      </p:sp>
    </p:spTree>
    <p:extLst>
      <p:ext uri="{BB962C8B-B14F-4D97-AF65-F5344CB8AC3E}">
        <p14:creationId xmlns:p14="http://schemas.microsoft.com/office/powerpoint/2010/main" val="196154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Scenario</a:t>
            </a:r>
          </a:p>
        </p:txBody>
      </p:sp>
      <p:sp>
        <p:nvSpPr>
          <p:cNvPr id="2" name="Content Placeholder 1"/>
          <p:cNvSpPr>
            <a:spLocks noGrp="1"/>
          </p:cNvSpPr>
          <p:nvPr>
            <p:ph sz="quarter" idx="4"/>
          </p:nvPr>
        </p:nvSpPr>
        <p:spPr/>
        <p:txBody>
          <a:bodyPr/>
          <a:lstStyle/>
          <a:p>
            <a:pPr marL="0" indent="0">
              <a:buNone/>
            </a:pPr>
            <a:r>
              <a:rPr lang="en-US" i="0" dirty="0"/>
              <a:t>Imagine that you know a young man whose bishop has counseled him to repent and make a change in his life. The bishop has warned the young man of consequences he may suffer if he continues to commit a particular sin. This young man says that his bishop is too old to understand the way things are today and that the bishop should not interfere with his life or try to control his choices.  </a:t>
            </a:r>
          </a:p>
        </p:txBody>
      </p:sp>
      <p:pic>
        <p:nvPicPr>
          <p:cNvPr id="6" name="Picture Placeholder 5"/>
          <p:cNvPicPr>
            <a:picLocks noGrp="1" noChangeAspect="1"/>
          </p:cNvPicPr>
          <p:nvPr>
            <p:ph type="pic" sz="quarter" idx="10"/>
          </p:nvPr>
        </p:nvPicPr>
        <p:blipFill>
          <a:blip r:embed="rId2"/>
          <a:srcRect l="24963" r="24963"/>
          <a:stretch>
            <a:fillRect/>
          </a:stretch>
        </p:blipFill>
        <p:spPr/>
      </p:pic>
    </p:spTree>
    <p:extLst>
      <p:ext uri="{BB962C8B-B14F-4D97-AF65-F5344CB8AC3E}">
        <p14:creationId xmlns:p14="http://schemas.microsoft.com/office/powerpoint/2010/main" val="385739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Priesthood leaders have a divinely given responsibility to teach the word of God and warn against sin.</a:t>
            </a:r>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250768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Priesthood leaders have a divinely given responsibility to teach the word of God and warn against sin.</a:t>
            </a:r>
            <a:endParaRPr lang="en-US" dirty="0"/>
          </a:p>
          <a:p>
            <a:r>
              <a:rPr lang="en-US" dirty="0"/>
              <a:t>Why is it important to understand that Church leaders seek to teach us what the Lord wants us to know? How might keeping this in mind influence our attitude when we listen to them teach?</a:t>
            </a:r>
          </a:p>
          <a:p>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324702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Priesthood leaders have a divinely given responsibility to teach the word of God and warn against sin.</a:t>
            </a:r>
            <a:endParaRPr lang="en-US" dirty="0"/>
          </a:p>
          <a:p>
            <a:r>
              <a:rPr lang="en-US" dirty="0"/>
              <a:t>Why is it important to understand that Church leaders seek to teach us what the Lord wants us to know? How might keeping this in mind influence our attitude when we listen to them teach?</a:t>
            </a:r>
          </a:p>
          <a:p>
            <a:r>
              <a:rPr lang="en-US" dirty="0"/>
              <a:t>Why is it a blessing to have Church leaders who warn us of sinful attitudes and behaviors?</a:t>
            </a:r>
          </a:p>
          <a:p>
            <a:endParaRPr lang="en-US" dirty="0"/>
          </a:p>
        </p:txBody>
      </p:sp>
      <p:sp>
        <p:nvSpPr>
          <p:cNvPr id="3" name="Title 2"/>
          <p:cNvSpPr>
            <a:spLocks noGrp="1"/>
          </p:cNvSpPr>
          <p:nvPr>
            <p:ph type="title"/>
          </p:nvPr>
        </p:nvSpPr>
        <p:spPr/>
        <p:txBody>
          <a:bodyPr/>
          <a:lstStyle/>
          <a:p>
            <a:r>
              <a:rPr lang="en-US" dirty="0"/>
              <a:t>Priesthood Leaders</a:t>
            </a:r>
          </a:p>
        </p:txBody>
      </p:sp>
    </p:spTree>
    <p:extLst>
      <p:ext uri="{BB962C8B-B14F-4D97-AF65-F5344CB8AC3E}">
        <p14:creationId xmlns:p14="http://schemas.microsoft.com/office/powerpoint/2010/main" val="216213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did Jacob say would be the consequences if he and Joseph did not perform their responsibilities? </a:t>
            </a:r>
          </a:p>
          <a:p>
            <a:endParaRPr lang="en-US" dirty="0"/>
          </a:p>
        </p:txBody>
      </p:sp>
      <p:sp>
        <p:nvSpPr>
          <p:cNvPr id="3" name="Title 2"/>
          <p:cNvSpPr>
            <a:spLocks noGrp="1"/>
          </p:cNvSpPr>
          <p:nvPr>
            <p:ph type="title"/>
          </p:nvPr>
        </p:nvSpPr>
        <p:spPr/>
        <p:txBody>
          <a:bodyPr/>
          <a:lstStyle/>
          <a:p>
            <a:r>
              <a:rPr lang="en-US" dirty="0"/>
              <a:t>Consequences</a:t>
            </a:r>
          </a:p>
        </p:txBody>
      </p:sp>
    </p:spTree>
    <p:extLst>
      <p:ext uri="{BB962C8B-B14F-4D97-AF65-F5344CB8AC3E}">
        <p14:creationId xmlns:p14="http://schemas.microsoft.com/office/powerpoint/2010/main" val="230504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did Jacob say would be the consequences if he and Joseph did not perform their responsibilities? </a:t>
            </a:r>
          </a:p>
          <a:p>
            <a:r>
              <a:rPr lang="en-US" dirty="0"/>
              <a:t>The phrase “their blood would come upon our garments” (Jacob 1:19) means that Jacob and Joseph would be partially responsible for the sins of the people if they did not perform their responsibilities. </a:t>
            </a:r>
          </a:p>
          <a:p>
            <a:endParaRPr lang="en-US" dirty="0"/>
          </a:p>
        </p:txBody>
      </p:sp>
      <p:sp>
        <p:nvSpPr>
          <p:cNvPr id="3" name="Title 2"/>
          <p:cNvSpPr>
            <a:spLocks noGrp="1"/>
          </p:cNvSpPr>
          <p:nvPr>
            <p:ph type="title"/>
          </p:nvPr>
        </p:nvSpPr>
        <p:spPr/>
        <p:txBody>
          <a:bodyPr/>
          <a:lstStyle/>
          <a:p>
            <a:r>
              <a:rPr lang="en-US" dirty="0"/>
              <a:t>Consequences</a:t>
            </a:r>
          </a:p>
        </p:txBody>
      </p:sp>
    </p:spTree>
    <p:extLst>
      <p:ext uri="{BB962C8B-B14F-4D97-AF65-F5344CB8AC3E}">
        <p14:creationId xmlns:p14="http://schemas.microsoft.com/office/powerpoint/2010/main" val="198813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feel if, like Jacob, you were in a leadership position and were inspired to call people to repentance for immorality, worldliness, and pride? </a:t>
            </a:r>
          </a:p>
          <a:p>
            <a:endParaRPr lang="en-US" dirty="0"/>
          </a:p>
        </p:txBody>
      </p:sp>
      <p:sp>
        <p:nvSpPr>
          <p:cNvPr id="3" name="Title 2"/>
          <p:cNvSpPr>
            <a:spLocks noGrp="1"/>
          </p:cNvSpPr>
          <p:nvPr>
            <p:ph type="title"/>
          </p:nvPr>
        </p:nvSpPr>
        <p:spPr/>
        <p:txBody>
          <a:bodyPr/>
          <a:lstStyle/>
          <a:p>
            <a:r>
              <a:rPr lang="en-US" dirty="0"/>
              <a:t>Call to Repentance</a:t>
            </a:r>
          </a:p>
        </p:txBody>
      </p:sp>
    </p:spTree>
    <p:extLst>
      <p:ext uri="{BB962C8B-B14F-4D97-AF65-F5344CB8AC3E}">
        <p14:creationId xmlns:p14="http://schemas.microsoft.com/office/powerpoint/2010/main" val="73988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feel if, like Jacob, you were in a leadership position and were inspired to call people to repentance for immorality, worldliness, and pride? </a:t>
            </a:r>
          </a:p>
          <a:p>
            <a:r>
              <a:rPr lang="en-US" dirty="0"/>
              <a:t>Read Jacob 2:2–3, 6–7, 9–11 and look for phrases that indicate Jacob’s feelings about his task of calling the people to repentance. Mark what you find. </a:t>
            </a:r>
          </a:p>
        </p:txBody>
      </p:sp>
      <p:sp>
        <p:nvSpPr>
          <p:cNvPr id="3" name="Title 2"/>
          <p:cNvSpPr>
            <a:spLocks noGrp="1"/>
          </p:cNvSpPr>
          <p:nvPr>
            <p:ph type="title"/>
          </p:nvPr>
        </p:nvSpPr>
        <p:spPr/>
        <p:txBody>
          <a:bodyPr/>
          <a:lstStyle/>
          <a:p>
            <a:r>
              <a:rPr lang="en-US" dirty="0"/>
              <a:t>Call to Repentance</a:t>
            </a:r>
          </a:p>
        </p:txBody>
      </p:sp>
    </p:spTree>
    <p:extLst>
      <p:ext uri="{BB962C8B-B14F-4D97-AF65-F5344CB8AC3E}">
        <p14:creationId xmlns:p14="http://schemas.microsoft.com/office/powerpoint/2010/main" val="426922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feel if, like Jacob, you were in a leadership position and were inspired to call people to repentance for immorality, worldliness, and pride? </a:t>
            </a:r>
          </a:p>
          <a:p>
            <a:r>
              <a:rPr lang="en-US" dirty="0"/>
              <a:t>Read Jacob 2:2–3, 6–7, 9–11 and look for phrases that indicate Jacob’s feelings about his task of calling the people to repentance. Mark what you find. </a:t>
            </a:r>
          </a:p>
          <a:p>
            <a:r>
              <a:rPr lang="en-US" dirty="0"/>
              <a:t>What do these phrases indicate about Jacob’s feelings toward calling his people to repentance?</a:t>
            </a:r>
          </a:p>
          <a:p>
            <a:endParaRPr lang="en-US" dirty="0"/>
          </a:p>
        </p:txBody>
      </p:sp>
      <p:sp>
        <p:nvSpPr>
          <p:cNvPr id="3" name="Title 2"/>
          <p:cNvSpPr>
            <a:spLocks noGrp="1"/>
          </p:cNvSpPr>
          <p:nvPr>
            <p:ph type="title"/>
          </p:nvPr>
        </p:nvSpPr>
        <p:spPr/>
        <p:txBody>
          <a:bodyPr/>
          <a:lstStyle/>
          <a:p>
            <a:r>
              <a:rPr lang="en-US" dirty="0"/>
              <a:t>Call to Repentance</a:t>
            </a:r>
          </a:p>
        </p:txBody>
      </p:sp>
    </p:spTree>
    <p:extLst>
      <p:ext uri="{BB962C8B-B14F-4D97-AF65-F5344CB8AC3E}">
        <p14:creationId xmlns:p14="http://schemas.microsoft.com/office/powerpoint/2010/main" val="148711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Jacob performed his duty to call his people to repentance even though it was so difficult for him?</a:t>
            </a:r>
          </a:p>
        </p:txBody>
      </p:sp>
      <p:sp>
        <p:nvSpPr>
          <p:cNvPr id="3" name="Title 2"/>
          <p:cNvSpPr>
            <a:spLocks noGrp="1"/>
          </p:cNvSpPr>
          <p:nvPr>
            <p:ph type="title"/>
          </p:nvPr>
        </p:nvSpPr>
        <p:spPr/>
        <p:txBody>
          <a:bodyPr/>
          <a:lstStyle/>
          <a:p>
            <a:r>
              <a:rPr lang="en-US" dirty="0"/>
              <a:t>Call to Repentance</a:t>
            </a:r>
          </a:p>
        </p:txBody>
      </p:sp>
    </p:spTree>
    <p:extLst>
      <p:ext uri="{BB962C8B-B14F-4D97-AF65-F5344CB8AC3E}">
        <p14:creationId xmlns:p14="http://schemas.microsoft.com/office/powerpoint/2010/main" val="2846000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of the Scenario</a:t>
            </a:r>
          </a:p>
        </p:txBody>
      </p:sp>
      <p:sp>
        <p:nvSpPr>
          <p:cNvPr id="2" name="Content Placeholder 1"/>
          <p:cNvSpPr>
            <a:spLocks noGrp="1"/>
          </p:cNvSpPr>
          <p:nvPr>
            <p:ph sz="quarter" idx="4"/>
          </p:nvPr>
        </p:nvSpPr>
        <p:spPr/>
        <p:txBody>
          <a:bodyPr/>
          <a:lstStyle/>
          <a:p>
            <a:pPr marL="0" indent="0">
              <a:buNone/>
            </a:pPr>
            <a:r>
              <a:rPr lang="en-US" i="0" dirty="0"/>
              <a:t>Imagine that you know a young man whose bishop has counseled him to repent and make a change in his life. The bishop has warned the young man of consequences he may suffer if he continues to commit a particular sin. This young man says that his bishop is too old to understand the way things are today and that the bishop should not interfere with his life or try to control his choices.  </a:t>
            </a:r>
          </a:p>
          <a:p>
            <a:endParaRPr lang="en-US" dirty="0"/>
          </a:p>
        </p:txBody>
      </p:sp>
      <p:pic>
        <p:nvPicPr>
          <p:cNvPr id="6" name="Picture Placeholder 5"/>
          <p:cNvPicPr>
            <a:picLocks noGrp="1" noChangeAspect="1"/>
          </p:cNvPicPr>
          <p:nvPr>
            <p:ph type="pic" sz="quarter" idx="10"/>
          </p:nvPr>
        </p:nvPicPr>
        <p:blipFill>
          <a:blip r:embed="rId2"/>
          <a:srcRect l="24963" r="24963"/>
          <a:stretch>
            <a:fillRect/>
          </a:stretch>
        </p:blipFill>
        <p:spPr/>
      </p:pic>
    </p:spTree>
    <p:extLst>
      <p:ext uri="{BB962C8B-B14F-4D97-AF65-F5344CB8AC3E}">
        <p14:creationId xmlns:p14="http://schemas.microsoft.com/office/powerpoint/2010/main" val="59816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think this young man understands the role of bishops and other leaders in the Church? Why or why not? </a:t>
            </a:r>
          </a:p>
          <a:p>
            <a:endParaRPr lang="en-US" dirty="0"/>
          </a:p>
        </p:txBody>
      </p:sp>
      <p:sp>
        <p:nvSpPr>
          <p:cNvPr id="3" name="Title 2"/>
          <p:cNvSpPr>
            <a:spLocks noGrp="1"/>
          </p:cNvSpPr>
          <p:nvPr>
            <p:ph type="title"/>
          </p:nvPr>
        </p:nvSpPr>
        <p:spPr/>
        <p:txBody>
          <a:bodyPr/>
          <a:lstStyle/>
          <a:p>
            <a:r>
              <a:rPr lang="en-US" dirty="0"/>
              <a:t>The Role of Priesthood Leaders</a:t>
            </a:r>
          </a:p>
        </p:txBody>
      </p:sp>
    </p:spTree>
    <p:extLst>
      <p:ext uri="{BB962C8B-B14F-4D97-AF65-F5344CB8AC3E}">
        <p14:creationId xmlns:p14="http://schemas.microsoft.com/office/powerpoint/2010/main" val="257357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of the Scenario</a:t>
            </a:r>
          </a:p>
        </p:txBody>
      </p:sp>
      <p:sp>
        <p:nvSpPr>
          <p:cNvPr id="2" name="Content Placeholder 1"/>
          <p:cNvSpPr>
            <a:spLocks noGrp="1"/>
          </p:cNvSpPr>
          <p:nvPr>
            <p:ph sz="quarter" idx="4"/>
          </p:nvPr>
        </p:nvSpPr>
        <p:spPr/>
        <p:txBody>
          <a:bodyPr/>
          <a:lstStyle/>
          <a:p>
            <a:pPr fontAlgn="base"/>
            <a:r>
              <a:rPr lang="en-US" i="0" dirty="0"/>
              <a:t>How might the truths we have discussed today help the young man understand why his bishop was inviting him to change?</a:t>
            </a:r>
          </a:p>
          <a:p>
            <a:endParaRPr lang="en-US" dirty="0"/>
          </a:p>
        </p:txBody>
      </p:sp>
      <p:pic>
        <p:nvPicPr>
          <p:cNvPr id="6" name="Picture Placeholder 5"/>
          <p:cNvPicPr>
            <a:picLocks noGrp="1" noChangeAspect="1"/>
          </p:cNvPicPr>
          <p:nvPr>
            <p:ph type="pic" sz="quarter" idx="10"/>
          </p:nvPr>
        </p:nvPicPr>
        <p:blipFill>
          <a:blip r:embed="rId2"/>
          <a:srcRect l="24963" r="24963"/>
          <a:stretch>
            <a:fillRect/>
          </a:stretch>
        </p:blipFill>
        <p:spPr/>
      </p:pic>
    </p:spTree>
    <p:extLst>
      <p:ext uri="{BB962C8B-B14F-4D97-AF65-F5344CB8AC3E}">
        <p14:creationId xmlns:p14="http://schemas.microsoft.com/office/powerpoint/2010/main" val="1192016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of the Scenario</a:t>
            </a:r>
          </a:p>
        </p:txBody>
      </p:sp>
      <p:sp>
        <p:nvSpPr>
          <p:cNvPr id="2" name="Content Placeholder 1"/>
          <p:cNvSpPr>
            <a:spLocks noGrp="1"/>
          </p:cNvSpPr>
          <p:nvPr>
            <p:ph sz="quarter" idx="4"/>
          </p:nvPr>
        </p:nvSpPr>
        <p:spPr/>
        <p:txBody>
          <a:bodyPr/>
          <a:lstStyle/>
          <a:p>
            <a:pPr fontAlgn="base"/>
            <a:r>
              <a:rPr lang="en-US" i="0" dirty="0"/>
              <a:t>How might the truths we have discussed today help the young man understand why his bishop was inviting him to change?</a:t>
            </a:r>
          </a:p>
          <a:p>
            <a:pPr fontAlgn="base"/>
            <a:r>
              <a:rPr lang="en-US" i="0" dirty="0"/>
              <a:t>When has a Church leader blessed your life by encouraging you to live righteously? Please do not share anything too personal or private.</a:t>
            </a:r>
            <a:r>
              <a:rPr lang="en-US" dirty="0"/>
              <a:t>  </a:t>
            </a:r>
          </a:p>
          <a:p>
            <a:endParaRPr lang="en-US" dirty="0"/>
          </a:p>
        </p:txBody>
      </p:sp>
      <p:pic>
        <p:nvPicPr>
          <p:cNvPr id="6" name="Picture Placeholder 5"/>
          <p:cNvPicPr>
            <a:picLocks noGrp="1" noChangeAspect="1"/>
          </p:cNvPicPr>
          <p:nvPr>
            <p:ph type="pic" sz="quarter" idx="10"/>
          </p:nvPr>
        </p:nvPicPr>
        <p:blipFill>
          <a:blip r:embed="rId2"/>
          <a:srcRect l="24963" r="24963"/>
          <a:stretch>
            <a:fillRect/>
          </a:stretch>
        </p:blipFill>
        <p:spPr/>
      </p:pic>
    </p:spTree>
    <p:extLst>
      <p:ext uri="{BB962C8B-B14F-4D97-AF65-F5344CB8AC3E}">
        <p14:creationId xmlns:p14="http://schemas.microsoft.com/office/powerpoint/2010/main" val="3717111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have Church leaders taught you recently? How can you apply it in your life? </a:t>
            </a:r>
          </a:p>
        </p:txBody>
      </p:sp>
      <p:sp>
        <p:nvSpPr>
          <p:cNvPr id="3" name="Title 2"/>
          <p:cNvSpPr>
            <a:spLocks noGrp="1"/>
          </p:cNvSpPr>
          <p:nvPr>
            <p:ph type="title"/>
          </p:nvPr>
        </p:nvSpPr>
        <p:spPr/>
        <p:txBody>
          <a:bodyPr/>
          <a:lstStyle/>
          <a:p>
            <a:r>
              <a:rPr lang="en-US" dirty="0"/>
              <a:t>What You Learned Today</a:t>
            </a:r>
          </a:p>
        </p:txBody>
      </p:sp>
    </p:spTree>
    <p:extLst>
      <p:ext uri="{BB962C8B-B14F-4D97-AF65-F5344CB8AC3E}">
        <p14:creationId xmlns:p14="http://schemas.microsoft.com/office/powerpoint/2010/main" val="346003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have Church leaders taught you recently? How can you apply it in your life? </a:t>
            </a:r>
          </a:p>
          <a:p>
            <a:r>
              <a:rPr lang="en-US" dirty="0"/>
              <a:t>How can you apply what you have learned today in your callings and other Church responsibilities?</a:t>
            </a:r>
          </a:p>
        </p:txBody>
      </p:sp>
      <p:sp>
        <p:nvSpPr>
          <p:cNvPr id="3" name="Title 2"/>
          <p:cNvSpPr>
            <a:spLocks noGrp="1"/>
          </p:cNvSpPr>
          <p:nvPr>
            <p:ph type="title"/>
          </p:nvPr>
        </p:nvSpPr>
        <p:spPr/>
        <p:txBody>
          <a:bodyPr/>
          <a:lstStyle/>
          <a:p>
            <a:r>
              <a:rPr lang="en-US" dirty="0"/>
              <a:t>What You Learned Today</a:t>
            </a:r>
          </a:p>
        </p:txBody>
      </p:sp>
    </p:spTree>
    <p:extLst>
      <p:ext uri="{BB962C8B-B14F-4D97-AF65-F5344CB8AC3E}">
        <p14:creationId xmlns:p14="http://schemas.microsoft.com/office/powerpoint/2010/main" val="1607039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3 Nephi 18:15, 20–21 and look for the counsel the Savior gave to the Nephites.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549954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3 Nephi 18:15, 20–21 and look for the counsel the Savior gave to the Nephites. </a:t>
            </a:r>
          </a:p>
          <a:p>
            <a:r>
              <a:rPr lang="en-US" dirty="0"/>
              <a:t>What are some other things that we do in the Savior’s name?</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901225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 Nephi 18:15, 20–21 is the doctrinal mastery passage that supports this doctrine: </a:t>
            </a:r>
            <a:r>
              <a:rPr lang="en-US" b="1" dirty="0"/>
              <a:t>Because Jesus Christ is our Savior and our Mediator with the Father, all prayers, blessings, and priesthood ordinances should be done in His name</a:t>
            </a:r>
            <a:r>
              <a:rPr lang="en-US" dirty="0"/>
              <a:t>. Mark this statement in your </a:t>
            </a:r>
            <a:r>
              <a:rPr lang="en-US" i="1" dirty="0"/>
              <a:t>Doctrinal Mastery Core Document </a:t>
            </a:r>
            <a:r>
              <a:rPr lang="en-US" dirty="0"/>
              <a:t>and make note of it in your scriptures near 3 Nephi 18:15, 20–21.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354553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think this young man understands the role of bishops and other leaders in the Church? Why or why not? </a:t>
            </a:r>
          </a:p>
          <a:p>
            <a:r>
              <a:rPr lang="en-US" dirty="0"/>
              <a:t>As you study Jacob 1:1–2:11 today, look for truths Jacob taught about the role of priesthood leaders in the Church. </a:t>
            </a:r>
          </a:p>
          <a:p>
            <a:endParaRPr lang="en-US" dirty="0"/>
          </a:p>
        </p:txBody>
      </p:sp>
      <p:sp>
        <p:nvSpPr>
          <p:cNvPr id="3" name="Title 2"/>
          <p:cNvSpPr>
            <a:spLocks noGrp="1"/>
          </p:cNvSpPr>
          <p:nvPr>
            <p:ph type="title"/>
          </p:nvPr>
        </p:nvSpPr>
        <p:spPr/>
        <p:txBody>
          <a:bodyPr/>
          <a:lstStyle/>
          <a:p>
            <a:r>
              <a:rPr lang="en-US" dirty="0"/>
              <a:t>The Role of Priesthood Leaders</a:t>
            </a:r>
          </a:p>
        </p:txBody>
      </p:sp>
    </p:spTree>
    <p:extLst>
      <p:ext uri="{BB962C8B-B14F-4D97-AF65-F5344CB8AC3E}">
        <p14:creationId xmlns:p14="http://schemas.microsoft.com/office/powerpoint/2010/main" val="314580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Nephi had consecrated his younger brothers Jacob and Joseph as priests and teachers of the people (see 2 Nephi 5:26; Jacob 1:18). In Jacob 1:1–3, as Nephi neared the end of his life, he gave Jacob charge over the small plates, which contained the spiritual record of their people.  </a:t>
            </a:r>
          </a:p>
          <a:p>
            <a:endParaRPr lang="en-US" dirty="0"/>
          </a:p>
        </p:txBody>
      </p:sp>
      <p:sp>
        <p:nvSpPr>
          <p:cNvPr id="3" name="Title 2"/>
          <p:cNvSpPr>
            <a:spLocks noGrp="1"/>
          </p:cNvSpPr>
          <p:nvPr>
            <p:ph type="title"/>
          </p:nvPr>
        </p:nvSpPr>
        <p:spPr/>
        <p:txBody>
          <a:bodyPr/>
          <a:lstStyle/>
          <a:p>
            <a:r>
              <a:rPr lang="en-US" dirty="0"/>
              <a:t>Jacob and Joseph</a:t>
            </a:r>
          </a:p>
        </p:txBody>
      </p:sp>
    </p:spTree>
    <p:extLst>
      <p:ext uri="{BB962C8B-B14F-4D97-AF65-F5344CB8AC3E}">
        <p14:creationId xmlns:p14="http://schemas.microsoft.com/office/powerpoint/2010/main" val="322069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1:4 and look for what Nephi commanded Jacob to record on the plates and why. </a:t>
            </a:r>
          </a:p>
        </p:txBody>
      </p:sp>
      <p:sp>
        <p:nvSpPr>
          <p:cNvPr id="3" name="Title 2"/>
          <p:cNvSpPr>
            <a:spLocks noGrp="1"/>
          </p:cNvSpPr>
          <p:nvPr>
            <p:ph type="title"/>
          </p:nvPr>
        </p:nvSpPr>
        <p:spPr/>
        <p:txBody>
          <a:bodyPr/>
          <a:lstStyle/>
          <a:p>
            <a:r>
              <a:rPr lang="en-US" dirty="0"/>
              <a:t>Jacob</a:t>
            </a:r>
          </a:p>
        </p:txBody>
      </p:sp>
    </p:spTree>
    <p:extLst>
      <p:ext uri="{BB962C8B-B14F-4D97-AF65-F5344CB8AC3E}">
        <p14:creationId xmlns:p14="http://schemas.microsoft.com/office/powerpoint/2010/main" val="369772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1:4 and look for what Nephi commanded Jacob to record on the plates and why. </a:t>
            </a:r>
          </a:p>
          <a:p>
            <a:r>
              <a:rPr lang="en-US" dirty="0"/>
              <a:t>What does the phrase “for the sake of our people” mean?</a:t>
            </a:r>
          </a:p>
          <a:p>
            <a:endParaRPr lang="en-US" dirty="0"/>
          </a:p>
        </p:txBody>
      </p:sp>
      <p:sp>
        <p:nvSpPr>
          <p:cNvPr id="3" name="Title 2"/>
          <p:cNvSpPr>
            <a:spLocks noGrp="1"/>
          </p:cNvSpPr>
          <p:nvPr>
            <p:ph type="title"/>
          </p:nvPr>
        </p:nvSpPr>
        <p:spPr/>
        <p:txBody>
          <a:bodyPr/>
          <a:lstStyle/>
          <a:p>
            <a:r>
              <a:rPr lang="en-US" dirty="0"/>
              <a:t>Jacob</a:t>
            </a:r>
          </a:p>
        </p:txBody>
      </p:sp>
    </p:spTree>
    <p:extLst>
      <p:ext uri="{BB962C8B-B14F-4D97-AF65-F5344CB8AC3E}">
        <p14:creationId xmlns:p14="http://schemas.microsoft.com/office/powerpoint/2010/main" val="46567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1:5–6. What did the Lord reveal to Jacob? The phrase “great anxiety” (verse 5) refers to his deep concern for the people. </a:t>
            </a:r>
          </a:p>
        </p:txBody>
      </p:sp>
      <p:sp>
        <p:nvSpPr>
          <p:cNvPr id="3" name="Title 2"/>
          <p:cNvSpPr>
            <a:spLocks noGrp="1"/>
          </p:cNvSpPr>
          <p:nvPr>
            <p:ph type="title"/>
          </p:nvPr>
        </p:nvSpPr>
        <p:spPr/>
        <p:txBody>
          <a:bodyPr/>
          <a:lstStyle/>
          <a:p>
            <a:r>
              <a:rPr lang="en-US" dirty="0"/>
              <a:t>Revelation to Jacob</a:t>
            </a:r>
          </a:p>
        </p:txBody>
      </p:sp>
    </p:spTree>
    <p:extLst>
      <p:ext uri="{BB962C8B-B14F-4D97-AF65-F5344CB8AC3E}">
        <p14:creationId xmlns:p14="http://schemas.microsoft.com/office/powerpoint/2010/main" val="4023170900"/>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4B3B69-89E0-494B-A440-4E0E8805885F}">
  <ds:schemaRefs>
    <ds:schemaRef ds:uri="http://purl.org/dc/dcmitype/"/>
    <ds:schemaRef ds:uri="http://schemas.microsoft.com/office/2006/documentManagement/types"/>
    <ds:schemaRef ds:uri="http://purl.org/dc/terms/"/>
    <ds:schemaRef ds:uri="a51ac170-4e69-43ea-bbd4-5a9e3eb386dc"/>
    <ds:schemaRef ds:uri="http://schemas.microsoft.com/office/2006/metadata/properties"/>
    <ds:schemaRef ds:uri="b764eb9d-49e1-4eb4-965b-0d99005b74c0"/>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9032</TotalTime>
  <Words>1612</Words>
  <Application>Microsoft Office PowerPoint</Application>
  <PresentationFormat>On-screen Show (4:3)</PresentationFormat>
  <Paragraphs>117</Paragraphs>
  <Slides>47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47</vt:i4>
      </vt:variant>
    </vt:vector>
  </HeadingPairs>
  <TitlesOfParts>
    <vt:vector size="56" baseType="lpstr">
      <vt:lpstr>Arial</vt:lpstr>
      <vt:lpstr>Calibri</vt:lpstr>
      <vt:lpstr>Helam Slab ldsLat Light</vt:lpstr>
      <vt:lpstr>Open Sans</vt:lpstr>
      <vt:lpstr>Old Testament</vt:lpstr>
      <vt:lpstr>1_Old Testament</vt:lpstr>
      <vt:lpstr>2_Old Testament</vt:lpstr>
      <vt:lpstr>3_Old Testament</vt:lpstr>
      <vt:lpstr>4_Old Testament</vt:lpstr>
      <vt:lpstr>Jacob 1:1–2:11</vt:lpstr>
      <vt:lpstr>Devotional</vt:lpstr>
      <vt:lpstr>A Scenario</vt:lpstr>
      <vt:lpstr>The Role of Priesthood Leaders</vt:lpstr>
      <vt:lpstr>The Role of Priesthood Leaders</vt:lpstr>
      <vt:lpstr>Jacob and Joseph</vt:lpstr>
      <vt:lpstr>Jacob</vt:lpstr>
      <vt:lpstr>Jacob</vt:lpstr>
      <vt:lpstr>Revelation to Jacob</vt:lpstr>
      <vt:lpstr>Revelation to Jacob</vt:lpstr>
      <vt:lpstr>Difficult Phrases</vt:lpstr>
      <vt:lpstr>Come unto Christ</vt:lpstr>
      <vt:lpstr>Partaking of the Goodness of God</vt:lpstr>
      <vt:lpstr>Enter into His Rest</vt:lpstr>
      <vt:lpstr>Provocation in the Days of Temptation</vt:lpstr>
      <vt:lpstr>View His Death</vt:lpstr>
      <vt:lpstr>Suffer His Cross</vt:lpstr>
      <vt:lpstr>Bear the Shame of the World</vt:lpstr>
      <vt:lpstr>Priesthood Leaders</vt:lpstr>
      <vt:lpstr>Priesthood Leaders</vt:lpstr>
      <vt:lpstr>Priesthood Leaders</vt:lpstr>
      <vt:lpstr>Come unto Christ</vt:lpstr>
      <vt:lpstr>Come unto Christ</vt:lpstr>
      <vt:lpstr>Wicked Practices</vt:lpstr>
      <vt:lpstr>Wicked Practices</vt:lpstr>
      <vt:lpstr>Wicked Practices</vt:lpstr>
      <vt:lpstr>Fulfilling Responsibility</vt:lpstr>
      <vt:lpstr>Fulfilling Responsibility</vt:lpstr>
      <vt:lpstr>Fulfilling Responsibility</vt:lpstr>
      <vt:lpstr>Priesthood Leaders</vt:lpstr>
      <vt:lpstr>Priesthood Leaders</vt:lpstr>
      <vt:lpstr>Priesthood Leaders</vt:lpstr>
      <vt:lpstr>Consequences</vt:lpstr>
      <vt:lpstr>Consequences</vt:lpstr>
      <vt:lpstr>Call to Repentance</vt:lpstr>
      <vt:lpstr>Call to Repentance</vt:lpstr>
      <vt:lpstr>Call to Repentance</vt:lpstr>
      <vt:lpstr>Call to Repentance</vt:lpstr>
      <vt:lpstr>Review of the Scenario</vt:lpstr>
      <vt:lpstr>Review of the Scenario</vt:lpstr>
      <vt:lpstr>Review of the Scenario</vt:lpstr>
      <vt:lpstr>What You Learned Today</vt:lpstr>
      <vt:lpstr>What You Learned Today</vt:lpstr>
      <vt:lpstr>Doctrinal Mastery: The Godhead</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272</cp:revision>
  <dcterms:created xsi:type="dcterms:W3CDTF">2013-07-15T20:26:14Z</dcterms:created>
  <dcterms:modified xsi:type="dcterms:W3CDTF">2017-07-13T21:22:51Z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