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72"/>
  </p:notesMasterIdLst>
  <p:handoutMasterIdLst>
    <p:handoutMasterId r:id="rId73"/>
  </p:handoutMasterIdLst>
  <p:sldIdLst>
    <p:sldId id="311" r:id="rId9"/>
    <p:sldId id="367" r:id="rId10"/>
    <p:sldId id="370" r:id="rId11"/>
    <p:sldId id="368" r:id="rId12"/>
    <p:sldId id="369" r:id="rId13"/>
    <p:sldId id="374" r:id="rId14"/>
    <p:sldId id="373" r:id="rId15"/>
    <p:sldId id="375" r:id="rId16"/>
    <p:sldId id="377" r:id="rId17"/>
    <p:sldId id="378" r:id="rId18"/>
    <p:sldId id="376" r:id="rId19"/>
    <p:sldId id="438" r:id="rId20"/>
    <p:sldId id="380" r:id="rId21"/>
    <p:sldId id="379" r:id="rId22"/>
    <p:sldId id="382" r:id="rId23"/>
    <p:sldId id="381" r:id="rId24"/>
    <p:sldId id="385" r:id="rId25"/>
    <p:sldId id="386" r:id="rId26"/>
    <p:sldId id="387" r:id="rId27"/>
    <p:sldId id="384" r:id="rId28"/>
    <p:sldId id="389" r:id="rId29"/>
    <p:sldId id="388" r:id="rId30"/>
    <p:sldId id="391" r:id="rId31"/>
    <p:sldId id="390" r:id="rId32"/>
    <p:sldId id="393" r:id="rId33"/>
    <p:sldId id="395" r:id="rId34"/>
    <p:sldId id="394" r:id="rId35"/>
    <p:sldId id="396" r:id="rId36"/>
    <p:sldId id="397" r:id="rId37"/>
    <p:sldId id="399" r:id="rId38"/>
    <p:sldId id="400" r:id="rId39"/>
    <p:sldId id="398" r:id="rId40"/>
    <p:sldId id="402" r:id="rId41"/>
    <p:sldId id="401" r:id="rId42"/>
    <p:sldId id="405" r:id="rId43"/>
    <p:sldId id="403" r:id="rId44"/>
    <p:sldId id="404" r:id="rId45"/>
    <p:sldId id="406" r:id="rId46"/>
    <p:sldId id="407" r:id="rId47"/>
    <p:sldId id="408" r:id="rId48"/>
    <p:sldId id="409" r:id="rId49"/>
    <p:sldId id="411" r:id="rId50"/>
    <p:sldId id="410" r:id="rId51"/>
    <p:sldId id="412" r:id="rId52"/>
    <p:sldId id="415" r:id="rId53"/>
    <p:sldId id="416" r:id="rId54"/>
    <p:sldId id="413" r:id="rId55"/>
    <p:sldId id="418" r:id="rId56"/>
    <p:sldId id="414" r:id="rId57"/>
    <p:sldId id="434" r:id="rId58"/>
    <p:sldId id="435" r:id="rId59"/>
    <p:sldId id="436" r:id="rId60"/>
    <p:sldId id="420" r:id="rId61"/>
    <p:sldId id="417" r:id="rId62"/>
    <p:sldId id="421" r:id="rId63"/>
    <p:sldId id="419" r:id="rId64"/>
    <p:sldId id="422" r:id="rId65"/>
    <p:sldId id="425" r:id="rId66"/>
    <p:sldId id="424" r:id="rId67"/>
    <p:sldId id="426" r:id="rId68"/>
    <p:sldId id="428" r:id="rId69"/>
    <p:sldId id="427" r:id="rId70"/>
    <p:sldId id="318"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6" autoAdjust="0"/>
    <p:restoredTop sz="94377" autoAdjust="0"/>
  </p:normalViewPr>
  <p:slideViewPr>
    <p:cSldViewPr snapToGrid="0" snapToObjects="1">
      <p:cViewPr varScale="1">
        <p:scale>
          <a:sx n="61" d="100"/>
          <a:sy n="61" d="100"/>
        </p:scale>
        <p:origin x="93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7/13/2017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66134-DFF5-6248-AABC-C639423C1D3C}" type="datetimeFigureOut">
              <a:rPr lang="en-US" smtClean="0"/>
              <a:t>7/13/2017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8B04E-DD7C-264B-B220-5F3A6F6E83D1}" type="slidenum">
              <a:rPr lang="en-US" smtClean="0"/>
              <a:t>‹#›</a:t>
            </a:fld>
            <a:endParaRPr lang="en-US"/>
          </a:p>
        </p:txBody>
      </p:sp>
    </p:spTree>
    <p:extLst>
      <p:ext uri="{BB962C8B-B14F-4D97-AF65-F5344CB8AC3E}">
        <p14:creationId xmlns:p14="http://schemas.microsoft.com/office/powerpoint/2010/main" val="37361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Book of Mormon</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959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9.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 id="2147483733" r:id="rId10"/>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dirty="0"/>
              <a:t>Jacob 2:12–35</a:t>
            </a:r>
            <a:br>
              <a:rPr lang="en-US" dirty="0"/>
            </a:br>
            <a:endParaRPr lang="en-US" dirty="0"/>
          </a:p>
        </p:txBody>
      </p:sp>
      <p:sp>
        <p:nvSpPr>
          <p:cNvPr id="3" name="Text Placeholder 2"/>
          <p:cNvSpPr>
            <a:spLocks noGrp="1"/>
          </p:cNvSpPr>
          <p:nvPr>
            <p:ph type="body" sz="quarter" idx="11"/>
          </p:nvPr>
        </p:nvSpPr>
        <p:spPr/>
        <p:txBody>
          <a:bodyPr/>
          <a:lstStyle/>
          <a:p>
            <a:r>
              <a:rPr lang="en-US" dirty="0"/>
              <a:t>Lesson 44</a:t>
            </a:r>
          </a:p>
        </p:txBody>
      </p:sp>
    </p:spTree>
    <p:extLst>
      <p:ext uri="{BB962C8B-B14F-4D97-AF65-F5344CB8AC3E}">
        <p14:creationId xmlns:p14="http://schemas.microsoft.com/office/powerpoint/2010/main" val="404287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How does President Uchtdorf’s statement help explain what it means to be lifted up in pride?</a:t>
            </a:r>
          </a:p>
          <a:p>
            <a:r>
              <a:rPr lang="en-US" dirty="0"/>
              <a:t>Read Jacob 2:14–16, looking for phrases that show the consequences of pride.</a:t>
            </a:r>
          </a:p>
          <a:p>
            <a:endParaRPr lang="en-US" dirty="0"/>
          </a:p>
        </p:txBody>
      </p:sp>
      <p:sp>
        <p:nvSpPr>
          <p:cNvPr id="5" name="Title 4"/>
          <p:cNvSpPr>
            <a:spLocks noGrp="1"/>
          </p:cNvSpPr>
          <p:nvPr>
            <p:ph type="title"/>
          </p:nvPr>
        </p:nvSpPr>
        <p:spPr/>
        <p:txBody>
          <a:bodyPr/>
          <a:lstStyle/>
          <a:p>
            <a:r>
              <a:rPr lang="en-US" dirty="0"/>
              <a:t>Pride</a:t>
            </a:r>
          </a:p>
        </p:txBody>
      </p:sp>
    </p:spTree>
    <p:extLst>
      <p:ext uri="{BB962C8B-B14F-4D97-AF65-F5344CB8AC3E}">
        <p14:creationId xmlns:p14="http://schemas.microsoft.com/office/powerpoint/2010/main" val="292830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does President Uchtdorf’s statement help explain what it means to be lifted up in pride?</a:t>
            </a:r>
          </a:p>
          <a:p>
            <a:r>
              <a:rPr lang="en-US" dirty="0"/>
              <a:t>Read Jacob 2:14–16, looking for phrases that show the consequences of pride.</a:t>
            </a:r>
          </a:p>
          <a:p>
            <a:r>
              <a:rPr lang="en-US" b="1" dirty="0"/>
              <a:t>Pride can destroy our souls</a:t>
            </a:r>
            <a:r>
              <a:rPr lang="en-US" dirty="0"/>
              <a:t>. </a:t>
            </a:r>
          </a:p>
        </p:txBody>
      </p:sp>
      <p:sp>
        <p:nvSpPr>
          <p:cNvPr id="3" name="Title 2"/>
          <p:cNvSpPr>
            <a:spLocks noGrp="1"/>
          </p:cNvSpPr>
          <p:nvPr>
            <p:ph type="title"/>
          </p:nvPr>
        </p:nvSpPr>
        <p:spPr/>
        <p:txBody>
          <a:bodyPr/>
          <a:lstStyle/>
          <a:p>
            <a:r>
              <a:rPr lang="en-US" dirty="0"/>
              <a:t>Pride</a:t>
            </a:r>
          </a:p>
        </p:txBody>
      </p:sp>
    </p:spTree>
    <p:extLst>
      <p:ext uri="{BB962C8B-B14F-4D97-AF65-F5344CB8AC3E}">
        <p14:creationId xmlns:p14="http://schemas.microsoft.com/office/powerpoint/2010/main" val="3184208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does President Uchtdorf’s statement help explain what it means to be lifted up in pride?</a:t>
            </a:r>
          </a:p>
          <a:p>
            <a:r>
              <a:rPr lang="en-US" dirty="0"/>
              <a:t>Read Jacob 2:14–16, looking for phrases that show the consequences of pride.</a:t>
            </a:r>
          </a:p>
          <a:p>
            <a:r>
              <a:rPr lang="en-US" b="1" dirty="0"/>
              <a:t>Pride can destroy our souls</a:t>
            </a:r>
            <a:r>
              <a:rPr lang="en-US" dirty="0"/>
              <a:t>. </a:t>
            </a:r>
          </a:p>
          <a:p>
            <a:r>
              <a:rPr lang="en-US" dirty="0"/>
              <a:t>Why do you think pride has the power to “destroy [our] souls” (Jacob 2:16)?</a:t>
            </a:r>
          </a:p>
          <a:p>
            <a:endParaRPr lang="en-US" dirty="0"/>
          </a:p>
        </p:txBody>
      </p:sp>
      <p:sp>
        <p:nvSpPr>
          <p:cNvPr id="3" name="Title 2"/>
          <p:cNvSpPr>
            <a:spLocks noGrp="1"/>
          </p:cNvSpPr>
          <p:nvPr>
            <p:ph type="title"/>
          </p:nvPr>
        </p:nvSpPr>
        <p:spPr/>
        <p:txBody>
          <a:bodyPr/>
          <a:lstStyle/>
          <a:p>
            <a:r>
              <a:rPr lang="en-US" dirty="0"/>
              <a:t>Pride</a:t>
            </a:r>
          </a:p>
        </p:txBody>
      </p:sp>
    </p:spTree>
    <p:extLst>
      <p:ext uri="{BB962C8B-B14F-4D97-AF65-F5344CB8AC3E}">
        <p14:creationId xmlns:p14="http://schemas.microsoft.com/office/powerpoint/2010/main" val="479526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2:17–19 and look for phrases that teach how we can overcome pride and inappropriate attitudes about material wealth. Mark the phrases you find.  </a:t>
            </a:r>
          </a:p>
          <a:p>
            <a:endParaRPr lang="en-US" dirty="0"/>
          </a:p>
        </p:txBody>
      </p:sp>
      <p:sp>
        <p:nvSpPr>
          <p:cNvPr id="3" name="Title 2"/>
          <p:cNvSpPr>
            <a:spLocks noGrp="1"/>
          </p:cNvSpPr>
          <p:nvPr>
            <p:ph type="title"/>
          </p:nvPr>
        </p:nvSpPr>
        <p:spPr/>
        <p:txBody>
          <a:bodyPr/>
          <a:lstStyle/>
          <a:p>
            <a:r>
              <a:rPr lang="en-US" dirty="0"/>
              <a:t>Overcoming Pride</a:t>
            </a:r>
          </a:p>
        </p:txBody>
      </p:sp>
    </p:spTree>
    <p:extLst>
      <p:ext uri="{BB962C8B-B14F-4D97-AF65-F5344CB8AC3E}">
        <p14:creationId xmlns:p14="http://schemas.microsoft.com/office/powerpoint/2010/main" val="174971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2:17–19 and look for phrases that teach how we can overcome pride and inappropriate attitudes about material wealth. Mark the phrases you find.  </a:t>
            </a:r>
          </a:p>
          <a:p>
            <a:r>
              <a:rPr lang="en-US" dirty="0"/>
              <a:t>Choose one phrase you have found. How can this phrase help us overcome pride or inappropriate attitudes toward material wealth?</a:t>
            </a:r>
          </a:p>
        </p:txBody>
      </p:sp>
      <p:sp>
        <p:nvSpPr>
          <p:cNvPr id="3" name="Title 2"/>
          <p:cNvSpPr>
            <a:spLocks noGrp="1"/>
          </p:cNvSpPr>
          <p:nvPr>
            <p:ph type="title"/>
          </p:nvPr>
        </p:nvSpPr>
        <p:spPr/>
        <p:txBody>
          <a:bodyPr/>
          <a:lstStyle/>
          <a:p>
            <a:r>
              <a:rPr lang="en-US" dirty="0"/>
              <a:t>Overcoming Pride</a:t>
            </a:r>
          </a:p>
        </p:txBody>
      </p:sp>
    </p:spTree>
    <p:extLst>
      <p:ext uri="{BB962C8B-B14F-4D97-AF65-F5344CB8AC3E}">
        <p14:creationId xmlns:p14="http://schemas.microsoft.com/office/powerpoint/2010/main" val="121385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 you think it means to seek the kingdom of God before riches?</a:t>
            </a:r>
          </a:p>
          <a:p>
            <a:endParaRPr lang="en-US" dirty="0"/>
          </a:p>
        </p:txBody>
      </p:sp>
      <p:sp>
        <p:nvSpPr>
          <p:cNvPr id="3" name="Title 2"/>
          <p:cNvSpPr>
            <a:spLocks noGrp="1"/>
          </p:cNvSpPr>
          <p:nvPr>
            <p:ph type="title"/>
          </p:nvPr>
        </p:nvSpPr>
        <p:spPr/>
        <p:txBody>
          <a:bodyPr/>
          <a:lstStyle/>
          <a:p>
            <a:r>
              <a:rPr lang="en-US" dirty="0"/>
              <a:t>Seek the Kingdom of God</a:t>
            </a:r>
          </a:p>
        </p:txBody>
      </p:sp>
    </p:spTree>
    <p:extLst>
      <p:ext uri="{BB962C8B-B14F-4D97-AF65-F5344CB8AC3E}">
        <p14:creationId xmlns:p14="http://schemas.microsoft.com/office/powerpoint/2010/main" val="61001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 you think it means to seek the kingdom of God before riches?</a:t>
            </a:r>
          </a:p>
          <a:p>
            <a:r>
              <a:rPr lang="en-US" dirty="0"/>
              <a:t>How can seeking the kingdom of God before riches help a person overcome pride?</a:t>
            </a:r>
          </a:p>
        </p:txBody>
      </p:sp>
      <p:sp>
        <p:nvSpPr>
          <p:cNvPr id="3" name="Title 2"/>
          <p:cNvSpPr>
            <a:spLocks noGrp="1"/>
          </p:cNvSpPr>
          <p:nvPr>
            <p:ph type="title"/>
          </p:nvPr>
        </p:nvSpPr>
        <p:spPr/>
        <p:txBody>
          <a:bodyPr/>
          <a:lstStyle/>
          <a:p>
            <a:r>
              <a:rPr lang="en-US" dirty="0"/>
              <a:t>Seek the Kingdom of God</a:t>
            </a:r>
          </a:p>
        </p:txBody>
      </p:sp>
    </p:spTree>
    <p:extLst>
      <p:ext uri="{BB962C8B-B14F-4D97-AF65-F5344CB8AC3E}">
        <p14:creationId xmlns:p14="http://schemas.microsoft.com/office/powerpoint/2010/main" val="3983126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2:20–21, looking for how God feels about each of His children. </a:t>
            </a:r>
          </a:p>
        </p:txBody>
      </p:sp>
      <p:sp>
        <p:nvSpPr>
          <p:cNvPr id="3" name="Title 2"/>
          <p:cNvSpPr>
            <a:spLocks noGrp="1"/>
          </p:cNvSpPr>
          <p:nvPr>
            <p:ph type="title"/>
          </p:nvPr>
        </p:nvSpPr>
        <p:spPr/>
        <p:txBody>
          <a:bodyPr/>
          <a:lstStyle/>
          <a:p>
            <a:r>
              <a:rPr lang="en-US" dirty="0"/>
              <a:t>How God Feels</a:t>
            </a:r>
          </a:p>
        </p:txBody>
      </p:sp>
    </p:spTree>
    <p:extLst>
      <p:ext uri="{BB962C8B-B14F-4D97-AF65-F5344CB8AC3E}">
        <p14:creationId xmlns:p14="http://schemas.microsoft.com/office/powerpoint/2010/main" val="396056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2:20–21, looking for how God feels about each of His children. </a:t>
            </a:r>
          </a:p>
          <a:p>
            <a:r>
              <a:rPr lang="en-US" b="1" dirty="0"/>
              <a:t>Each individual is precious in the sight of God.</a:t>
            </a:r>
          </a:p>
          <a:p>
            <a:endParaRPr lang="en-US" dirty="0"/>
          </a:p>
        </p:txBody>
      </p:sp>
      <p:sp>
        <p:nvSpPr>
          <p:cNvPr id="3" name="Title 2"/>
          <p:cNvSpPr>
            <a:spLocks noGrp="1"/>
          </p:cNvSpPr>
          <p:nvPr>
            <p:ph type="title"/>
          </p:nvPr>
        </p:nvSpPr>
        <p:spPr/>
        <p:txBody>
          <a:bodyPr/>
          <a:lstStyle/>
          <a:p>
            <a:r>
              <a:rPr lang="en-US" dirty="0"/>
              <a:t>How God Feels</a:t>
            </a:r>
          </a:p>
        </p:txBody>
      </p:sp>
    </p:spTree>
    <p:extLst>
      <p:ext uri="{BB962C8B-B14F-4D97-AF65-F5344CB8AC3E}">
        <p14:creationId xmlns:p14="http://schemas.microsoft.com/office/powerpoint/2010/main" val="3477184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2:20–21, looking for how God feels about each of His children. </a:t>
            </a:r>
          </a:p>
          <a:p>
            <a:r>
              <a:rPr lang="en-US" b="1" dirty="0"/>
              <a:t>Each individual is precious in the sight of God.</a:t>
            </a:r>
          </a:p>
          <a:p>
            <a:r>
              <a:rPr lang="en-US" dirty="0"/>
              <a:t>How might understanding this truth help us avoid the sin of pride?</a:t>
            </a:r>
          </a:p>
          <a:p>
            <a:endParaRPr lang="en-US" dirty="0"/>
          </a:p>
        </p:txBody>
      </p:sp>
      <p:sp>
        <p:nvSpPr>
          <p:cNvPr id="3" name="Title 2"/>
          <p:cNvSpPr>
            <a:spLocks noGrp="1"/>
          </p:cNvSpPr>
          <p:nvPr>
            <p:ph type="title"/>
          </p:nvPr>
        </p:nvSpPr>
        <p:spPr/>
        <p:txBody>
          <a:bodyPr/>
          <a:lstStyle/>
          <a:p>
            <a:r>
              <a:rPr lang="en-US" dirty="0"/>
              <a:t>How God Feels</a:t>
            </a:r>
          </a:p>
        </p:txBody>
      </p:sp>
    </p:spTree>
    <p:extLst>
      <p:ext uri="{BB962C8B-B14F-4D97-AF65-F5344CB8AC3E}">
        <p14:creationId xmlns:p14="http://schemas.microsoft.com/office/powerpoint/2010/main" val="222286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Devotional</a:t>
            </a:r>
          </a:p>
        </p:txBody>
      </p:sp>
      <p:sp>
        <p:nvSpPr>
          <p:cNvPr id="3" name="Content Placeholder 2"/>
          <p:cNvSpPr>
            <a:spLocks noGrp="1"/>
          </p:cNvSpPr>
          <p:nvPr>
            <p:ph sz="quarter" idx="4"/>
          </p:nvPr>
        </p:nvSpPr>
        <p:spPr/>
        <p:txBody>
          <a:bodyPr/>
          <a:lstStyle/>
          <a:p>
            <a:r>
              <a:rPr lang="en-US"/>
              <a:t>Hymn:</a:t>
            </a:r>
          </a:p>
          <a:p>
            <a:r>
              <a:rPr lang="en-US"/>
              <a:t>Prayer:</a:t>
            </a:r>
          </a:p>
          <a:p>
            <a:r>
              <a:rPr lang="en-US"/>
              <a:t>Thought:</a:t>
            </a:r>
          </a:p>
          <a:p>
            <a:endParaRPr lang="en-US"/>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5621" b="5621"/>
          <a:stretch>
            <a:fillRect/>
          </a:stretch>
        </p:blipFill>
        <p:spPr/>
      </p:pic>
    </p:spTree>
    <p:extLst>
      <p:ext uri="{BB962C8B-B14F-4D97-AF65-F5344CB8AC3E}">
        <p14:creationId xmlns:p14="http://schemas.microsoft.com/office/powerpoint/2010/main" val="1478767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2:20–21, looking for how God feels about each of His children. </a:t>
            </a:r>
          </a:p>
          <a:p>
            <a:r>
              <a:rPr lang="en-US" b="1" dirty="0"/>
              <a:t>Each individual is precious in the sight of God.</a:t>
            </a:r>
          </a:p>
          <a:p>
            <a:r>
              <a:rPr lang="en-US" dirty="0"/>
              <a:t>How might understanding this truth help us avoid the sin of pride?</a:t>
            </a:r>
          </a:p>
          <a:p>
            <a:r>
              <a:rPr lang="en-US" dirty="0"/>
              <a:t>What experiences have you had that have helped you know that each individual is precious in the sight of God?</a:t>
            </a:r>
          </a:p>
        </p:txBody>
      </p:sp>
      <p:sp>
        <p:nvSpPr>
          <p:cNvPr id="3" name="Title 2"/>
          <p:cNvSpPr>
            <a:spLocks noGrp="1"/>
          </p:cNvSpPr>
          <p:nvPr>
            <p:ph type="title"/>
          </p:nvPr>
        </p:nvSpPr>
        <p:spPr/>
        <p:txBody>
          <a:bodyPr/>
          <a:lstStyle/>
          <a:p>
            <a:r>
              <a:rPr lang="en-US" dirty="0"/>
              <a:t>How God Feels</a:t>
            </a:r>
          </a:p>
        </p:txBody>
      </p:sp>
    </p:spTree>
    <p:extLst>
      <p:ext uri="{BB962C8B-B14F-4D97-AF65-F5344CB8AC3E}">
        <p14:creationId xmlns:p14="http://schemas.microsoft.com/office/powerpoint/2010/main" val="368561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one thing you might do to better avoid or overcome the sin of pride?</a:t>
            </a:r>
          </a:p>
          <a:p>
            <a:endParaRPr lang="en-US" dirty="0"/>
          </a:p>
        </p:txBody>
      </p:sp>
      <p:sp>
        <p:nvSpPr>
          <p:cNvPr id="3" name="Title 2"/>
          <p:cNvSpPr>
            <a:spLocks noGrp="1"/>
          </p:cNvSpPr>
          <p:nvPr>
            <p:ph type="title"/>
          </p:nvPr>
        </p:nvSpPr>
        <p:spPr/>
        <p:txBody>
          <a:bodyPr/>
          <a:lstStyle/>
          <a:p>
            <a:r>
              <a:rPr lang="en-US" dirty="0"/>
              <a:t>The Sin of Pride</a:t>
            </a:r>
          </a:p>
        </p:txBody>
      </p:sp>
    </p:spTree>
    <p:extLst>
      <p:ext uri="{BB962C8B-B14F-4D97-AF65-F5344CB8AC3E}">
        <p14:creationId xmlns:p14="http://schemas.microsoft.com/office/powerpoint/2010/main" val="435410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one thing you might do to better avoid or overcome the sin of pride?</a:t>
            </a:r>
          </a:p>
          <a:p>
            <a:r>
              <a:rPr lang="en-US" dirty="0"/>
              <a:t>After Jacob warned the Nephites about pride, he proceeded to warn them about something he called “a grosser crime” (Jacob 2:22). The word </a:t>
            </a:r>
            <a:r>
              <a:rPr lang="en-US" i="1" dirty="0"/>
              <a:t>grosser</a:t>
            </a:r>
            <a:r>
              <a:rPr lang="en-US" dirty="0"/>
              <a:t> means more serious. </a:t>
            </a:r>
          </a:p>
        </p:txBody>
      </p:sp>
      <p:sp>
        <p:nvSpPr>
          <p:cNvPr id="3" name="Title 2"/>
          <p:cNvSpPr>
            <a:spLocks noGrp="1"/>
          </p:cNvSpPr>
          <p:nvPr>
            <p:ph type="title"/>
          </p:nvPr>
        </p:nvSpPr>
        <p:spPr/>
        <p:txBody>
          <a:bodyPr/>
          <a:lstStyle/>
          <a:p>
            <a:r>
              <a:rPr lang="en-US" dirty="0"/>
              <a:t>The Sin of Pride</a:t>
            </a:r>
          </a:p>
        </p:txBody>
      </p:sp>
    </p:spTree>
    <p:extLst>
      <p:ext uri="{BB962C8B-B14F-4D97-AF65-F5344CB8AC3E}">
        <p14:creationId xmlns:p14="http://schemas.microsoft.com/office/powerpoint/2010/main" val="1146508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2:22–23, looking for what Jacob said was a grosser crime than pride. </a:t>
            </a:r>
          </a:p>
          <a:p>
            <a:endParaRPr lang="en-US" dirty="0"/>
          </a:p>
        </p:txBody>
      </p:sp>
      <p:sp>
        <p:nvSpPr>
          <p:cNvPr id="3" name="Title 2"/>
          <p:cNvSpPr>
            <a:spLocks noGrp="1"/>
          </p:cNvSpPr>
          <p:nvPr>
            <p:ph type="title"/>
          </p:nvPr>
        </p:nvSpPr>
        <p:spPr/>
        <p:txBody>
          <a:bodyPr/>
          <a:lstStyle/>
          <a:p>
            <a:r>
              <a:rPr lang="en-US" dirty="0"/>
              <a:t>A Grosser Crime</a:t>
            </a:r>
          </a:p>
        </p:txBody>
      </p:sp>
    </p:spTree>
    <p:extLst>
      <p:ext uri="{BB962C8B-B14F-4D97-AF65-F5344CB8AC3E}">
        <p14:creationId xmlns:p14="http://schemas.microsoft.com/office/powerpoint/2010/main" val="2919121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2:22–23, looking for what Jacob said was a grosser crime than pride. </a:t>
            </a:r>
          </a:p>
          <a:p>
            <a:r>
              <a:rPr lang="en-US" dirty="0"/>
              <a:t>The word </a:t>
            </a:r>
            <a:r>
              <a:rPr lang="en-US" i="1" dirty="0" err="1"/>
              <a:t>whoredoms</a:t>
            </a:r>
            <a:r>
              <a:rPr lang="en-US" dirty="0"/>
              <a:t> refers to sexual sins. One way the Nephites were committing sexual sins was by entering into unauthorized plural marriages (see Jacob 1:15).</a:t>
            </a:r>
          </a:p>
        </p:txBody>
      </p:sp>
      <p:sp>
        <p:nvSpPr>
          <p:cNvPr id="3" name="Title 2"/>
          <p:cNvSpPr>
            <a:spLocks noGrp="1"/>
          </p:cNvSpPr>
          <p:nvPr>
            <p:ph type="title"/>
          </p:nvPr>
        </p:nvSpPr>
        <p:spPr/>
        <p:txBody>
          <a:bodyPr/>
          <a:lstStyle/>
          <a:p>
            <a:r>
              <a:rPr lang="en-US" dirty="0"/>
              <a:t>A Grosser Crime</a:t>
            </a:r>
          </a:p>
        </p:txBody>
      </p:sp>
    </p:spTree>
    <p:extLst>
      <p:ext uri="{BB962C8B-B14F-4D97-AF65-F5344CB8AC3E}">
        <p14:creationId xmlns:p14="http://schemas.microsoft.com/office/powerpoint/2010/main" val="3539214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2:24–27, looking for what the Lord declared about marriage. The word </a:t>
            </a:r>
            <a:r>
              <a:rPr lang="en-US" i="1" dirty="0"/>
              <a:t>concubine</a:t>
            </a:r>
            <a:r>
              <a:rPr lang="en-US" dirty="0"/>
              <a:t> refers to a woman in Old Testament times who was legally married to a man but had a lower social status than a wife. The Lord did not condemn David and Solomon for practicing plural marriage in general; rather, He condemned them for entering into specific plural marriages that He had not authorized (see D&amp;C 132:37–39). </a:t>
            </a:r>
          </a:p>
        </p:txBody>
      </p:sp>
      <p:sp>
        <p:nvSpPr>
          <p:cNvPr id="3" name="Title 2"/>
          <p:cNvSpPr>
            <a:spLocks noGrp="1"/>
          </p:cNvSpPr>
          <p:nvPr>
            <p:ph type="title"/>
          </p:nvPr>
        </p:nvSpPr>
        <p:spPr/>
        <p:txBody>
          <a:bodyPr/>
          <a:lstStyle/>
          <a:p>
            <a:r>
              <a:rPr lang="en-US" dirty="0"/>
              <a:t>Marriage</a:t>
            </a:r>
          </a:p>
        </p:txBody>
      </p:sp>
    </p:spTree>
    <p:extLst>
      <p:ext uri="{BB962C8B-B14F-4D97-AF65-F5344CB8AC3E}">
        <p14:creationId xmlns:p14="http://schemas.microsoft.com/office/powerpoint/2010/main" val="557290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Jacob 2:27, what is the “word of the Lord” regarding having more than one wife?</a:t>
            </a:r>
          </a:p>
          <a:p>
            <a:endParaRPr lang="en-US" dirty="0"/>
          </a:p>
        </p:txBody>
      </p:sp>
      <p:sp>
        <p:nvSpPr>
          <p:cNvPr id="3" name="Title 2"/>
          <p:cNvSpPr>
            <a:spLocks noGrp="1"/>
          </p:cNvSpPr>
          <p:nvPr>
            <p:ph type="title"/>
          </p:nvPr>
        </p:nvSpPr>
        <p:spPr/>
        <p:txBody>
          <a:bodyPr/>
          <a:lstStyle/>
          <a:p>
            <a:r>
              <a:rPr lang="en-US" dirty="0"/>
              <a:t>The Word of the Lord</a:t>
            </a:r>
          </a:p>
        </p:txBody>
      </p:sp>
    </p:spTree>
    <p:extLst>
      <p:ext uri="{BB962C8B-B14F-4D97-AF65-F5344CB8AC3E}">
        <p14:creationId xmlns:p14="http://schemas.microsoft.com/office/powerpoint/2010/main" val="1993728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Jacob 2:27, what is the “word of the Lord” regarding having more than one wife?</a:t>
            </a:r>
          </a:p>
          <a:p>
            <a:r>
              <a:rPr lang="en-US" b="1" dirty="0"/>
              <a:t>Unless the Lord commands otherwise, He has ordained that marriage is to be between one man and one woman. </a:t>
            </a:r>
            <a:r>
              <a:rPr lang="en-US" dirty="0"/>
              <a:t>Write this truth in your scriptures. </a:t>
            </a:r>
            <a:endParaRPr lang="en-US" b="1" dirty="0"/>
          </a:p>
          <a:p>
            <a:endParaRPr lang="en-US" dirty="0"/>
          </a:p>
        </p:txBody>
      </p:sp>
      <p:sp>
        <p:nvSpPr>
          <p:cNvPr id="3" name="Title 2"/>
          <p:cNvSpPr>
            <a:spLocks noGrp="1"/>
          </p:cNvSpPr>
          <p:nvPr>
            <p:ph type="title"/>
          </p:nvPr>
        </p:nvSpPr>
        <p:spPr/>
        <p:txBody>
          <a:bodyPr/>
          <a:lstStyle/>
          <a:p>
            <a:r>
              <a:rPr lang="en-US" dirty="0"/>
              <a:t>The Word of the Lord</a:t>
            </a:r>
          </a:p>
        </p:txBody>
      </p:sp>
    </p:spTree>
    <p:extLst>
      <p:ext uri="{BB962C8B-B14F-4D97-AF65-F5344CB8AC3E}">
        <p14:creationId xmlns:p14="http://schemas.microsoft.com/office/powerpoint/2010/main" val="4059762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Unlike in Old Testament times, in Book of Mormon times and in our day, the Lord has commanded that a man should be married to one wife. (See also D&amp;C 49:15–16.) At certain times in the history of the world, the Lord has commanded His people to practice plural marriage. </a:t>
            </a:r>
          </a:p>
        </p:txBody>
      </p:sp>
      <p:sp>
        <p:nvSpPr>
          <p:cNvPr id="3" name="Title 2"/>
          <p:cNvSpPr>
            <a:spLocks noGrp="1"/>
          </p:cNvSpPr>
          <p:nvPr>
            <p:ph type="title"/>
          </p:nvPr>
        </p:nvSpPr>
        <p:spPr/>
        <p:txBody>
          <a:bodyPr/>
          <a:lstStyle/>
          <a:p>
            <a:r>
              <a:rPr lang="en-US" dirty="0"/>
              <a:t>One Man and One Woman</a:t>
            </a:r>
          </a:p>
        </p:txBody>
      </p:sp>
    </p:spTree>
    <p:extLst>
      <p:ext uri="{BB962C8B-B14F-4D97-AF65-F5344CB8AC3E}">
        <p14:creationId xmlns:p14="http://schemas.microsoft.com/office/powerpoint/2010/main" val="4002613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Plural marriage was practiced in Old Testament times by Abraham and Sarah (see Genesis 16:1–3; D&amp;C 132:34–35, 37) and by their grandson Jacob (see D&amp;C 132:37), and it was practiced for a time during the early days of the restored Church, beginning with the Prophet Joseph Smith (see D&amp;C 132:32–33, 53).</a:t>
            </a:r>
          </a:p>
        </p:txBody>
      </p:sp>
      <p:sp>
        <p:nvSpPr>
          <p:cNvPr id="3" name="Title 2"/>
          <p:cNvSpPr>
            <a:spLocks noGrp="1"/>
          </p:cNvSpPr>
          <p:nvPr>
            <p:ph type="title"/>
          </p:nvPr>
        </p:nvSpPr>
        <p:spPr/>
        <p:txBody>
          <a:bodyPr/>
          <a:lstStyle/>
          <a:p>
            <a:r>
              <a:rPr lang="en-US" dirty="0"/>
              <a:t>Plural Marriage</a:t>
            </a:r>
          </a:p>
        </p:txBody>
      </p:sp>
    </p:spTree>
    <p:extLst>
      <p:ext uri="{BB962C8B-B14F-4D97-AF65-F5344CB8AC3E}">
        <p14:creationId xmlns:p14="http://schemas.microsoft.com/office/powerpoint/2010/main" val="112912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Who is the best athlete you know of? Who is the richest person you are aware of? Who is the most famous person you know of?</a:t>
            </a:r>
          </a:p>
        </p:txBody>
      </p:sp>
      <p:sp>
        <p:nvSpPr>
          <p:cNvPr id="3" name="Title 2"/>
          <p:cNvSpPr>
            <a:spLocks noGrp="1"/>
          </p:cNvSpPr>
          <p:nvPr>
            <p:ph type="title"/>
          </p:nvPr>
        </p:nvSpPr>
        <p:spPr/>
        <p:txBody>
          <a:bodyPr/>
          <a:lstStyle/>
          <a:p>
            <a:r>
              <a:rPr lang="en-US" dirty="0"/>
              <a:t>Comparisons</a:t>
            </a:r>
          </a:p>
        </p:txBody>
      </p:sp>
    </p:spTree>
    <p:extLst>
      <p:ext uri="{BB962C8B-B14F-4D97-AF65-F5344CB8AC3E}">
        <p14:creationId xmlns:p14="http://schemas.microsoft.com/office/powerpoint/2010/main" val="2770042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2:30, looking for when the Lord’s people are authorized to practice plural marriage. </a:t>
            </a:r>
          </a:p>
          <a:p>
            <a:endParaRPr lang="en-US" dirty="0"/>
          </a:p>
        </p:txBody>
      </p:sp>
      <p:sp>
        <p:nvSpPr>
          <p:cNvPr id="3" name="Title 2"/>
          <p:cNvSpPr>
            <a:spLocks noGrp="1"/>
          </p:cNvSpPr>
          <p:nvPr>
            <p:ph type="title"/>
          </p:nvPr>
        </p:nvSpPr>
        <p:spPr/>
        <p:txBody>
          <a:bodyPr/>
          <a:lstStyle/>
          <a:p>
            <a:r>
              <a:rPr lang="en-US" dirty="0"/>
              <a:t>Practicing Plural Marriage</a:t>
            </a:r>
          </a:p>
        </p:txBody>
      </p:sp>
    </p:spTree>
    <p:extLst>
      <p:ext uri="{BB962C8B-B14F-4D97-AF65-F5344CB8AC3E}">
        <p14:creationId xmlns:p14="http://schemas.microsoft.com/office/powerpoint/2010/main" val="2492732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2:30, looking for when the Lord’s people are authorized to practice plural marriage. </a:t>
            </a:r>
          </a:p>
          <a:p>
            <a:r>
              <a:rPr lang="en-US" b="1" dirty="0"/>
              <a:t>Plural marriage is authorized only when the Lord commands it. </a:t>
            </a:r>
            <a:r>
              <a:rPr lang="en-US" dirty="0"/>
              <a:t>Write this truth in your scriptures. </a:t>
            </a:r>
          </a:p>
          <a:p>
            <a:endParaRPr lang="en-US" dirty="0"/>
          </a:p>
        </p:txBody>
      </p:sp>
      <p:sp>
        <p:nvSpPr>
          <p:cNvPr id="3" name="Title 2"/>
          <p:cNvSpPr>
            <a:spLocks noGrp="1"/>
          </p:cNvSpPr>
          <p:nvPr>
            <p:ph type="title"/>
          </p:nvPr>
        </p:nvSpPr>
        <p:spPr/>
        <p:txBody>
          <a:bodyPr/>
          <a:lstStyle/>
          <a:p>
            <a:r>
              <a:rPr lang="en-US" dirty="0"/>
              <a:t>Practicing Plural Marriage</a:t>
            </a:r>
          </a:p>
        </p:txBody>
      </p:sp>
    </p:spTree>
    <p:extLst>
      <p:ext uri="{BB962C8B-B14F-4D97-AF65-F5344CB8AC3E}">
        <p14:creationId xmlns:p14="http://schemas.microsoft.com/office/powerpoint/2010/main" val="4166283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2:30, looking for when the Lord’s people are authorized to practice plural marriage. </a:t>
            </a:r>
          </a:p>
          <a:p>
            <a:r>
              <a:rPr lang="en-US" b="1" dirty="0"/>
              <a:t>Plural marriage is authorized only when the Lord commands it. </a:t>
            </a:r>
            <a:r>
              <a:rPr lang="en-US" dirty="0"/>
              <a:t>Write this truth in your scriptures. </a:t>
            </a:r>
          </a:p>
          <a:p>
            <a:r>
              <a:rPr lang="en-US" dirty="0"/>
              <a:t>If the Lord commands individuals to practice plural marriage, He will issue that command through His prophet—the President of the Church—and through no one else (see D&amp;C 132:45–48). </a:t>
            </a:r>
          </a:p>
        </p:txBody>
      </p:sp>
      <p:sp>
        <p:nvSpPr>
          <p:cNvPr id="3" name="Title 2"/>
          <p:cNvSpPr>
            <a:spLocks noGrp="1"/>
          </p:cNvSpPr>
          <p:nvPr>
            <p:ph type="title"/>
          </p:nvPr>
        </p:nvSpPr>
        <p:spPr/>
        <p:txBody>
          <a:bodyPr/>
          <a:lstStyle/>
          <a:p>
            <a:r>
              <a:rPr lang="en-US" dirty="0"/>
              <a:t>Practicing Plural Marriage</a:t>
            </a:r>
          </a:p>
        </p:txBody>
      </p:sp>
    </p:spTree>
    <p:extLst>
      <p:ext uri="{BB962C8B-B14F-4D97-AF65-F5344CB8AC3E}">
        <p14:creationId xmlns:p14="http://schemas.microsoft.com/office/powerpoint/2010/main" val="3752811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Jacob 2:30, why did the Lord command some of His children to practice plural marriage? </a:t>
            </a:r>
          </a:p>
          <a:p>
            <a:endParaRPr lang="en-US" dirty="0"/>
          </a:p>
        </p:txBody>
      </p:sp>
      <p:sp>
        <p:nvSpPr>
          <p:cNvPr id="3" name="Title 2"/>
          <p:cNvSpPr>
            <a:spLocks noGrp="1"/>
          </p:cNvSpPr>
          <p:nvPr>
            <p:ph type="title"/>
          </p:nvPr>
        </p:nvSpPr>
        <p:spPr/>
        <p:txBody>
          <a:bodyPr/>
          <a:lstStyle/>
          <a:p>
            <a:r>
              <a:rPr lang="en-US" dirty="0"/>
              <a:t>Plural Marriage</a:t>
            </a:r>
          </a:p>
        </p:txBody>
      </p:sp>
    </p:spTree>
    <p:extLst>
      <p:ext uri="{BB962C8B-B14F-4D97-AF65-F5344CB8AC3E}">
        <p14:creationId xmlns:p14="http://schemas.microsoft.com/office/powerpoint/2010/main" val="3555598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Jacob 2:30, why did the Lord command some of His children to practice plural marriage? </a:t>
            </a:r>
          </a:p>
          <a:p>
            <a:r>
              <a:rPr lang="en-US" dirty="0"/>
              <a:t>The Lord’s general command is to not participate in plural marriage. However, He may command His people to participate in plural marriage for a time when He deems it necessary to “raise up seed” unto Him—that is, when He wants His people to bring more children into the world who will be born in the covenant and raised in gospel-centered homes. </a:t>
            </a:r>
          </a:p>
        </p:txBody>
      </p:sp>
      <p:sp>
        <p:nvSpPr>
          <p:cNvPr id="3" name="Title 2"/>
          <p:cNvSpPr>
            <a:spLocks noGrp="1"/>
          </p:cNvSpPr>
          <p:nvPr>
            <p:ph type="title"/>
          </p:nvPr>
        </p:nvSpPr>
        <p:spPr/>
        <p:txBody>
          <a:bodyPr/>
          <a:lstStyle/>
          <a:p>
            <a:r>
              <a:rPr lang="en-US" dirty="0"/>
              <a:t>Plural Marriage</a:t>
            </a:r>
          </a:p>
        </p:txBody>
      </p:sp>
    </p:spTree>
    <p:extLst>
      <p:ext uri="{BB962C8B-B14F-4D97-AF65-F5344CB8AC3E}">
        <p14:creationId xmlns:p14="http://schemas.microsoft.com/office/powerpoint/2010/main" val="3702736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obedience to direction from God through a revelation to the Prophet Joseph Smith, some Latter-day Saints followed this practice for years during the 1800s (see D&amp;C 132). </a:t>
            </a:r>
          </a:p>
          <a:p>
            <a:endParaRPr lang="en-US" dirty="0"/>
          </a:p>
        </p:txBody>
      </p:sp>
      <p:sp>
        <p:nvSpPr>
          <p:cNvPr id="3" name="Title 2"/>
          <p:cNvSpPr>
            <a:spLocks noGrp="1"/>
          </p:cNvSpPr>
          <p:nvPr>
            <p:ph type="title"/>
          </p:nvPr>
        </p:nvSpPr>
        <p:spPr/>
        <p:txBody>
          <a:bodyPr/>
          <a:lstStyle/>
          <a:p>
            <a:r>
              <a:rPr lang="en-US" dirty="0"/>
              <a:t>Plural Marriage in Church History</a:t>
            </a:r>
          </a:p>
        </p:txBody>
      </p:sp>
    </p:spTree>
    <p:extLst>
      <p:ext uri="{BB962C8B-B14F-4D97-AF65-F5344CB8AC3E}">
        <p14:creationId xmlns:p14="http://schemas.microsoft.com/office/powerpoint/2010/main" val="2352210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obedience to direction from God through a revelation to the Prophet Joseph Smith, some Latter-day Saints followed this practice for years during the 1800s (see D&amp;C 132). </a:t>
            </a:r>
          </a:p>
          <a:p>
            <a:r>
              <a:rPr lang="en-US" dirty="0"/>
              <a:t>In 1890, when conditions had changed in the Church and in the laws of the United States, Church President Wilford Woodruff was inspired to issue a manifesto in which he declared that the Latter-day Saints were to refrain from contracting plural marriages (see Official Declaration 1).</a:t>
            </a:r>
          </a:p>
        </p:txBody>
      </p:sp>
      <p:sp>
        <p:nvSpPr>
          <p:cNvPr id="3" name="Title 2"/>
          <p:cNvSpPr>
            <a:spLocks noGrp="1"/>
          </p:cNvSpPr>
          <p:nvPr>
            <p:ph type="title"/>
          </p:nvPr>
        </p:nvSpPr>
        <p:spPr/>
        <p:txBody>
          <a:bodyPr/>
          <a:lstStyle/>
          <a:p>
            <a:r>
              <a:rPr lang="en-US" dirty="0"/>
              <a:t>Plural Marriage in Church History</a:t>
            </a:r>
          </a:p>
        </p:txBody>
      </p:sp>
    </p:spTree>
    <p:extLst>
      <p:ext uri="{BB962C8B-B14F-4D97-AF65-F5344CB8AC3E}">
        <p14:creationId xmlns:p14="http://schemas.microsoft.com/office/powerpoint/2010/main" val="3157545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small number of plural marriages were performed under the sanction of some Church leaders until a second manifesto, authored by Church President Joseph F. Smith, ended the practice worldwide in 1904. Since that time, any Latter-day Saint who adopts this practice is subject to losing his or her membership in the Church. </a:t>
            </a:r>
          </a:p>
        </p:txBody>
      </p:sp>
      <p:sp>
        <p:nvSpPr>
          <p:cNvPr id="3" name="Title 2"/>
          <p:cNvSpPr>
            <a:spLocks noGrp="1"/>
          </p:cNvSpPr>
          <p:nvPr>
            <p:ph type="title"/>
          </p:nvPr>
        </p:nvSpPr>
        <p:spPr/>
        <p:txBody>
          <a:bodyPr/>
          <a:lstStyle/>
          <a:p>
            <a:r>
              <a:rPr lang="en-US" dirty="0"/>
              <a:t>A Second Manifesto</a:t>
            </a:r>
          </a:p>
        </p:txBody>
      </p:sp>
    </p:spTree>
    <p:extLst>
      <p:ext uri="{BB962C8B-B14F-4D97-AF65-F5344CB8AC3E}">
        <p14:creationId xmlns:p14="http://schemas.microsoft.com/office/powerpoint/2010/main" val="2649237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 Gordon B. Hinckley</a:t>
            </a:r>
          </a:p>
        </p:txBody>
      </p:sp>
      <p:sp>
        <p:nvSpPr>
          <p:cNvPr id="3" name="Content Placeholder 2"/>
          <p:cNvSpPr>
            <a:spLocks noGrp="1"/>
          </p:cNvSpPr>
          <p:nvPr>
            <p:ph sz="quarter" idx="4"/>
          </p:nvPr>
        </p:nvSpPr>
        <p:spPr/>
        <p:txBody>
          <a:bodyPr/>
          <a:lstStyle/>
          <a:p>
            <a:pPr marL="0" indent="0">
              <a:buNone/>
            </a:pPr>
            <a:r>
              <a:rPr lang="en-US" dirty="0"/>
              <a:t>“I wish to state categorically that this Church has nothing whatever to do with those practicing polygamy. They are not members of this Church. Most of them have never been members. They are in violation of the civil law. They know they are in violation of the law. They are subject to its penalties. …</a:t>
            </a:r>
          </a:p>
          <a:p>
            <a:pPr marL="0" indent="0">
              <a:buNone/>
            </a:pPr>
            <a:r>
              <a:rPr lang="en-US" i="0" dirty="0"/>
              <a:t>Continued on the next page.</a:t>
            </a:r>
          </a:p>
        </p:txBody>
      </p:sp>
      <p:pic>
        <p:nvPicPr>
          <p:cNvPr id="1028" name="Picture 4" descr="https://cmcatalog.ldschurch.org/entry/file/preview/874b3dd13dfb46339c2b80b947941ad7"/>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3778" r="3778"/>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36657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 Gordon B. Hinckley, cont.</a:t>
            </a:r>
          </a:p>
        </p:txBody>
      </p:sp>
      <p:sp>
        <p:nvSpPr>
          <p:cNvPr id="3" name="Content Placeholder 2"/>
          <p:cNvSpPr>
            <a:spLocks noGrp="1"/>
          </p:cNvSpPr>
          <p:nvPr>
            <p:ph sz="quarter" idx="4"/>
          </p:nvPr>
        </p:nvSpPr>
        <p:spPr>
          <a:xfrm>
            <a:off x="3124200" y="1691013"/>
            <a:ext cx="5418551" cy="4176387"/>
          </a:xfrm>
        </p:spPr>
        <p:txBody>
          <a:bodyPr/>
          <a:lstStyle/>
          <a:p>
            <a:pPr marL="0" indent="0">
              <a:buNone/>
            </a:pPr>
            <a:r>
              <a:rPr lang="en-US" dirty="0"/>
              <a:t>“If any of our members are found to be practicing plural marriage, they are excommunicated, the most serious penalty the Church can impose. Not only are those so involved in direct violation of the civil law, they are in violation of the law of this Church. An article of our faith is binding upon us. It states, ‘We believe in being subject to kings, presidents, rulers, and magistrates, in obeying, honoring, and sustaining the law’ (A of F 1:12). …</a:t>
            </a:r>
          </a:p>
          <a:p>
            <a:pPr marL="0" indent="0">
              <a:buNone/>
            </a:pPr>
            <a:r>
              <a:rPr lang="en-US" i="0" dirty="0"/>
              <a:t>Continued on the next page.</a:t>
            </a:r>
          </a:p>
        </p:txBody>
      </p:sp>
      <p:pic>
        <p:nvPicPr>
          <p:cNvPr id="5" name="Picture Placeholder 4" descr="https://cmcatalog.ldschurch.org/entry/file/preview/874b3dd13dfb46339c2b80b947941ad7"/>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3778" r="3778"/>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7732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Who is the best athlete you know of? Who is the richest person you are aware of? Who is the most famous person you know of?</a:t>
            </a:r>
          </a:p>
          <a:p>
            <a:r>
              <a:rPr lang="en-US" dirty="0"/>
              <a:t>We may often compare one person’s talents, wealth, beauty, or other attributes and achievements against another’s, sometimes without thinking about it. Have you ever compared yourself with another person in one of these ways? </a:t>
            </a:r>
          </a:p>
        </p:txBody>
      </p:sp>
      <p:sp>
        <p:nvSpPr>
          <p:cNvPr id="5" name="Title 4"/>
          <p:cNvSpPr>
            <a:spLocks noGrp="1"/>
          </p:cNvSpPr>
          <p:nvPr>
            <p:ph type="title"/>
          </p:nvPr>
        </p:nvSpPr>
        <p:spPr/>
        <p:txBody>
          <a:bodyPr/>
          <a:lstStyle/>
          <a:p>
            <a:r>
              <a:rPr lang="en-US" dirty="0"/>
              <a:t>Comparisons</a:t>
            </a:r>
          </a:p>
        </p:txBody>
      </p:sp>
    </p:spTree>
    <p:extLst>
      <p:ext uri="{BB962C8B-B14F-4D97-AF65-F5344CB8AC3E}">
        <p14:creationId xmlns:p14="http://schemas.microsoft.com/office/powerpoint/2010/main" val="1510135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 Gordon B. Hinckley, cont.</a:t>
            </a:r>
          </a:p>
        </p:txBody>
      </p:sp>
      <p:sp>
        <p:nvSpPr>
          <p:cNvPr id="3" name="Content Placeholder 2"/>
          <p:cNvSpPr>
            <a:spLocks noGrp="1"/>
          </p:cNvSpPr>
          <p:nvPr>
            <p:ph sz="quarter" idx="4"/>
          </p:nvPr>
        </p:nvSpPr>
        <p:spPr>
          <a:xfrm>
            <a:off x="3124200" y="1741119"/>
            <a:ext cx="5456129" cy="4126282"/>
          </a:xfrm>
        </p:spPr>
        <p:txBody>
          <a:bodyPr/>
          <a:lstStyle/>
          <a:p>
            <a:pPr marL="0" indent="0">
              <a:buNone/>
            </a:pPr>
            <a:r>
              <a:rPr lang="en-US" dirty="0"/>
              <a:t>“More than a century ago God clearly revealed unto His prophet Wilford Woodruff that the practice of plural marriage should be discontinued, which means that it is now against the law of God. Even in countries where civil or religious law allows polygamy, the Church teaches that marriage must be monogamous and does not accept into its membership those practicing plural marriage” (Gordon B. Hinckley, “What Are People Asking about Us?” </a:t>
            </a:r>
            <a:r>
              <a:rPr lang="en-US" i="0" dirty="0"/>
              <a:t>Ensign</a:t>
            </a:r>
            <a:r>
              <a:rPr lang="en-US" dirty="0"/>
              <a:t>, Nov. 1998, 71–72).</a:t>
            </a:r>
          </a:p>
        </p:txBody>
      </p:sp>
      <p:pic>
        <p:nvPicPr>
          <p:cNvPr id="5" name="Picture Placeholder 4" descr="https://cmcatalog.ldschurch.org/entry/file/preview/874b3dd13dfb46339c2b80b947941ad7"/>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3778" r="3778"/>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03171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you want to know more information on the history of the practice of plural marriage in the Church, see “Plural Marriage in The Church of Jesus Christ of Latter-day Saints,” Gospel Topics, topics.lds.org. </a:t>
            </a:r>
          </a:p>
        </p:txBody>
      </p:sp>
      <p:sp>
        <p:nvSpPr>
          <p:cNvPr id="3" name="Title 2"/>
          <p:cNvSpPr>
            <a:spLocks noGrp="1"/>
          </p:cNvSpPr>
          <p:nvPr>
            <p:ph type="title"/>
          </p:nvPr>
        </p:nvSpPr>
        <p:spPr/>
        <p:txBody>
          <a:bodyPr/>
          <a:lstStyle/>
          <a:p>
            <a:r>
              <a:rPr lang="en-US" dirty="0"/>
              <a:t>More Information</a:t>
            </a:r>
          </a:p>
        </p:txBody>
      </p:sp>
    </p:spTree>
    <p:extLst>
      <p:ext uri="{BB962C8B-B14F-4D97-AF65-F5344CB8AC3E}">
        <p14:creationId xmlns:p14="http://schemas.microsoft.com/office/powerpoint/2010/main" val="710286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Jacob was speaking to the Nephites about the most prominent way they were committing sexual sin. Read Jacob 2:28, looking for how the Lord feels about chastity and sexual sin. </a:t>
            </a:r>
          </a:p>
          <a:p>
            <a:endParaRPr lang="en-US" dirty="0"/>
          </a:p>
        </p:txBody>
      </p:sp>
      <p:sp>
        <p:nvSpPr>
          <p:cNvPr id="3" name="Title 2"/>
          <p:cNvSpPr>
            <a:spLocks noGrp="1"/>
          </p:cNvSpPr>
          <p:nvPr>
            <p:ph type="title"/>
          </p:nvPr>
        </p:nvSpPr>
        <p:spPr/>
        <p:txBody>
          <a:bodyPr/>
          <a:lstStyle/>
          <a:p>
            <a:r>
              <a:rPr lang="en-US" dirty="0"/>
              <a:t>Sexual Sin</a:t>
            </a:r>
          </a:p>
        </p:txBody>
      </p:sp>
    </p:spTree>
    <p:extLst>
      <p:ext uri="{BB962C8B-B14F-4D97-AF65-F5344CB8AC3E}">
        <p14:creationId xmlns:p14="http://schemas.microsoft.com/office/powerpoint/2010/main" val="1174299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Jacob was speaking to the Nephites about the most prominent way they were committing sexual sin. Read Jacob 2:28, looking for how the Lord feels about chastity and sexual sin. </a:t>
            </a:r>
          </a:p>
          <a:p>
            <a:r>
              <a:rPr lang="en-US" b="1" dirty="0"/>
              <a:t>The Lord delights in chastity, </a:t>
            </a:r>
            <a:r>
              <a:rPr lang="en-US" dirty="0"/>
              <a:t>and </a:t>
            </a:r>
            <a:r>
              <a:rPr lang="en-US" b="1" dirty="0"/>
              <a:t>sexual sin is an abomination before the Lord. </a:t>
            </a:r>
            <a:r>
              <a:rPr lang="en-US" dirty="0"/>
              <a:t>You may wish to mark these words in your scriptures.</a:t>
            </a:r>
          </a:p>
        </p:txBody>
      </p:sp>
      <p:sp>
        <p:nvSpPr>
          <p:cNvPr id="3" name="Title 2"/>
          <p:cNvSpPr>
            <a:spLocks noGrp="1"/>
          </p:cNvSpPr>
          <p:nvPr>
            <p:ph type="title"/>
          </p:nvPr>
        </p:nvSpPr>
        <p:spPr/>
        <p:txBody>
          <a:bodyPr/>
          <a:lstStyle/>
          <a:p>
            <a:r>
              <a:rPr lang="en-US" dirty="0"/>
              <a:t>Sexual Sin</a:t>
            </a:r>
          </a:p>
        </p:txBody>
      </p:sp>
    </p:spTree>
    <p:extLst>
      <p:ext uri="{BB962C8B-B14F-4D97-AF65-F5344CB8AC3E}">
        <p14:creationId xmlns:p14="http://schemas.microsoft.com/office/powerpoint/2010/main" val="2855516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“Chastity is sexual purity, a condition that is ‘pleasing unto God’ (Jacob 2:7). To be chaste, you must be morally clean in your thoughts, words, and actions. You must not have any sexual relations before you are legally married. When you are married, you must be completely faithful to your husband or wife.  </a:t>
            </a:r>
          </a:p>
          <a:p>
            <a:pPr marL="0" indent="0">
              <a:buNone/>
            </a:pPr>
            <a:r>
              <a:rPr lang="en-US" dirty="0"/>
              <a:t>Continued on the next page.</a:t>
            </a:r>
          </a:p>
        </p:txBody>
      </p:sp>
      <p:sp>
        <p:nvSpPr>
          <p:cNvPr id="3" name="Title 2"/>
          <p:cNvSpPr>
            <a:spLocks noGrp="1"/>
          </p:cNvSpPr>
          <p:nvPr>
            <p:ph type="title"/>
          </p:nvPr>
        </p:nvSpPr>
        <p:spPr/>
        <p:txBody>
          <a:bodyPr/>
          <a:lstStyle/>
          <a:p>
            <a:r>
              <a:rPr lang="en-US" dirty="0"/>
              <a:t>Chastity</a:t>
            </a:r>
          </a:p>
        </p:txBody>
      </p:sp>
    </p:spTree>
    <p:extLst>
      <p:ext uri="{BB962C8B-B14F-4D97-AF65-F5344CB8AC3E}">
        <p14:creationId xmlns:p14="http://schemas.microsoft.com/office/powerpoint/2010/main" val="1933712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“Physical intimacy between husband and wife is beautiful and sacred. It is ordained of God for the creation of children and for the expression of love within marriage” (</a:t>
            </a:r>
            <a:r>
              <a:rPr lang="en-US" i="1" dirty="0"/>
              <a:t>True to the Faith: A Gospel Reference</a:t>
            </a:r>
            <a:r>
              <a:rPr lang="en-US" dirty="0"/>
              <a:t> [2004], 29). </a:t>
            </a:r>
          </a:p>
          <a:p>
            <a:endParaRPr lang="en-US" dirty="0"/>
          </a:p>
        </p:txBody>
      </p:sp>
      <p:sp>
        <p:nvSpPr>
          <p:cNvPr id="3" name="Title 2"/>
          <p:cNvSpPr>
            <a:spLocks noGrp="1"/>
          </p:cNvSpPr>
          <p:nvPr>
            <p:ph type="title"/>
          </p:nvPr>
        </p:nvSpPr>
        <p:spPr/>
        <p:txBody>
          <a:bodyPr/>
          <a:lstStyle/>
          <a:p>
            <a:r>
              <a:rPr lang="en-US" dirty="0"/>
              <a:t>Chastity</a:t>
            </a:r>
          </a:p>
        </p:txBody>
      </p:sp>
    </p:spTree>
    <p:extLst>
      <p:ext uri="{BB962C8B-B14F-4D97-AF65-F5344CB8AC3E}">
        <p14:creationId xmlns:p14="http://schemas.microsoft.com/office/powerpoint/2010/main" val="2341684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do you think chastity and sexual sin are such important topics?</a:t>
            </a:r>
          </a:p>
          <a:p>
            <a:endParaRPr lang="en-US" dirty="0"/>
          </a:p>
        </p:txBody>
      </p:sp>
      <p:sp>
        <p:nvSpPr>
          <p:cNvPr id="3" name="Title 2"/>
          <p:cNvSpPr>
            <a:spLocks noGrp="1"/>
          </p:cNvSpPr>
          <p:nvPr>
            <p:ph type="title"/>
          </p:nvPr>
        </p:nvSpPr>
        <p:spPr/>
        <p:txBody>
          <a:bodyPr/>
          <a:lstStyle/>
          <a:p>
            <a:r>
              <a:rPr lang="en-US" dirty="0"/>
              <a:t>The Law of Chastity</a:t>
            </a:r>
          </a:p>
        </p:txBody>
      </p:sp>
    </p:spTree>
    <p:extLst>
      <p:ext uri="{BB962C8B-B14F-4D97-AF65-F5344CB8AC3E}">
        <p14:creationId xmlns:p14="http://schemas.microsoft.com/office/powerpoint/2010/main" val="1431751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do you think chastity and sexual sin are such important topics?</a:t>
            </a:r>
          </a:p>
          <a:p>
            <a:r>
              <a:rPr lang="en-US" dirty="0"/>
              <a:t>Why can it be challenging to live the law of chastity in our day?</a:t>
            </a:r>
          </a:p>
          <a:p>
            <a:endParaRPr lang="en-US" dirty="0"/>
          </a:p>
        </p:txBody>
      </p:sp>
      <p:sp>
        <p:nvSpPr>
          <p:cNvPr id="3" name="Title 2"/>
          <p:cNvSpPr>
            <a:spLocks noGrp="1"/>
          </p:cNvSpPr>
          <p:nvPr>
            <p:ph type="title"/>
          </p:nvPr>
        </p:nvSpPr>
        <p:spPr/>
        <p:txBody>
          <a:bodyPr/>
          <a:lstStyle/>
          <a:p>
            <a:r>
              <a:rPr lang="en-US" dirty="0"/>
              <a:t>The Law of Chastity</a:t>
            </a:r>
          </a:p>
        </p:txBody>
      </p:sp>
    </p:spTree>
    <p:extLst>
      <p:ext uri="{BB962C8B-B14F-4D97-AF65-F5344CB8AC3E}">
        <p14:creationId xmlns:p14="http://schemas.microsoft.com/office/powerpoint/2010/main" val="3173280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do you think chastity and sexual sin are such important topics?</a:t>
            </a:r>
          </a:p>
          <a:p>
            <a:r>
              <a:rPr lang="en-US" dirty="0"/>
              <a:t>Why can it be challenging to live the law of chastity in our day?</a:t>
            </a:r>
          </a:p>
          <a:p>
            <a:r>
              <a:rPr lang="en-US" dirty="0"/>
              <a:t>What has helped you live the law of chastity in a world that frequently challenges it?</a:t>
            </a:r>
          </a:p>
          <a:p>
            <a:endParaRPr lang="en-US" dirty="0"/>
          </a:p>
        </p:txBody>
      </p:sp>
      <p:sp>
        <p:nvSpPr>
          <p:cNvPr id="3" name="Title 2"/>
          <p:cNvSpPr>
            <a:spLocks noGrp="1"/>
          </p:cNvSpPr>
          <p:nvPr>
            <p:ph type="title"/>
          </p:nvPr>
        </p:nvSpPr>
        <p:spPr/>
        <p:txBody>
          <a:bodyPr/>
          <a:lstStyle/>
          <a:p>
            <a:r>
              <a:rPr lang="en-US" dirty="0"/>
              <a:t>The Law of Chastity</a:t>
            </a:r>
          </a:p>
        </p:txBody>
      </p:sp>
    </p:spTree>
    <p:extLst>
      <p:ext uri="{BB962C8B-B14F-4D97-AF65-F5344CB8AC3E}">
        <p14:creationId xmlns:p14="http://schemas.microsoft.com/office/powerpoint/2010/main" val="1608643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Watch this video and look for anything that might help you guard against sexual sin. </a:t>
            </a:r>
          </a:p>
          <a:p>
            <a:pPr marL="0" indent="0">
              <a:buNone/>
            </a:pPr>
            <a:r>
              <a:rPr lang="en-US" dirty="0"/>
              <a:t>https://www.lds.org/youth/video/chastity-what-are-the-limits?lang=eng</a:t>
            </a:r>
          </a:p>
          <a:p>
            <a:endParaRPr lang="en-US" dirty="0"/>
          </a:p>
        </p:txBody>
      </p:sp>
      <p:sp>
        <p:nvSpPr>
          <p:cNvPr id="3" name="Title 2"/>
          <p:cNvSpPr>
            <a:spLocks noGrp="1"/>
          </p:cNvSpPr>
          <p:nvPr>
            <p:ph type="title"/>
          </p:nvPr>
        </p:nvSpPr>
        <p:spPr/>
        <p:txBody>
          <a:bodyPr/>
          <a:lstStyle/>
          <a:p>
            <a:r>
              <a:rPr lang="en-US" dirty="0"/>
              <a:t>Chastity: What Are the Limits?</a:t>
            </a:r>
          </a:p>
        </p:txBody>
      </p:sp>
    </p:spTree>
    <p:extLst>
      <p:ext uri="{BB962C8B-B14F-4D97-AF65-F5344CB8AC3E}">
        <p14:creationId xmlns:p14="http://schemas.microsoft.com/office/powerpoint/2010/main" val="23332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2:12–13, looking for what led some of the Nephites to compare themselves with others. </a:t>
            </a:r>
          </a:p>
          <a:p>
            <a:endParaRPr lang="en-US" dirty="0"/>
          </a:p>
        </p:txBody>
      </p:sp>
      <p:sp>
        <p:nvSpPr>
          <p:cNvPr id="3" name="Title 2"/>
          <p:cNvSpPr>
            <a:spLocks noGrp="1"/>
          </p:cNvSpPr>
          <p:nvPr>
            <p:ph type="title"/>
          </p:nvPr>
        </p:nvSpPr>
        <p:spPr/>
        <p:txBody>
          <a:bodyPr/>
          <a:lstStyle/>
          <a:p>
            <a:r>
              <a:rPr lang="en-US" dirty="0"/>
              <a:t>Comparing with Others</a:t>
            </a:r>
          </a:p>
        </p:txBody>
      </p:sp>
    </p:spTree>
    <p:extLst>
      <p:ext uri="{BB962C8B-B14F-4D97-AF65-F5344CB8AC3E}">
        <p14:creationId xmlns:p14="http://schemas.microsoft.com/office/powerpoint/2010/main" val="3603253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“Never do anything that could lead to sexual transgression. Treat others with respect, not as objects used to satisfy lustful and selfish desires. Before marriage, do not participate in passionate kissing, lie on top of another person, or touch the private, sacred parts of another person’s body, with or without clothing. Do not do anything else that arouses sexual feelings. Do not arouse those emotions in your own body. …</a:t>
            </a:r>
          </a:p>
          <a:p>
            <a:pPr marL="0" indent="0">
              <a:buNone/>
            </a:pPr>
            <a:r>
              <a:rPr lang="en-US" dirty="0"/>
              <a:t>Continued on the next slide.</a:t>
            </a:r>
          </a:p>
        </p:txBody>
      </p:sp>
      <p:sp>
        <p:nvSpPr>
          <p:cNvPr id="3" name="Title 2"/>
          <p:cNvSpPr>
            <a:spLocks noGrp="1"/>
          </p:cNvSpPr>
          <p:nvPr>
            <p:ph type="title"/>
          </p:nvPr>
        </p:nvSpPr>
        <p:spPr/>
        <p:txBody>
          <a:bodyPr/>
          <a:lstStyle/>
          <a:p>
            <a:r>
              <a:rPr lang="en-US" dirty="0"/>
              <a:t>For the Strength of Youth </a:t>
            </a:r>
          </a:p>
        </p:txBody>
      </p:sp>
    </p:spTree>
    <p:extLst>
      <p:ext uri="{BB962C8B-B14F-4D97-AF65-F5344CB8AC3E}">
        <p14:creationId xmlns:p14="http://schemas.microsoft.com/office/powerpoint/2010/main" val="1416629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“Avoid situations that invite increased temptation. … Do not participate in discussions or any media that arouse sexual feelings. Do not participate in any type of pornography. The Spirit can help you know when you are at risk and give you the strength to remove yourself from the situation” (</a:t>
            </a:r>
            <a:r>
              <a:rPr lang="en-US" i="1" dirty="0"/>
              <a:t>For the Strength of Youth</a:t>
            </a:r>
            <a:r>
              <a:rPr lang="en-US" dirty="0"/>
              <a:t> [booklet, 2011], 36).</a:t>
            </a:r>
          </a:p>
        </p:txBody>
      </p:sp>
      <p:sp>
        <p:nvSpPr>
          <p:cNvPr id="3" name="Title 2"/>
          <p:cNvSpPr>
            <a:spLocks noGrp="1"/>
          </p:cNvSpPr>
          <p:nvPr>
            <p:ph type="title"/>
          </p:nvPr>
        </p:nvSpPr>
        <p:spPr/>
        <p:txBody>
          <a:bodyPr/>
          <a:lstStyle/>
          <a:p>
            <a:r>
              <a:rPr lang="en-US" dirty="0"/>
              <a:t>For the Strength of Youth, cont. </a:t>
            </a:r>
          </a:p>
        </p:txBody>
      </p:sp>
    </p:spTree>
    <p:extLst>
      <p:ext uri="{BB962C8B-B14F-4D97-AF65-F5344CB8AC3E}">
        <p14:creationId xmlns:p14="http://schemas.microsoft.com/office/powerpoint/2010/main" val="137265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can following the guidelines in </a:t>
            </a:r>
            <a:r>
              <a:rPr lang="en-US" i="1" dirty="0"/>
              <a:t>For the Strength of Youth</a:t>
            </a:r>
            <a:r>
              <a:rPr lang="en-US" dirty="0"/>
              <a:t> help us live the law of chastity?</a:t>
            </a:r>
          </a:p>
        </p:txBody>
      </p:sp>
      <p:sp>
        <p:nvSpPr>
          <p:cNvPr id="3" name="Title 2"/>
          <p:cNvSpPr>
            <a:spLocks noGrp="1"/>
          </p:cNvSpPr>
          <p:nvPr>
            <p:ph type="title"/>
          </p:nvPr>
        </p:nvSpPr>
        <p:spPr/>
        <p:txBody>
          <a:bodyPr/>
          <a:lstStyle/>
          <a:p>
            <a:r>
              <a:rPr lang="en-US" dirty="0"/>
              <a:t>Follow the Guidelines </a:t>
            </a:r>
          </a:p>
        </p:txBody>
      </p:sp>
    </p:spTree>
    <p:extLst>
      <p:ext uri="{BB962C8B-B14F-4D97-AF65-F5344CB8AC3E}">
        <p14:creationId xmlns:p14="http://schemas.microsoft.com/office/powerpoint/2010/main" val="631115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you have any questions about sexual sin, talk to your parents or your bishop or branch president. </a:t>
            </a:r>
          </a:p>
          <a:p>
            <a:endParaRPr lang="en-US" dirty="0"/>
          </a:p>
        </p:txBody>
      </p:sp>
      <p:sp>
        <p:nvSpPr>
          <p:cNvPr id="3" name="Title 2"/>
          <p:cNvSpPr>
            <a:spLocks noGrp="1"/>
          </p:cNvSpPr>
          <p:nvPr>
            <p:ph type="title"/>
          </p:nvPr>
        </p:nvSpPr>
        <p:spPr/>
        <p:txBody>
          <a:bodyPr/>
          <a:lstStyle/>
          <a:p>
            <a:r>
              <a:rPr lang="en-US" dirty="0"/>
              <a:t>Questions about Sexual Sin</a:t>
            </a:r>
          </a:p>
        </p:txBody>
      </p:sp>
    </p:spTree>
    <p:extLst>
      <p:ext uri="{BB962C8B-B14F-4D97-AF65-F5344CB8AC3E}">
        <p14:creationId xmlns:p14="http://schemas.microsoft.com/office/powerpoint/2010/main" val="1349604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2:31–35, looking for how the immoral choices of Nephite men had affected their families.  Although Jacob was speaking only to men, the law of chastity is equally important for women. </a:t>
            </a:r>
          </a:p>
          <a:p>
            <a:endParaRPr lang="en-US" dirty="0"/>
          </a:p>
        </p:txBody>
      </p:sp>
      <p:sp>
        <p:nvSpPr>
          <p:cNvPr id="3" name="Title 2"/>
          <p:cNvSpPr>
            <a:spLocks noGrp="1"/>
          </p:cNvSpPr>
          <p:nvPr>
            <p:ph type="title"/>
          </p:nvPr>
        </p:nvSpPr>
        <p:spPr/>
        <p:txBody>
          <a:bodyPr/>
          <a:lstStyle/>
          <a:p>
            <a:r>
              <a:rPr lang="en-US" dirty="0"/>
              <a:t>Immoral Choices</a:t>
            </a:r>
          </a:p>
        </p:txBody>
      </p:sp>
    </p:spTree>
    <p:extLst>
      <p:ext uri="{BB962C8B-B14F-4D97-AF65-F5344CB8AC3E}">
        <p14:creationId xmlns:p14="http://schemas.microsoft.com/office/powerpoint/2010/main" val="312454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Some young people rationalize that they can break the law of chastity because their actions do not hurt anyone else. According to Jacob 2:31–35, how might a person’s immorality affect other people?</a:t>
            </a:r>
          </a:p>
          <a:p>
            <a:endParaRPr lang="en-US" dirty="0"/>
          </a:p>
        </p:txBody>
      </p:sp>
      <p:sp>
        <p:nvSpPr>
          <p:cNvPr id="3" name="Title 2"/>
          <p:cNvSpPr>
            <a:spLocks noGrp="1"/>
          </p:cNvSpPr>
          <p:nvPr>
            <p:ph type="title"/>
          </p:nvPr>
        </p:nvSpPr>
        <p:spPr/>
        <p:txBody>
          <a:bodyPr/>
          <a:lstStyle/>
          <a:p>
            <a:r>
              <a:rPr lang="en-US" dirty="0"/>
              <a:t>Rationalizing</a:t>
            </a:r>
          </a:p>
        </p:txBody>
      </p:sp>
    </p:spTree>
    <p:extLst>
      <p:ext uri="{BB962C8B-B14F-4D97-AF65-F5344CB8AC3E}">
        <p14:creationId xmlns:p14="http://schemas.microsoft.com/office/powerpoint/2010/main" val="619824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Some young people rationalize that they can break the law of chastity because their actions do not hurt anyone else. According to Jacob 2:31–35, how might a person’s immorality affect other people?</a:t>
            </a:r>
          </a:p>
          <a:p>
            <a:r>
              <a:rPr lang="en-US" dirty="0"/>
              <a:t>What could you say to someone who claims that the law of chastity is outdated and unnecessary? </a:t>
            </a:r>
          </a:p>
        </p:txBody>
      </p:sp>
      <p:sp>
        <p:nvSpPr>
          <p:cNvPr id="3" name="Title 2"/>
          <p:cNvSpPr>
            <a:spLocks noGrp="1"/>
          </p:cNvSpPr>
          <p:nvPr>
            <p:ph type="title"/>
          </p:nvPr>
        </p:nvSpPr>
        <p:spPr/>
        <p:txBody>
          <a:bodyPr/>
          <a:lstStyle/>
          <a:p>
            <a:r>
              <a:rPr lang="en-US" dirty="0"/>
              <a:t>Rationalizing</a:t>
            </a:r>
          </a:p>
        </p:txBody>
      </p:sp>
    </p:spTree>
    <p:extLst>
      <p:ext uri="{BB962C8B-B14F-4D97-AF65-F5344CB8AC3E}">
        <p14:creationId xmlns:p14="http://schemas.microsoft.com/office/powerpoint/2010/main" val="4260655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Commit yourself to choose to be morally clean by living the law of chastity. If you have sinned against the law of chastity, seek help from your bishop or branch president, who can help you repent and become clean through the Atonement of Jesus Christ. </a:t>
            </a:r>
          </a:p>
          <a:p>
            <a:endParaRPr lang="en-US" dirty="0"/>
          </a:p>
        </p:txBody>
      </p:sp>
      <p:sp>
        <p:nvSpPr>
          <p:cNvPr id="3" name="Title 2"/>
          <p:cNvSpPr>
            <a:spLocks noGrp="1"/>
          </p:cNvSpPr>
          <p:nvPr>
            <p:ph type="title"/>
          </p:nvPr>
        </p:nvSpPr>
        <p:spPr/>
        <p:txBody>
          <a:bodyPr/>
          <a:lstStyle/>
          <a:p>
            <a:r>
              <a:rPr lang="en-US" dirty="0"/>
              <a:t>Becoming Clean</a:t>
            </a:r>
          </a:p>
        </p:txBody>
      </p:sp>
    </p:spTree>
    <p:extLst>
      <p:ext uri="{BB962C8B-B14F-4D97-AF65-F5344CB8AC3E}">
        <p14:creationId xmlns:p14="http://schemas.microsoft.com/office/powerpoint/2010/main" val="991091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 last lesson, you studied 3 Nephi 18:15, 20–21 and this doctrine: </a:t>
            </a:r>
            <a:r>
              <a:rPr lang="en-US" b="1" dirty="0"/>
              <a:t>Because Jesus Christ is our Savior and our Mediator with the Father, all prayers, blessings, and priesthood ordinances should be done in His name.</a:t>
            </a:r>
            <a:r>
              <a:rPr lang="en-US" dirty="0"/>
              <a:t> </a:t>
            </a:r>
          </a:p>
          <a:p>
            <a:endParaRPr lang="en-US" dirty="0"/>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2074642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In the last lesson, you studied 3 Nephi 18:15, 20–21 and this doctrine: </a:t>
            </a:r>
            <a:r>
              <a:rPr lang="en-US" b="1" dirty="0"/>
              <a:t>Because Jesus Christ is our Savior and our Mediator with the Father, all prayers, blessings, and priesthood ordinances should be done in His name.</a:t>
            </a:r>
            <a:r>
              <a:rPr lang="en-US" dirty="0"/>
              <a:t> </a:t>
            </a:r>
          </a:p>
          <a:p>
            <a:pPr fontAlgn="base"/>
            <a:r>
              <a:rPr lang="en-US" dirty="0"/>
              <a:t>Have you ever wondered why we do so many things in the Savior’s name? </a:t>
            </a:r>
          </a:p>
          <a:p>
            <a:endParaRPr lang="en-US" dirty="0"/>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218694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2:12–13, looking for what led some of the Nephites to compare themselves with others. </a:t>
            </a:r>
          </a:p>
          <a:p>
            <a:r>
              <a:rPr lang="en-US" dirty="0"/>
              <a:t>What words or phrases in Jacob 2:13 indicate how some of the Nephites were comparing themselves with others?</a:t>
            </a:r>
          </a:p>
          <a:p>
            <a:endParaRPr lang="en-US" dirty="0"/>
          </a:p>
        </p:txBody>
      </p:sp>
      <p:sp>
        <p:nvSpPr>
          <p:cNvPr id="3" name="Title 2"/>
          <p:cNvSpPr>
            <a:spLocks noGrp="1"/>
          </p:cNvSpPr>
          <p:nvPr>
            <p:ph type="title"/>
          </p:nvPr>
        </p:nvSpPr>
        <p:spPr/>
        <p:txBody>
          <a:bodyPr/>
          <a:lstStyle/>
          <a:p>
            <a:r>
              <a:rPr lang="en-US" dirty="0"/>
              <a:t>Comparing with Others</a:t>
            </a:r>
          </a:p>
        </p:txBody>
      </p:sp>
    </p:spTree>
    <p:extLst>
      <p:ext uri="{BB962C8B-B14F-4D97-AF65-F5344CB8AC3E}">
        <p14:creationId xmlns:p14="http://schemas.microsoft.com/office/powerpoint/2010/main" val="101310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are separated from our Father in Heaven, His power, and blessings by both the Fall and personal sin. Jesus Christ is our Mediator with Heavenly Father. A mediator is someone who intervenes between individuals or groups in order to resolve differences and bring them together. </a:t>
            </a:r>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37934011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Through His atoning sacrifice, the Savior provides a way for all people to overcome the negative consequences of the Fall, repent of their sins, be reconciled to Heavenly Father, and receive the blessings of salvation. This is one reason we pray to the Father in the name of Jesus Christ.  </a:t>
            </a:r>
          </a:p>
          <a:p>
            <a:endParaRPr lang="en-US" dirty="0"/>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1116459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addition to prayer, what are some other things we are commanded to do in the name of Jesus Christ?</a:t>
            </a:r>
          </a:p>
          <a:p>
            <a:endParaRPr lang="en-US" dirty="0"/>
          </a:p>
        </p:txBody>
      </p:sp>
      <p:sp>
        <p:nvSpPr>
          <p:cNvPr id="3" name="Title 2"/>
          <p:cNvSpPr>
            <a:spLocks noGrp="1"/>
          </p:cNvSpPr>
          <p:nvPr>
            <p:ph type="title"/>
          </p:nvPr>
        </p:nvSpPr>
        <p:spPr/>
        <p:txBody>
          <a:bodyPr/>
          <a:lstStyle/>
          <a:p>
            <a:r>
              <a:rPr lang="en-US" dirty="0"/>
              <a:t>Doctrinal Mastery: The Godhead</a:t>
            </a:r>
          </a:p>
        </p:txBody>
      </p:sp>
    </p:spTree>
    <p:extLst>
      <p:ext uri="{BB962C8B-B14F-4D97-AF65-F5344CB8AC3E}">
        <p14:creationId xmlns:p14="http://schemas.microsoft.com/office/powerpoint/2010/main" val="2973304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09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Jacob 2:12–13, looking for what led some of the Nephites to compare themselves with others. </a:t>
            </a:r>
          </a:p>
          <a:p>
            <a:r>
              <a:rPr lang="en-US" dirty="0"/>
              <a:t>What words or phrases in Jacob 2:13 indicate how some of the Nephites were comparing themselves with others?</a:t>
            </a:r>
          </a:p>
          <a:p>
            <a:r>
              <a:rPr lang="en-US" dirty="0"/>
              <a:t>How can comparison lead to pride?</a:t>
            </a:r>
          </a:p>
        </p:txBody>
      </p:sp>
      <p:sp>
        <p:nvSpPr>
          <p:cNvPr id="3" name="Title 2"/>
          <p:cNvSpPr>
            <a:spLocks noGrp="1"/>
          </p:cNvSpPr>
          <p:nvPr>
            <p:ph type="title"/>
          </p:nvPr>
        </p:nvSpPr>
        <p:spPr/>
        <p:txBody>
          <a:bodyPr/>
          <a:lstStyle/>
          <a:p>
            <a:r>
              <a:rPr lang="en-US" dirty="0"/>
              <a:t>Comparing with Others</a:t>
            </a:r>
          </a:p>
        </p:txBody>
      </p:sp>
    </p:spTree>
    <p:extLst>
      <p:ext uri="{BB962C8B-B14F-4D97-AF65-F5344CB8AC3E}">
        <p14:creationId xmlns:p14="http://schemas.microsoft.com/office/powerpoint/2010/main" val="125033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 Dieter F. Uchtdorf</a:t>
            </a:r>
          </a:p>
        </p:txBody>
      </p:sp>
      <p:sp>
        <p:nvSpPr>
          <p:cNvPr id="3" name="Content Placeholder 2"/>
          <p:cNvSpPr>
            <a:spLocks noGrp="1"/>
          </p:cNvSpPr>
          <p:nvPr>
            <p:ph sz="quarter" idx="4"/>
          </p:nvPr>
        </p:nvSpPr>
        <p:spPr/>
        <p:txBody>
          <a:bodyPr/>
          <a:lstStyle/>
          <a:p>
            <a:pPr marL="0" indent="0">
              <a:buNone/>
            </a:pPr>
            <a:r>
              <a:rPr lang="en-US" dirty="0"/>
              <a:t>“At its core, pride is a sin of comparison, for though it usually begins with ‘Look how wonderful I am and what great things I have done,’ it always seems to end with ‘Therefore, I am better than you.’ …</a:t>
            </a:r>
          </a:p>
          <a:p>
            <a:pPr marL="0" indent="0">
              <a:buNone/>
            </a:pPr>
            <a:r>
              <a:rPr lang="en-US" dirty="0"/>
              <a:t>“… This is the sin of ‘Thank God I am more special than you.’ At its core is the desire to be admired or envied. It is the sin of self-glorification” (Dieter F. Uchtdorf, “Pride and the Priesthood,” </a:t>
            </a:r>
            <a:r>
              <a:rPr lang="en-US" i="0" dirty="0"/>
              <a:t>Ensign</a:t>
            </a:r>
            <a:r>
              <a:rPr lang="en-US" dirty="0"/>
              <a:t> or </a:t>
            </a:r>
            <a:r>
              <a:rPr lang="en-US" i="0" dirty="0"/>
              <a:t>Liahona</a:t>
            </a:r>
            <a:r>
              <a:rPr lang="en-US" dirty="0"/>
              <a:t>, Nov. 2010, 56).</a:t>
            </a:r>
          </a:p>
        </p:txBody>
      </p:sp>
      <p:pic>
        <p:nvPicPr>
          <p:cNvPr id="6" name="Picture Placeholder 5"/>
          <p:cNvPicPr>
            <a:picLocks noGrp="1" noChangeAspect="1"/>
          </p:cNvPicPr>
          <p:nvPr>
            <p:ph type="pic" sz="quarter" idx="10"/>
          </p:nvPr>
        </p:nvPicPr>
        <p:blipFill>
          <a:blip r:embed="rId2"/>
          <a:srcRect t="70" b="70"/>
          <a:stretch>
            <a:fillRect/>
          </a:stretch>
        </p:blipFill>
        <p:spPr/>
      </p:pic>
    </p:spTree>
    <p:extLst>
      <p:ext uri="{BB962C8B-B14F-4D97-AF65-F5344CB8AC3E}">
        <p14:creationId xmlns:p14="http://schemas.microsoft.com/office/powerpoint/2010/main" val="171854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How does President Uchtdorf’s statement help explain what it means to be lifted up in pride?</a:t>
            </a:r>
          </a:p>
          <a:p>
            <a:endParaRPr lang="en-US" dirty="0"/>
          </a:p>
        </p:txBody>
      </p:sp>
      <p:sp>
        <p:nvSpPr>
          <p:cNvPr id="5" name="Title 4"/>
          <p:cNvSpPr>
            <a:spLocks noGrp="1"/>
          </p:cNvSpPr>
          <p:nvPr>
            <p:ph type="title"/>
          </p:nvPr>
        </p:nvSpPr>
        <p:spPr/>
        <p:txBody>
          <a:bodyPr/>
          <a:lstStyle/>
          <a:p>
            <a:r>
              <a:rPr lang="en-US" dirty="0"/>
              <a:t>Pride</a:t>
            </a:r>
          </a:p>
        </p:txBody>
      </p:sp>
    </p:spTree>
    <p:extLst>
      <p:ext uri="{BB962C8B-B14F-4D97-AF65-F5344CB8AC3E}">
        <p14:creationId xmlns:p14="http://schemas.microsoft.com/office/powerpoint/2010/main" val="596178747"/>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4" ma:contentTypeDescription="Create a new document." ma:contentTypeScope="" ma:versionID="5514aae59e1df552f535bcd2770d0b98">
  <xsd:schema xmlns:xsd="http://www.w3.org/2001/XMLSchema" xmlns:xs="http://www.w3.org/2001/XMLSchema" xmlns:p="http://schemas.microsoft.com/office/2006/metadata/properties" xmlns:ns2="b764eb9d-49e1-4eb4-965b-0d99005b74c0" xmlns:ns3="a51ac170-4e69-43ea-bbd4-5a9e3eb386dc" targetNamespace="http://schemas.microsoft.com/office/2006/metadata/properties" ma:root="true" ma:fieldsID="18282172e0edafd8760d3310f0e8cfee" ns2:_="" ns3:_="">
    <xsd:import namespace="b764eb9d-49e1-4eb4-965b-0d99005b74c0"/>
    <xsd:import namespace="a51ac170-4e69-43ea-bbd4-5a9e3eb38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ac170-4e69-43ea-bbd4-5a9e3eb386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020972-F224-44FB-B3BF-F1DC563C6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4B3B69-89E0-494B-A440-4E0E8805885F}">
  <ds:schemaRefs>
    <ds:schemaRef ds:uri="http://schemas.microsoft.com/office/2006/documentManagement/types"/>
    <ds:schemaRef ds:uri="http://www.w3.org/XML/1998/namespace"/>
    <ds:schemaRef ds:uri="http://schemas.microsoft.com/office/infopath/2007/PartnerControls"/>
    <ds:schemaRef ds:uri="http://purl.org/dc/elements/1.1/"/>
    <ds:schemaRef ds:uri="a51ac170-4e69-43ea-bbd4-5a9e3eb386dc"/>
    <ds:schemaRef ds:uri="http://schemas.microsoft.com/office/2006/metadata/properties"/>
    <ds:schemaRef ds:uri="b764eb9d-49e1-4eb4-965b-0d99005b74c0"/>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55A6F03C-7CAF-4347-A7C2-BB0E4244A0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3576</TotalTime>
  <Words>2670</Words>
  <Application>Microsoft Office PowerPoint</Application>
  <PresentationFormat>On-screen Show (4:3)</PresentationFormat>
  <Paragraphs>164</Paragraphs>
  <Slides>63</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63</vt:i4>
      </vt:variant>
    </vt:vector>
  </HeadingPairs>
  <TitlesOfParts>
    <vt:vector size="72" baseType="lpstr">
      <vt:lpstr>Arial</vt:lpstr>
      <vt:lpstr>Calibri</vt:lpstr>
      <vt:lpstr>Helam Slab ldsLat Light</vt:lpstr>
      <vt:lpstr>Open Sans</vt:lpstr>
      <vt:lpstr>Old Testament</vt:lpstr>
      <vt:lpstr>1_Old Testament</vt:lpstr>
      <vt:lpstr>2_Old Testament</vt:lpstr>
      <vt:lpstr>3_Old Testament</vt:lpstr>
      <vt:lpstr>4_Old Testament</vt:lpstr>
      <vt:lpstr>Jacob 2:12–35 </vt:lpstr>
      <vt:lpstr>Devotional</vt:lpstr>
      <vt:lpstr>Comparisons</vt:lpstr>
      <vt:lpstr>Comparisons</vt:lpstr>
      <vt:lpstr>Comparing with Others</vt:lpstr>
      <vt:lpstr>Comparing with Others</vt:lpstr>
      <vt:lpstr>Comparing with Others</vt:lpstr>
      <vt:lpstr>President Dieter F. Uchtdorf</vt:lpstr>
      <vt:lpstr>Pride</vt:lpstr>
      <vt:lpstr>Pride</vt:lpstr>
      <vt:lpstr>Pride</vt:lpstr>
      <vt:lpstr>Pride</vt:lpstr>
      <vt:lpstr>Overcoming Pride</vt:lpstr>
      <vt:lpstr>Overcoming Pride</vt:lpstr>
      <vt:lpstr>Seek the Kingdom of God</vt:lpstr>
      <vt:lpstr>Seek the Kingdom of God</vt:lpstr>
      <vt:lpstr>How God Feels</vt:lpstr>
      <vt:lpstr>How God Feels</vt:lpstr>
      <vt:lpstr>How God Feels</vt:lpstr>
      <vt:lpstr>How God Feels</vt:lpstr>
      <vt:lpstr>The Sin of Pride</vt:lpstr>
      <vt:lpstr>The Sin of Pride</vt:lpstr>
      <vt:lpstr>A Grosser Crime</vt:lpstr>
      <vt:lpstr>A Grosser Crime</vt:lpstr>
      <vt:lpstr>Marriage</vt:lpstr>
      <vt:lpstr>The Word of the Lord</vt:lpstr>
      <vt:lpstr>The Word of the Lord</vt:lpstr>
      <vt:lpstr>One Man and One Woman</vt:lpstr>
      <vt:lpstr>Plural Marriage</vt:lpstr>
      <vt:lpstr>Practicing Plural Marriage</vt:lpstr>
      <vt:lpstr>Practicing Plural Marriage</vt:lpstr>
      <vt:lpstr>Practicing Plural Marriage</vt:lpstr>
      <vt:lpstr>Plural Marriage</vt:lpstr>
      <vt:lpstr>Plural Marriage</vt:lpstr>
      <vt:lpstr>Plural Marriage in Church History</vt:lpstr>
      <vt:lpstr>Plural Marriage in Church History</vt:lpstr>
      <vt:lpstr>A Second Manifesto</vt:lpstr>
      <vt:lpstr>President Gordon B. Hinckley</vt:lpstr>
      <vt:lpstr>President Gordon B. Hinckley, cont.</vt:lpstr>
      <vt:lpstr>President Gordon B. Hinckley, cont.</vt:lpstr>
      <vt:lpstr>More Information</vt:lpstr>
      <vt:lpstr>Sexual Sin</vt:lpstr>
      <vt:lpstr>Sexual Sin</vt:lpstr>
      <vt:lpstr>Chastity</vt:lpstr>
      <vt:lpstr>Chastity</vt:lpstr>
      <vt:lpstr>The Law of Chastity</vt:lpstr>
      <vt:lpstr>The Law of Chastity</vt:lpstr>
      <vt:lpstr>The Law of Chastity</vt:lpstr>
      <vt:lpstr>Chastity: What Are the Limits?</vt:lpstr>
      <vt:lpstr>For the Strength of Youth </vt:lpstr>
      <vt:lpstr>For the Strength of Youth, cont. </vt:lpstr>
      <vt:lpstr>Follow the Guidelines </vt:lpstr>
      <vt:lpstr>Questions about Sexual Sin</vt:lpstr>
      <vt:lpstr>Immoral Choices</vt:lpstr>
      <vt:lpstr>Rationalizing</vt:lpstr>
      <vt:lpstr>Rationalizing</vt:lpstr>
      <vt:lpstr>Becoming Clean</vt:lpstr>
      <vt:lpstr>Doctrinal Mastery: The Godhead</vt:lpstr>
      <vt:lpstr>Doctrinal Mastery: The Godhead</vt:lpstr>
      <vt:lpstr>Doctrinal Mastery: The Godhead</vt:lpstr>
      <vt:lpstr>Doctrinal Mastery: The Godhead</vt:lpstr>
      <vt:lpstr>Doctrinal Mastery: The Godhead</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281</cp:revision>
  <dcterms:created xsi:type="dcterms:W3CDTF">2013-07-15T20:26:14Z</dcterms:created>
  <dcterms:modified xsi:type="dcterms:W3CDTF">2017-07-13T21:27:05Z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