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56"/>
  </p:notesMasterIdLst>
  <p:handoutMasterIdLst>
    <p:handoutMasterId r:id="rId57"/>
  </p:handoutMasterIdLst>
  <p:sldIdLst>
    <p:sldId id="311" r:id="rId9"/>
    <p:sldId id="367" r:id="rId10"/>
    <p:sldId id="371" r:id="rId11"/>
    <p:sldId id="368" r:id="rId12"/>
    <p:sldId id="373" r:id="rId13"/>
    <p:sldId id="369" r:id="rId14"/>
    <p:sldId id="375" r:id="rId15"/>
    <p:sldId id="372" r:id="rId16"/>
    <p:sldId id="378" r:id="rId17"/>
    <p:sldId id="380" r:id="rId18"/>
    <p:sldId id="381" r:id="rId19"/>
    <p:sldId id="419" r:id="rId20"/>
    <p:sldId id="382" r:id="rId21"/>
    <p:sldId id="420" r:id="rId22"/>
    <p:sldId id="385" r:id="rId23"/>
    <p:sldId id="383" r:id="rId24"/>
    <p:sldId id="387" r:id="rId25"/>
    <p:sldId id="388" r:id="rId26"/>
    <p:sldId id="390" r:id="rId27"/>
    <p:sldId id="421" r:id="rId28"/>
    <p:sldId id="392" r:id="rId29"/>
    <p:sldId id="393" r:id="rId30"/>
    <p:sldId id="395" r:id="rId31"/>
    <p:sldId id="422" r:id="rId32"/>
    <p:sldId id="396" r:id="rId33"/>
    <p:sldId id="394" r:id="rId34"/>
    <p:sldId id="397" r:id="rId35"/>
    <p:sldId id="423" r:id="rId36"/>
    <p:sldId id="398" r:id="rId37"/>
    <p:sldId id="402" r:id="rId38"/>
    <p:sldId id="403" r:id="rId39"/>
    <p:sldId id="400" r:id="rId40"/>
    <p:sldId id="424" r:id="rId41"/>
    <p:sldId id="404" r:id="rId42"/>
    <p:sldId id="426" r:id="rId43"/>
    <p:sldId id="406" r:id="rId44"/>
    <p:sldId id="409" r:id="rId45"/>
    <p:sldId id="410" r:id="rId46"/>
    <p:sldId id="408" r:id="rId47"/>
    <p:sldId id="411" r:id="rId48"/>
    <p:sldId id="425" r:id="rId49"/>
    <p:sldId id="413" r:id="rId50"/>
    <p:sldId id="414" r:id="rId51"/>
    <p:sldId id="417" r:id="rId52"/>
    <p:sldId id="416" r:id="rId53"/>
    <p:sldId id="418" r:id="rId54"/>
    <p:sldId id="31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405" autoAdjust="0"/>
  </p:normalViewPr>
  <p:slideViewPr>
    <p:cSldViewPr snapToGrid="0" snapToObjects="1">
      <p:cViewPr varScale="1">
        <p:scale>
          <a:sx n="65" d="100"/>
          <a:sy n="65" d="100"/>
        </p:scale>
        <p:origin x="96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7/13/2017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338B9-F647-9347-A4EC-16BF9D61AD64}" type="datetimeFigureOut">
              <a:rPr lang="en-US" smtClean="0"/>
              <a:t>7/13/2017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2DDE5-6A1C-5145-9EBB-CD838E84014A}" type="slidenum">
              <a:rPr lang="en-US" smtClean="0"/>
              <a:t>‹#›</a:t>
            </a:fld>
            <a:endParaRPr lang="en-US"/>
          </a:p>
        </p:txBody>
      </p:sp>
    </p:spTree>
    <p:extLst>
      <p:ext uri="{BB962C8B-B14F-4D97-AF65-F5344CB8AC3E}">
        <p14:creationId xmlns:p14="http://schemas.microsoft.com/office/powerpoint/2010/main" val="109964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Book of Mormon</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959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9.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 id="2147483733" r:id="rId10"/>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dirty="0"/>
              <a:t>Jacob 3–4</a:t>
            </a:r>
            <a:br>
              <a:rPr lang="en-US" dirty="0"/>
            </a:br>
            <a:br>
              <a:rPr lang="en-US" dirty="0"/>
            </a:br>
            <a:endParaRPr lang="en-US" dirty="0"/>
          </a:p>
        </p:txBody>
      </p:sp>
      <p:sp>
        <p:nvSpPr>
          <p:cNvPr id="3" name="Text Placeholder 2"/>
          <p:cNvSpPr>
            <a:spLocks noGrp="1"/>
          </p:cNvSpPr>
          <p:nvPr>
            <p:ph type="body" sz="quarter" idx="11"/>
          </p:nvPr>
        </p:nvSpPr>
        <p:spPr/>
        <p:txBody>
          <a:bodyPr/>
          <a:lstStyle/>
          <a:p>
            <a:r>
              <a:rPr lang="en-US" dirty="0"/>
              <a:t>Lesson 45</a:t>
            </a:r>
          </a:p>
        </p:txBody>
      </p:sp>
    </p:spTree>
    <p:extLst>
      <p:ext uri="{BB962C8B-B14F-4D97-AF65-F5344CB8AC3E}">
        <p14:creationId xmlns:p14="http://schemas.microsoft.com/office/powerpoint/2010/main" val="404287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could looking to God with firmness of mind and praying to Him with exceeding faith help the individuals in the scenarios from earlier in the lesson?</a:t>
            </a:r>
          </a:p>
        </p:txBody>
      </p:sp>
      <p:sp>
        <p:nvSpPr>
          <p:cNvPr id="3" name="Title 2"/>
          <p:cNvSpPr>
            <a:spLocks noGrp="1"/>
          </p:cNvSpPr>
          <p:nvPr>
            <p:ph type="title"/>
          </p:nvPr>
        </p:nvSpPr>
        <p:spPr/>
        <p:txBody>
          <a:bodyPr/>
          <a:lstStyle/>
          <a:p>
            <a:r>
              <a:rPr lang="en-US" dirty="0"/>
              <a:t>The Three Scenarios</a:t>
            </a:r>
          </a:p>
        </p:txBody>
      </p:sp>
    </p:spTree>
    <p:extLst>
      <p:ext uri="{BB962C8B-B14F-4D97-AF65-F5344CB8AC3E}">
        <p14:creationId xmlns:p14="http://schemas.microsoft.com/office/powerpoint/2010/main" val="143189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How has praying with faith helped you during a time of trial?</a:t>
            </a:r>
          </a:p>
        </p:txBody>
      </p:sp>
      <p:sp>
        <p:nvSpPr>
          <p:cNvPr id="3" name="Title 2"/>
          <p:cNvSpPr>
            <a:spLocks noGrp="1"/>
          </p:cNvSpPr>
          <p:nvPr>
            <p:ph type="title"/>
          </p:nvPr>
        </p:nvSpPr>
        <p:spPr/>
        <p:txBody>
          <a:bodyPr/>
          <a:lstStyle/>
          <a:p>
            <a:r>
              <a:rPr lang="en-US" dirty="0"/>
              <a:t>Praying with Faith</a:t>
            </a:r>
          </a:p>
        </p:txBody>
      </p:sp>
    </p:spTree>
    <p:extLst>
      <p:ext uri="{BB962C8B-B14F-4D97-AF65-F5344CB8AC3E}">
        <p14:creationId xmlns:p14="http://schemas.microsoft.com/office/powerpoint/2010/main" val="587614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How has praying with faith helped you during a time of trial?</a:t>
            </a:r>
          </a:p>
          <a:p>
            <a:pPr fontAlgn="base"/>
            <a:r>
              <a:rPr lang="en-US" dirty="0"/>
              <a:t>How has the Lord consoled you?</a:t>
            </a:r>
          </a:p>
          <a:p>
            <a:endParaRPr lang="en-US" dirty="0"/>
          </a:p>
        </p:txBody>
      </p:sp>
      <p:sp>
        <p:nvSpPr>
          <p:cNvPr id="3" name="Title 2"/>
          <p:cNvSpPr>
            <a:spLocks noGrp="1"/>
          </p:cNvSpPr>
          <p:nvPr>
            <p:ph type="title"/>
          </p:nvPr>
        </p:nvSpPr>
        <p:spPr/>
        <p:txBody>
          <a:bodyPr/>
          <a:lstStyle/>
          <a:p>
            <a:r>
              <a:rPr lang="en-US" dirty="0"/>
              <a:t>Praying with Faith</a:t>
            </a:r>
          </a:p>
        </p:txBody>
      </p:sp>
    </p:spTree>
    <p:extLst>
      <p:ext uri="{BB962C8B-B14F-4D97-AF65-F5344CB8AC3E}">
        <p14:creationId xmlns:p14="http://schemas.microsoft.com/office/powerpoint/2010/main" val="51158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Read Jacob 3:2, looking for the additional counsel Jacob gave to those who are pure in heart.    </a:t>
            </a:r>
          </a:p>
        </p:txBody>
      </p:sp>
      <p:sp>
        <p:nvSpPr>
          <p:cNvPr id="3" name="Title 2"/>
          <p:cNvSpPr>
            <a:spLocks noGrp="1"/>
          </p:cNvSpPr>
          <p:nvPr>
            <p:ph type="title"/>
          </p:nvPr>
        </p:nvSpPr>
        <p:spPr/>
        <p:txBody>
          <a:bodyPr/>
          <a:lstStyle/>
          <a:p>
            <a:r>
              <a:rPr lang="en-US" dirty="0"/>
              <a:t>Jacob’s Counsel</a:t>
            </a:r>
          </a:p>
        </p:txBody>
      </p:sp>
    </p:spTree>
    <p:extLst>
      <p:ext uri="{BB962C8B-B14F-4D97-AF65-F5344CB8AC3E}">
        <p14:creationId xmlns:p14="http://schemas.microsoft.com/office/powerpoint/2010/main" val="2318747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Read Jacob 3:2, looking for the additional counsel Jacob gave to those who are pure in heart.    </a:t>
            </a:r>
          </a:p>
          <a:p>
            <a:pPr fontAlgn="base"/>
            <a:r>
              <a:rPr lang="en-US" dirty="0"/>
              <a:t>Read Jacob 3:3–4, looking for the warning Jacob gave to the impure Nephites.</a:t>
            </a:r>
          </a:p>
          <a:p>
            <a:endParaRPr lang="en-US" dirty="0"/>
          </a:p>
        </p:txBody>
      </p:sp>
      <p:sp>
        <p:nvSpPr>
          <p:cNvPr id="3" name="Title 2"/>
          <p:cNvSpPr>
            <a:spLocks noGrp="1"/>
          </p:cNvSpPr>
          <p:nvPr>
            <p:ph type="title"/>
          </p:nvPr>
        </p:nvSpPr>
        <p:spPr/>
        <p:txBody>
          <a:bodyPr/>
          <a:lstStyle/>
          <a:p>
            <a:r>
              <a:rPr lang="en-US" dirty="0"/>
              <a:t>Jacob’s Counsel</a:t>
            </a:r>
          </a:p>
        </p:txBody>
      </p:sp>
    </p:spTree>
    <p:extLst>
      <p:ext uri="{BB962C8B-B14F-4D97-AF65-F5344CB8AC3E}">
        <p14:creationId xmlns:p14="http://schemas.microsoft.com/office/powerpoint/2010/main" val="1115645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3:5–7, looking for ways the Lamanites were more righteous than some of the Nephites.</a:t>
            </a:r>
          </a:p>
          <a:p>
            <a:endParaRPr lang="en-US" dirty="0"/>
          </a:p>
        </p:txBody>
      </p:sp>
      <p:sp>
        <p:nvSpPr>
          <p:cNvPr id="3" name="Title 2"/>
          <p:cNvSpPr>
            <a:spLocks noGrp="1"/>
          </p:cNvSpPr>
          <p:nvPr>
            <p:ph type="title"/>
          </p:nvPr>
        </p:nvSpPr>
        <p:spPr/>
        <p:txBody>
          <a:bodyPr/>
          <a:lstStyle/>
          <a:p>
            <a:r>
              <a:rPr lang="en-US" dirty="0"/>
              <a:t>The Lamanites</a:t>
            </a:r>
          </a:p>
        </p:txBody>
      </p:sp>
    </p:spTree>
    <p:extLst>
      <p:ext uri="{BB962C8B-B14F-4D97-AF65-F5344CB8AC3E}">
        <p14:creationId xmlns:p14="http://schemas.microsoft.com/office/powerpoint/2010/main" val="4217931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3:5–7, looking for ways the Lamanites were more righteous than some of the Nephites.</a:t>
            </a:r>
          </a:p>
          <a:p>
            <a:r>
              <a:rPr lang="en-US" dirty="0"/>
              <a:t>According to verse 5, how did some of the Nephites feel about the Lamanites?</a:t>
            </a:r>
          </a:p>
        </p:txBody>
      </p:sp>
      <p:sp>
        <p:nvSpPr>
          <p:cNvPr id="3" name="Title 2"/>
          <p:cNvSpPr>
            <a:spLocks noGrp="1"/>
          </p:cNvSpPr>
          <p:nvPr>
            <p:ph type="title"/>
          </p:nvPr>
        </p:nvSpPr>
        <p:spPr/>
        <p:txBody>
          <a:bodyPr/>
          <a:lstStyle/>
          <a:p>
            <a:r>
              <a:rPr lang="en-US" dirty="0"/>
              <a:t>The Lamanites</a:t>
            </a:r>
          </a:p>
        </p:txBody>
      </p:sp>
    </p:spTree>
    <p:extLst>
      <p:ext uri="{BB962C8B-B14F-4D97-AF65-F5344CB8AC3E}">
        <p14:creationId xmlns:p14="http://schemas.microsoft.com/office/powerpoint/2010/main" val="2740067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3:5–7, looking for ways the Lamanites were more righteous than some of the Nephites.</a:t>
            </a:r>
          </a:p>
          <a:p>
            <a:r>
              <a:rPr lang="en-US" dirty="0"/>
              <a:t>According to verse 5, how did some of the Nephites feel about the Lamanites?</a:t>
            </a:r>
          </a:p>
          <a:p>
            <a:r>
              <a:rPr lang="en-US" dirty="0"/>
              <a:t>Read Jacob 3:9, looking for two reasons some of the Nephites reviled against the Lamanites. The word </a:t>
            </a:r>
            <a:r>
              <a:rPr lang="en-US" i="1" dirty="0"/>
              <a:t>revile</a:t>
            </a:r>
            <a:r>
              <a:rPr lang="en-US" dirty="0"/>
              <a:t> means to criticize in an angry or insulting manner.</a:t>
            </a:r>
          </a:p>
          <a:p>
            <a:endParaRPr lang="en-US" dirty="0"/>
          </a:p>
        </p:txBody>
      </p:sp>
      <p:sp>
        <p:nvSpPr>
          <p:cNvPr id="3" name="Title 2"/>
          <p:cNvSpPr>
            <a:spLocks noGrp="1"/>
          </p:cNvSpPr>
          <p:nvPr>
            <p:ph type="title"/>
          </p:nvPr>
        </p:nvSpPr>
        <p:spPr/>
        <p:txBody>
          <a:bodyPr/>
          <a:lstStyle/>
          <a:p>
            <a:r>
              <a:rPr lang="en-US" dirty="0"/>
              <a:t>The Lamanites</a:t>
            </a:r>
          </a:p>
        </p:txBody>
      </p:sp>
    </p:spTree>
    <p:extLst>
      <p:ext uri="{BB962C8B-B14F-4D97-AF65-F5344CB8AC3E}">
        <p14:creationId xmlns:p14="http://schemas.microsoft.com/office/powerpoint/2010/main" val="2089967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“God loves all of His children and makes salvation available to all. God created the many diverse races and ethnicities and esteems them all equally. As the Book of Mormon puts it, ‘all are alike unto God’ (2 Nephi 26:33 )” (“Race and the Priesthood,” Gospel Topics, topics.lds.org).  </a:t>
            </a:r>
          </a:p>
        </p:txBody>
      </p:sp>
      <p:sp>
        <p:nvSpPr>
          <p:cNvPr id="3" name="Title 2"/>
          <p:cNvSpPr>
            <a:spLocks noGrp="1"/>
          </p:cNvSpPr>
          <p:nvPr>
            <p:ph type="title"/>
          </p:nvPr>
        </p:nvSpPr>
        <p:spPr/>
        <p:txBody>
          <a:bodyPr/>
          <a:lstStyle/>
          <a:p>
            <a:r>
              <a:rPr lang="en-US" dirty="0"/>
              <a:t>All Are Alike unto God</a:t>
            </a:r>
          </a:p>
        </p:txBody>
      </p:sp>
    </p:spTree>
    <p:extLst>
      <p:ext uri="{BB962C8B-B14F-4D97-AF65-F5344CB8AC3E}">
        <p14:creationId xmlns:p14="http://schemas.microsoft.com/office/powerpoint/2010/main" val="3964603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Nephites also reviled the Lamanites because of their filthiness—meaning their sins. According to Jacob 3:9, what did Jacob tell the Nephites to remember rather than the Lamanites’ filthiness? </a:t>
            </a:r>
          </a:p>
        </p:txBody>
      </p:sp>
      <p:sp>
        <p:nvSpPr>
          <p:cNvPr id="3" name="Title 2"/>
          <p:cNvSpPr>
            <a:spLocks noGrp="1"/>
          </p:cNvSpPr>
          <p:nvPr>
            <p:ph type="title"/>
          </p:nvPr>
        </p:nvSpPr>
        <p:spPr/>
        <p:txBody>
          <a:bodyPr/>
          <a:lstStyle/>
          <a:p>
            <a:r>
              <a:rPr lang="en-US" dirty="0"/>
              <a:t>The Lamanites</a:t>
            </a:r>
          </a:p>
        </p:txBody>
      </p:sp>
    </p:spTree>
    <p:extLst>
      <p:ext uri="{BB962C8B-B14F-4D97-AF65-F5344CB8AC3E}">
        <p14:creationId xmlns:p14="http://schemas.microsoft.com/office/powerpoint/2010/main" val="242682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Devotional</a:t>
            </a:r>
          </a:p>
        </p:txBody>
      </p:sp>
      <p:sp>
        <p:nvSpPr>
          <p:cNvPr id="3" name="Content Placeholder 2"/>
          <p:cNvSpPr>
            <a:spLocks noGrp="1"/>
          </p:cNvSpPr>
          <p:nvPr>
            <p:ph sz="quarter" idx="4"/>
          </p:nvPr>
        </p:nvSpPr>
        <p:spPr/>
        <p:txBody>
          <a:bodyPr/>
          <a:lstStyle/>
          <a:p>
            <a:r>
              <a:rPr lang="en-US"/>
              <a:t>Hymn:</a:t>
            </a:r>
          </a:p>
          <a:p>
            <a:r>
              <a:rPr lang="en-US"/>
              <a:t>Prayer:</a:t>
            </a:r>
          </a:p>
          <a:p>
            <a:r>
              <a:rPr lang="en-US"/>
              <a:t>Thought:</a:t>
            </a:r>
          </a:p>
          <a:p>
            <a:endParaRPr lang="en-US"/>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5621" b="5621"/>
          <a:stretch>
            <a:fillRect/>
          </a:stretch>
        </p:blipFill>
        <p:spPr/>
      </p:pic>
    </p:spTree>
    <p:extLst>
      <p:ext uri="{BB962C8B-B14F-4D97-AF65-F5344CB8AC3E}">
        <p14:creationId xmlns:p14="http://schemas.microsoft.com/office/powerpoint/2010/main" val="1478767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Nephites also reviled the Lamanites because of their filthiness—meaning their sins. According to Jacob 3:9, what did Jacob tell the Nephites to remember rather than the Lamanites’ filthiness? </a:t>
            </a:r>
          </a:p>
          <a:p>
            <a:r>
              <a:rPr lang="en-US"/>
              <a:t>What principle can we learn from Jacob’s words in verse 9?</a:t>
            </a:r>
            <a:endParaRPr lang="en-US" dirty="0"/>
          </a:p>
          <a:p>
            <a:endParaRPr lang="en-US" dirty="0"/>
          </a:p>
        </p:txBody>
      </p:sp>
      <p:sp>
        <p:nvSpPr>
          <p:cNvPr id="3" name="Title 2"/>
          <p:cNvSpPr>
            <a:spLocks noGrp="1"/>
          </p:cNvSpPr>
          <p:nvPr>
            <p:ph type="title"/>
          </p:nvPr>
        </p:nvSpPr>
        <p:spPr/>
        <p:txBody>
          <a:bodyPr/>
          <a:lstStyle/>
          <a:p>
            <a:r>
              <a:rPr lang="en-US" dirty="0"/>
              <a:t>The Lamanites</a:t>
            </a:r>
          </a:p>
        </p:txBody>
      </p:sp>
    </p:spTree>
    <p:extLst>
      <p:ext uri="{BB962C8B-B14F-4D97-AF65-F5344CB8AC3E}">
        <p14:creationId xmlns:p14="http://schemas.microsoft.com/office/powerpoint/2010/main" val="1576682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Rather than criticizing others for their sins, we are to recognize and repent of our own sins</a:t>
            </a:r>
            <a:r>
              <a:rPr lang="en-US" dirty="0"/>
              <a:t>.</a:t>
            </a:r>
          </a:p>
        </p:txBody>
      </p:sp>
      <p:sp>
        <p:nvSpPr>
          <p:cNvPr id="3" name="Title 2"/>
          <p:cNvSpPr>
            <a:spLocks noGrp="1"/>
          </p:cNvSpPr>
          <p:nvPr>
            <p:ph type="title"/>
          </p:nvPr>
        </p:nvSpPr>
        <p:spPr/>
        <p:txBody>
          <a:bodyPr/>
          <a:lstStyle/>
          <a:p>
            <a:r>
              <a:rPr lang="en-US" dirty="0"/>
              <a:t>Repent of Our Sins</a:t>
            </a:r>
          </a:p>
        </p:txBody>
      </p:sp>
    </p:spTree>
    <p:extLst>
      <p:ext uri="{BB962C8B-B14F-4D97-AF65-F5344CB8AC3E}">
        <p14:creationId xmlns:p14="http://schemas.microsoft.com/office/powerpoint/2010/main" val="2342631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Rather than criticizing others for their sins, we are to recognize and repent of our own sins</a:t>
            </a:r>
            <a:r>
              <a:rPr lang="en-US" dirty="0"/>
              <a:t>.  </a:t>
            </a:r>
          </a:p>
          <a:p>
            <a:r>
              <a:rPr lang="en-US" dirty="0"/>
              <a:t>Why do you think this is an important principle to live by?</a:t>
            </a:r>
          </a:p>
          <a:p>
            <a:endParaRPr lang="en-US" dirty="0"/>
          </a:p>
        </p:txBody>
      </p:sp>
      <p:sp>
        <p:nvSpPr>
          <p:cNvPr id="3" name="Title 2"/>
          <p:cNvSpPr>
            <a:spLocks noGrp="1"/>
          </p:cNvSpPr>
          <p:nvPr>
            <p:ph type="title"/>
          </p:nvPr>
        </p:nvSpPr>
        <p:spPr/>
        <p:txBody>
          <a:bodyPr/>
          <a:lstStyle/>
          <a:p>
            <a:r>
              <a:rPr lang="en-US" dirty="0"/>
              <a:t>Repent of Our Sins</a:t>
            </a:r>
          </a:p>
        </p:txBody>
      </p:sp>
    </p:spTree>
    <p:extLst>
      <p:ext uri="{BB962C8B-B14F-4D97-AF65-F5344CB8AC3E}">
        <p14:creationId xmlns:p14="http://schemas.microsoft.com/office/powerpoint/2010/main" val="2462992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3:10, looking for the warning Jacob specifically gave to the Nephite fathers. </a:t>
            </a:r>
          </a:p>
        </p:txBody>
      </p:sp>
      <p:sp>
        <p:nvSpPr>
          <p:cNvPr id="3" name="Title 2"/>
          <p:cNvSpPr>
            <a:spLocks noGrp="1"/>
          </p:cNvSpPr>
          <p:nvPr>
            <p:ph type="title"/>
          </p:nvPr>
        </p:nvSpPr>
        <p:spPr/>
        <p:txBody>
          <a:bodyPr/>
          <a:lstStyle/>
          <a:p>
            <a:r>
              <a:rPr lang="en-US" dirty="0"/>
              <a:t>Jacob’s Warning</a:t>
            </a:r>
          </a:p>
        </p:txBody>
      </p:sp>
    </p:spTree>
    <p:extLst>
      <p:ext uri="{BB962C8B-B14F-4D97-AF65-F5344CB8AC3E}">
        <p14:creationId xmlns:p14="http://schemas.microsoft.com/office/powerpoint/2010/main" val="2338604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3:10, looking for the warning Jacob specifically gave to the Nephite fathers. </a:t>
            </a:r>
          </a:p>
          <a:p>
            <a:r>
              <a:rPr lang="en-US" dirty="0"/>
              <a:t>In Jacob 3:11–12, Jacob told his people to wake up spiritually and warned them of the awful consequences of sexual sin. </a:t>
            </a:r>
          </a:p>
          <a:p>
            <a:endParaRPr lang="en-US" dirty="0"/>
          </a:p>
        </p:txBody>
      </p:sp>
      <p:sp>
        <p:nvSpPr>
          <p:cNvPr id="3" name="Title 2"/>
          <p:cNvSpPr>
            <a:spLocks noGrp="1"/>
          </p:cNvSpPr>
          <p:nvPr>
            <p:ph type="title"/>
          </p:nvPr>
        </p:nvSpPr>
        <p:spPr/>
        <p:txBody>
          <a:bodyPr/>
          <a:lstStyle/>
          <a:p>
            <a:r>
              <a:rPr lang="en-US"/>
              <a:t>Jacob’s Warning</a:t>
            </a:r>
            <a:endParaRPr lang="en-US" dirty="0"/>
          </a:p>
        </p:txBody>
      </p:sp>
    </p:spTree>
    <p:extLst>
      <p:ext uri="{BB962C8B-B14F-4D97-AF65-F5344CB8AC3E}">
        <p14:creationId xmlns:p14="http://schemas.microsoft.com/office/powerpoint/2010/main" val="61459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What are some different types of exercises you have done? How did these exercises help you strengthen your muscles? </a:t>
            </a:r>
          </a:p>
          <a:p>
            <a:endParaRPr lang="en-US" dirty="0"/>
          </a:p>
        </p:txBody>
      </p:sp>
      <p:sp>
        <p:nvSpPr>
          <p:cNvPr id="3" name="Title 2"/>
          <p:cNvSpPr>
            <a:spLocks noGrp="1"/>
          </p:cNvSpPr>
          <p:nvPr>
            <p:ph type="title"/>
          </p:nvPr>
        </p:nvSpPr>
        <p:spPr/>
        <p:txBody>
          <a:bodyPr/>
          <a:lstStyle/>
          <a:p>
            <a:r>
              <a:rPr lang="en-US" dirty="0"/>
              <a:t>Exercises</a:t>
            </a:r>
          </a:p>
        </p:txBody>
      </p:sp>
      <p:pic>
        <p:nvPicPr>
          <p:cNvPr id="9" name="Picture Placeholder 8"/>
          <p:cNvPicPr>
            <a:picLocks noGrp="1" noChangeAspect="1"/>
          </p:cNvPicPr>
          <p:nvPr>
            <p:ph type="pic" sz="quarter" idx="10"/>
          </p:nvPr>
        </p:nvPicPr>
        <p:blipFill>
          <a:blip r:embed="rId2"/>
          <a:srcRect t="17853" b="17853"/>
          <a:stretch>
            <a:fillRect/>
          </a:stretch>
        </p:blipFill>
        <p:spPr/>
      </p:pic>
    </p:spTree>
    <p:extLst>
      <p:ext uri="{BB962C8B-B14F-4D97-AF65-F5344CB8AC3E}">
        <p14:creationId xmlns:p14="http://schemas.microsoft.com/office/powerpoint/2010/main" val="2414999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What are some different types of exercises you have done? How did these exercises help you strengthen your muscles? </a:t>
            </a:r>
          </a:p>
          <a:p>
            <a:r>
              <a:rPr lang="en-US" dirty="0"/>
              <a:t>How is the process of strengthening your muscles similar to the process of strengthening your faith in Jesus Christ? </a:t>
            </a:r>
          </a:p>
        </p:txBody>
      </p:sp>
      <p:sp>
        <p:nvSpPr>
          <p:cNvPr id="3" name="Title 2"/>
          <p:cNvSpPr>
            <a:spLocks noGrp="1"/>
          </p:cNvSpPr>
          <p:nvPr>
            <p:ph type="title"/>
          </p:nvPr>
        </p:nvSpPr>
        <p:spPr/>
        <p:txBody>
          <a:bodyPr/>
          <a:lstStyle/>
          <a:p>
            <a:r>
              <a:rPr lang="en-US" dirty="0"/>
              <a:t>Exercises</a:t>
            </a:r>
          </a:p>
        </p:txBody>
      </p:sp>
      <p:pic>
        <p:nvPicPr>
          <p:cNvPr id="6" name="Picture Placeholder 5"/>
          <p:cNvPicPr>
            <a:picLocks noGrp="1" noChangeAspect="1"/>
          </p:cNvPicPr>
          <p:nvPr>
            <p:ph type="pic" sz="quarter" idx="10"/>
          </p:nvPr>
        </p:nvPicPr>
        <p:blipFill>
          <a:blip r:embed="rId2"/>
          <a:srcRect t="17853" b="17853"/>
          <a:stretch>
            <a:fillRect/>
          </a:stretch>
        </p:blipFill>
        <p:spPr/>
      </p:pic>
    </p:spTree>
    <p:extLst>
      <p:ext uri="{BB962C8B-B14F-4D97-AF65-F5344CB8AC3E}">
        <p14:creationId xmlns:p14="http://schemas.microsoft.com/office/powerpoint/2010/main" val="2922072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4:5–6, 10–11, looking for things Jacob taught that can help us strengthen our faith in Jesus Christ. </a:t>
            </a:r>
          </a:p>
        </p:txBody>
      </p:sp>
      <p:sp>
        <p:nvSpPr>
          <p:cNvPr id="3" name="Title 2"/>
          <p:cNvSpPr>
            <a:spLocks noGrp="1"/>
          </p:cNvSpPr>
          <p:nvPr>
            <p:ph type="title"/>
          </p:nvPr>
        </p:nvSpPr>
        <p:spPr/>
        <p:txBody>
          <a:bodyPr/>
          <a:lstStyle/>
          <a:p>
            <a:r>
              <a:rPr lang="en-US" dirty="0"/>
              <a:t>Strengthening Our Faith</a:t>
            </a:r>
          </a:p>
        </p:txBody>
      </p:sp>
    </p:spTree>
    <p:extLst>
      <p:ext uri="{BB962C8B-B14F-4D97-AF65-F5344CB8AC3E}">
        <p14:creationId xmlns:p14="http://schemas.microsoft.com/office/powerpoint/2010/main" val="741145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4:5–6, 10–11, looking for things Jacob taught that can help us strengthen our faith in Jesus Christ. </a:t>
            </a:r>
          </a:p>
          <a:p>
            <a:r>
              <a:rPr lang="en-US" dirty="0"/>
              <a:t>To convey the principles taught in these verses, complete this sentence: </a:t>
            </a:r>
            <a:r>
              <a:rPr lang="en-US" b="1" i="1" dirty="0"/>
              <a:t>We can strengthen our faith in Jesus Christ by choosing to …</a:t>
            </a:r>
            <a:endParaRPr lang="en-US" b="1" dirty="0"/>
          </a:p>
        </p:txBody>
      </p:sp>
      <p:sp>
        <p:nvSpPr>
          <p:cNvPr id="3" name="Title 2"/>
          <p:cNvSpPr>
            <a:spLocks noGrp="1"/>
          </p:cNvSpPr>
          <p:nvPr>
            <p:ph type="title"/>
          </p:nvPr>
        </p:nvSpPr>
        <p:spPr/>
        <p:txBody>
          <a:bodyPr/>
          <a:lstStyle/>
          <a:p>
            <a:r>
              <a:rPr lang="en-US" dirty="0"/>
              <a:t>Strengthening Our Faith</a:t>
            </a:r>
          </a:p>
        </p:txBody>
      </p:sp>
    </p:spTree>
    <p:extLst>
      <p:ext uri="{BB962C8B-B14F-4D97-AF65-F5344CB8AC3E}">
        <p14:creationId xmlns:p14="http://schemas.microsoft.com/office/powerpoint/2010/main" val="328057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We can strengthen our faith in Jesus Christ by choosing to believe in Him and by worshipping the Father in His name.</a:t>
            </a:r>
            <a:r>
              <a:rPr lang="en-US" dirty="0"/>
              <a:t> (See Jacob 4:5.)</a:t>
            </a:r>
          </a:p>
        </p:txBody>
      </p:sp>
      <p:sp>
        <p:nvSpPr>
          <p:cNvPr id="3" name="Title 2"/>
          <p:cNvSpPr>
            <a:spLocks noGrp="1"/>
          </p:cNvSpPr>
          <p:nvPr>
            <p:ph type="title"/>
          </p:nvPr>
        </p:nvSpPr>
        <p:spPr/>
        <p:txBody>
          <a:bodyPr/>
          <a:lstStyle/>
          <a:p>
            <a:r>
              <a:rPr lang="en-US" dirty="0"/>
              <a:t>Our Faith in Jesus Christ</a:t>
            </a:r>
          </a:p>
        </p:txBody>
      </p:sp>
    </p:spTree>
    <p:extLst>
      <p:ext uri="{BB962C8B-B14F-4D97-AF65-F5344CB8AC3E}">
        <p14:creationId xmlns:p14="http://schemas.microsoft.com/office/powerpoint/2010/main" val="214899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a:t>A young woman is striving to live righteously but suffers because her father is addicted to alcohol.</a:t>
            </a:r>
          </a:p>
          <a:p>
            <a:endParaRPr lang="en-US" dirty="0"/>
          </a:p>
        </p:txBody>
      </p:sp>
      <p:sp>
        <p:nvSpPr>
          <p:cNvPr id="3" name="Title 2"/>
          <p:cNvSpPr>
            <a:spLocks noGrp="1"/>
          </p:cNvSpPr>
          <p:nvPr>
            <p:ph type="title"/>
          </p:nvPr>
        </p:nvSpPr>
        <p:spPr/>
        <p:txBody>
          <a:bodyPr/>
          <a:lstStyle/>
          <a:p>
            <a:r>
              <a:rPr lang="en-US" dirty="0"/>
              <a:t>Three Scenarios</a:t>
            </a:r>
          </a:p>
        </p:txBody>
      </p:sp>
    </p:spTree>
    <p:extLst>
      <p:ext uri="{BB962C8B-B14F-4D97-AF65-F5344CB8AC3E}">
        <p14:creationId xmlns:p14="http://schemas.microsoft.com/office/powerpoint/2010/main" val="1801873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We can strengthen our faith in Jesus Christ by choosing to believe in Him and by worshipping the Father in His name.</a:t>
            </a:r>
            <a:r>
              <a:rPr lang="en-US" dirty="0"/>
              <a:t> (See Jacob 4:5.)</a:t>
            </a:r>
          </a:p>
          <a:p>
            <a:r>
              <a:rPr lang="en-US" b="1" dirty="0"/>
              <a:t>We can strengthen our faith in Jesus Christ by choosing to search the words of the prophets. </a:t>
            </a:r>
            <a:r>
              <a:rPr lang="en-US" dirty="0"/>
              <a:t>(See Jacob 4:6.)</a:t>
            </a:r>
          </a:p>
          <a:p>
            <a:endParaRPr lang="en-US" dirty="0"/>
          </a:p>
        </p:txBody>
      </p:sp>
      <p:sp>
        <p:nvSpPr>
          <p:cNvPr id="3" name="Title 2"/>
          <p:cNvSpPr>
            <a:spLocks noGrp="1"/>
          </p:cNvSpPr>
          <p:nvPr>
            <p:ph type="title"/>
          </p:nvPr>
        </p:nvSpPr>
        <p:spPr/>
        <p:txBody>
          <a:bodyPr/>
          <a:lstStyle/>
          <a:p>
            <a:r>
              <a:rPr lang="en-US" dirty="0"/>
              <a:t>Our Faith in Jesus Christ</a:t>
            </a:r>
          </a:p>
        </p:txBody>
      </p:sp>
    </p:spTree>
    <p:extLst>
      <p:ext uri="{BB962C8B-B14F-4D97-AF65-F5344CB8AC3E}">
        <p14:creationId xmlns:p14="http://schemas.microsoft.com/office/powerpoint/2010/main" val="1954726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We can strengthen our faith in Jesus Christ by choosing to take counsel from His hand. </a:t>
            </a:r>
            <a:r>
              <a:rPr lang="en-US" dirty="0"/>
              <a:t>(See Jacob 4:10.)</a:t>
            </a:r>
          </a:p>
          <a:p>
            <a:endParaRPr lang="en-US" dirty="0"/>
          </a:p>
        </p:txBody>
      </p:sp>
      <p:sp>
        <p:nvSpPr>
          <p:cNvPr id="3" name="Title 2"/>
          <p:cNvSpPr>
            <a:spLocks noGrp="1"/>
          </p:cNvSpPr>
          <p:nvPr>
            <p:ph type="title"/>
          </p:nvPr>
        </p:nvSpPr>
        <p:spPr/>
        <p:txBody>
          <a:bodyPr/>
          <a:lstStyle/>
          <a:p>
            <a:r>
              <a:rPr lang="en-US" dirty="0"/>
              <a:t>Our Faith in Jesus Christ</a:t>
            </a:r>
          </a:p>
        </p:txBody>
      </p:sp>
    </p:spTree>
    <p:extLst>
      <p:ext uri="{BB962C8B-B14F-4D97-AF65-F5344CB8AC3E}">
        <p14:creationId xmlns:p14="http://schemas.microsoft.com/office/powerpoint/2010/main" val="2618805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We can strengthen our faith in Jesus Christ by choosing to take counsel from His hand. </a:t>
            </a:r>
            <a:r>
              <a:rPr lang="en-US" dirty="0"/>
              <a:t>(See Jacob 4:10.)</a:t>
            </a:r>
          </a:p>
          <a:p>
            <a:r>
              <a:rPr lang="en-US" dirty="0"/>
              <a:t>What do you think it means to “take counsel from [the Lord’s] hand” (verse 10)?</a:t>
            </a:r>
          </a:p>
        </p:txBody>
      </p:sp>
      <p:sp>
        <p:nvSpPr>
          <p:cNvPr id="3" name="Title 2"/>
          <p:cNvSpPr>
            <a:spLocks noGrp="1"/>
          </p:cNvSpPr>
          <p:nvPr>
            <p:ph type="title"/>
          </p:nvPr>
        </p:nvSpPr>
        <p:spPr/>
        <p:txBody>
          <a:bodyPr/>
          <a:lstStyle/>
          <a:p>
            <a:r>
              <a:rPr lang="en-US" dirty="0"/>
              <a:t>Our Faith in Jesus Christ</a:t>
            </a:r>
          </a:p>
        </p:txBody>
      </p:sp>
    </p:spTree>
    <p:extLst>
      <p:ext uri="{BB962C8B-B14F-4D97-AF65-F5344CB8AC3E}">
        <p14:creationId xmlns:p14="http://schemas.microsoft.com/office/powerpoint/2010/main" val="2229001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We can strengthen our faith in Jesus Christ by choosing to be reconciled to God through the Atonement of Christ. </a:t>
            </a:r>
            <a:r>
              <a:rPr lang="en-US" dirty="0"/>
              <a:t>(See Jacob 4:11.)</a:t>
            </a:r>
          </a:p>
          <a:p>
            <a:r>
              <a:rPr lang="en-US" dirty="0"/>
              <a:t>What does it mean to be reconciled to God?</a:t>
            </a:r>
          </a:p>
        </p:txBody>
      </p:sp>
      <p:sp>
        <p:nvSpPr>
          <p:cNvPr id="3" name="Title 2"/>
          <p:cNvSpPr>
            <a:spLocks noGrp="1"/>
          </p:cNvSpPr>
          <p:nvPr>
            <p:ph type="title"/>
          </p:nvPr>
        </p:nvSpPr>
        <p:spPr/>
        <p:txBody>
          <a:bodyPr/>
          <a:lstStyle/>
          <a:p>
            <a:r>
              <a:rPr lang="en-US" dirty="0"/>
              <a:t>Our Faith in Jesus Christ</a:t>
            </a:r>
          </a:p>
        </p:txBody>
      </p:sp>
    </p:spTree>
    <p:extLst>
      <p:ext uri="{BB962C8B-B14F-4D97-AF65-F5344CB8AC3E}">
        <p14:creationId xmlns:p14="http://schemas.microsoft.com/office/powerpoint/2010/main" val="175095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4:13, looking for how Jacob and other prophets were able to know of the coming of Jesus Christ and other events that would occur in the future. </a:t>
            </a:r>
          </a:p>
        </p:txBody>
      </p:sp>
      <p:sp>
        <p:nvSpPr>
          <p:cNvPr id="3" name="Title 2"/>
          <p:cNvSpPr>
            <a:spLocks noGrp="1"/>
          </p:cNvSpPr>
          <p:nvPr>
            <p:ph type="title"/>
          </p:nvPr>
        </p:nvSpPr>
        <p:spPr/>
        <p:txBody>
          <a:bodyPr/>
          <a:lstStyle/>
          <a:p>
            <a:r>
              <a:rPr lang="en-US" dirty="0"/>
              <a:t>Knowing Future Events</a:t>
            </a:r>
          </a:p>
        </p:txBody>
      </p:sp>
    </p:spTree>
    <p:extLst>
      <p:ext uri="{BB962C8B-B14F-4D97-AF65-F5344CB8AC3E}">
        <p14:creationId xmlns:p14="http://schemas.microsoft.com/office/powerpoint/2010/main" val="2578240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4:13, looking for how Jacob and other prophets were able to know of the coming of Jesus Christ and other events that would occur in the future. </a:t>
            </a:r>
          </a:p>
          <a:p>
            <a:r>
              <a:rPr lang="en-US" dirty="0"/>
              <a:t>Read Jacob 4:14, looking for the actions of many of the ancient Jews that indicated they lacked faith in Jesus Christ.  </a:t>
            </a:r>
          </a:p>
          <a:p>
            <a:endParaRPr lang="en-US" dirty="0"/>
          </a:p>
        </p:txBody>
      </p:sp>
      <p:sp>
        <p:nvSpPr>
          <p:cNvPr id="3" name="Title 2"/>
          <p:cNvSpPr>
            <a:spLocks noGrp="1"/>
          </p:cNvSpPr>
          <p:nvPr>
            <p:ph type="title"/>
          </p:nvPr>
        </p:nvSpPr>
        <p:spPr/>
        <p:txBody>
          <a:bodyPr/>
          <a:lstStyle/>
          <a:p>
            <a:r>
              <a:rPr lang="en-US" dirty="0"/>
              <a:t>Knowing Future Events</a:t>
            </a:r>
          </a:p>
        </p:txBody>
      </p:sp>
    </p:spTree>
    <p:extLst>
      <p:ext uri="{BB962C8B-B14F-4D97-AF65-F5344CB8AC3E}">
        <p14:creationId xmlns:p14="http://schemas.microsoft.com/office/powerpoint/2010/main" val="919120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Elder Neal A. Maxwell</a:t>
            </a:r>
          </a:p>
        </p:txBody>
      </p:sp>
      <p:sp>
        <p:nvSpPr>
          <p:cNvPr id="2" name="Content Placeholder 1"/>
          <p:cNvSpPr>
            <a:spLocks noGrp="1"/>
          </p:cNvSpPr>
          <p:nvPr>
            <p:ph sz="quarter" idx="4"/>
          </p:nvPr>
        </p:nvSpPr>
        <p:spPr/>
        <p:txBody>
          <a:bodyPr/>
          <a:lstStyle/>
          <a:p>
            <a:pPr marL="0" indent="0">
              <a:buNone/>
            </a:pPr>
            <a:r>
              <a:rPr lang="en-US" i="0" dirty="0"/>
              <a:t>Notice the phrase “looking beyond the mark” (verse 14). Elder Neal A. Maxwell (1926–2004) of the Quorum of the Twelve Apostles taught that in this verse, “the mark is Christ” (“Jesus of Nazareth, Savior and King,” </a:t>
            </a:r>
            <a:r>
              <a:rPr lang="en-US" dirty="0"/>
              <a:t>Ensign</a:t>
            </a:r>
            <a:r>
              <a:rPr lang="en-US" i="0" dirty="0"/>
              <a:t>, Dec. 2007, 45). Take note of this next to Jacob 4:14. </a:t>
            </a:r>
          </a:p>
        </p:txBody>
      </p:sp>
      <p:pic>
        <p:nvPicPr>
          <p:cNvPr id="5" name="Picture Placeholder 5"/>
          <p:cNvPicPr>
            <a:picLocks noGrp="1" noChangeAspect="1"/>
          </p:cNvPicPr>
          <p:nvPr>
            <p:ph type="pic" sz="quarter" idx="10"/>
          </p:nvPr>
        </p:nvPicPr>
        <p:blipFill>
          <a:blip r:embed="rId2"/>
          <a:srcRect t="38" b="38"/>
          <a:stretch>
            <a:fillRect/>
          </a:stretch>
        </p:blipFill>
        <p:spPr/>
      </p:pic>
    </p:spTree>
    <p:extLst>
      <p:ext uri="{BB962C8B-B14F-4D97-AF65-F5344CB8AC3E}">
        <p14:creationId xmlns:p14="http://schemas.microsoft.com/office/powerpoint/2010/main" val="1206892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 you think it might mean to look beyond the mark?</a:t>
            </a:r>
          </a:p>
          <a:p>
            <a:endParaRPr lang="en-US" dirty="0"/>
          </a:p>
        </p:txBody>
      </p:sp>
      <p:sp>
        <p:nvSpPr>
          <p:cNvPr id="3" name="Title 2"/>
          <p:cNvSpPr>
            <a:spLocks noGrp="1"/>
          </p:cNvSpPr>
          <p:nvPr>
            <p:ph type="title"/>
          </p:nvPr>
        </p:nvSpPr>
        <p:spPr/>
        <p:txBody>
          <a:bodyPr/>
          <a:lstStyle/>
          <a:p>
            <a:r>
              <a:rPr lang="en-US" dirty="0"/>
              <a:t>Looking Beyond the Mark</a:t>
            </a:r>
          </a:p>
        </p:txBody>
      </p:sp>
    </p:spTree>
    <p:extLst>
      <p:ext uri="{BB962C8B-B14F-4D97-AF65-F5344CB8AC3E}">
        <p14:creationId xmlns:p14="http://schemas.microsoft.com/office/powerpoint/2010/main" val="3139771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 you think it might mean to look beyond the mark?</a:t>
            </a:r>
          </a:p>
          <a:p>
            <a:r>
              <a:rPr lang="en-US" dirty="0"/>
              <a:t>What principle can we learn from Jacob 4:14 about the consequences of centering our lives on anything other than the Savior and His gospel?</a:t>
            </a:r>
          </a:p>
          <a:p>
            <a:endParaRPr lang="en-US" dirty="0"/>
          </a:p>
        </p:txBody>
      </p:sp>
      <p:sp>
        <p:nvSpPr>
          <p:cNvPr id="3" name="Title 2"/>
          <p:cNvSpPr>
            <a:spLocks noGrp="1"/>
          </p:cNvSpPr>
          <p:nvPr>
            <p:ph type="title"/>
          </p:nvPr>
        </p:nvSpPr>
        <p:spPr/>
        <p:txBody>
          <a:bodyPr/>
          <a:lstStyle/>
          <a:p>
            <a:r>
              <a:rPr lang="en-US" dirty="0"/>
              <a:t>Looking Beyond the Mark</a:t>
            </a:r>
          </a:p>
        </p:txBody>
      </p:sp>
    </p:spTree>
    <p:extLst>
      <p:ext uri="{BB962C8B-B14F-4D97-AF65-F5344CB8AC3E}">
        <p14:creationId xmlns:p14="http://schemas.microsoft.com/office/powerpoint/2010/main" val="3629938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center our lives on anything other than the Savior and His gospel, then we will become blind to the truth and we will stumble and fall spiritually.</a:t>
            </a:r>
          </a:p>
        </p:txBody>
      </p:sp>
      <p:sp>
        <p:nvSpPr>
          <p:cNvPr id="3" name="Title 2"/>
          <p:cNvSpPr>
            <a:spLocks noGrp="1"/>
          </p:cNvSpPr>
          <p:nvPr>
            <p:ph type="title"/>
          </p:nvPr>
        </p:nvSpPr>
        <p:spPr/>
        <p:txBody>
          <a:bodyPr/>
          <a:lstStyle/>
          <a:p>
            <a:r>
              <a:rPr lang="en-US" dirty="0"/>
              <a:t>The Center of Our Lives</a:t>
            </a:r>
          </a:p>
        </p:txBody>
      </p:sp>
    </p:spTree>
    <p:extLst>
      <p:ext uri="{BB962C8B-B14F-4D97-AF65-F5344CB8AC3E}">
        <p14:creationId xmlns:p14="http://schemas.microsoft.com/office/powerpoint/2010/main" val="125083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a:t>A young woman is striving to live righteously but suffers because her father is addicted to alcohol.</a:t>
            </a:r>
          </a:p>
          <a:p>
            <a:pPr marL="514350" indent="-514350">
              <a:buFont typeface="+mj-lt"/>
              <a:buAutoNum type="arabicPeriod"/>
            </a:pPr>
            <a:r>
              <a:rPr lang="en-US" dirty="0"/>
              <a:t>A young man does his best to live the gospel but experiences trials because of his parents’ divorce.</a:t>
            </a:r>
          </a:p>
          <a:p>
            <a:endParaRPr lang="en-US" dirty="0"/>
          </a:p>
        </p:txBody>
      </p:sp>
      <p:sp>
        <p:nvSpPr>
          <p:cNvPr id="3" name="Title 2"/>
          <p:cNvSpPr>
            <a:spLocks noGrp="1"/>
          </p:cNvSpPr>
          <p:nvPr>
            <p:ph type="title"/>
          </p:nvPr>
        </p:nvSpPr>
        <p:spPr/>
        <p:txBody>
          <a:bodyPr/>
          <a:lstStyle/>
          <a:p>
            <a:r>
              <a:rPr lang="en-US" dirty="0"/>
              <a:t>Three Scenarios</a:t>
            </a:r>
          </a:p>
        </p:txBody>
      </p:sp>
    </p:spTree>
    <p:extLst>
      <p:ext uri="{BB962C8B-B14F-4D97-AF65-F5344CB8AC3E}">
        <p14:creationId xmlns:p14="http://schemas.microsoft.com/office/powerpoint/2010/main" val="170249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some examples of things someone might center his or her life on other than Jesus Christ and His gospel?</a:t>
            </a:r>
          </a:p>
          <a:p>
            <a:endParaRPr lang="en-US" dirty="0"/>
          </a:p>
        </p:txBody>
      </p:sp>
      <p:sp>
        <p:nvSpPr>
          <p:cNvPr id="3" name="Title 2"/>
          <p:cNvSpPr>
            <a:spLocks noGrp="1"/>
          </p:cNvSpPr>
          <p:nvPr>
            <p:ph type="title"/>
          </p:nvPr>
        </p:nvSpPr>
        <p:spPr/>
        <p:txBody>
          <a:bodyPr/>
          <a:lstStyle/>
          <a:p>
            <a:r>
              <a:rPr lang="en-US" dirty="0"/>
              <a:t>The Center of Our Lives</a:t>
            </a:r>
          </a:p>
        </p:txBody>
      </p:sp>
    </p:spTree>
    <p:extLst>
      <p:ext uri="{BB962C8B-B14F-4D97-AF65-F5344CB8AC3E}">
        <p14:creationId xmlns:p14="http://schemas.microsoft.com/office/powerpoint/2010/main" val="4112120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some examples of things someone might center his or her life on other than Jesus Christ and His gospel?</a:t>
            </a:r>
          </a:p>
          <a:p>
            <a:r>
              <a:rPr lang="en-US" dirty="0"/>
              <a:t>What are some things you have done to make Jesus Christ and His gospel higher priorities over these things? How has doing that strengthened your faith in Christ?</a:t>
            </a:r>
          </a:p>
          <a:p>
            <a:endParaRPr lang="en-US" dirty="0"/>
          </a:p>
          <a:p>
            <a:endParaRPr lang="en-US" dirty="0"/>
          </a:p>
        </p:txBody>
      </p:sp>
      <p:sp>
        <p:nvSpPr>
          <p:cNvPr id="3" name="Title 2"/>
          <p:cNvSpPr>
            <a:spLocks noGrp="1"/>
          </p:cNvSpPr>
          <p:nvPr>
            <p:ph type="title"/>
          </p:nvPr>
        </p:nvSpPr>
        <p:spPr/>
        <p:txBody>
          <a:bodyPr/>
          <a:lstStyle/>
          <a:p>
            <a:r>
              <a:rPr lang="en-US"/>
              <a:t>The Center of Our Lives</a:t>
            </a:r>
            <a:endParaRPr lang="en-US" dirty="0"/>
          </a:p>
        </p:txBody>
      </p:sp>
    </p:spTree>
    <p:extLst>
      <p:ext uri="{BB962C8B-B14F-4D97-AF65-F5344CB8AC3E}">
        <p14:creationId xmlns:p14="http://schemas.microsoft.com/office/powerpoint/2010/main" val="57369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Jacob 4:15–18, Jacob prophesied that the Jews would reject Jesus Christ. Jacob also wrote that he would explain how the Jews would eventually be able to receive the blessings of the gospel. These verses provide an introduction to the allegory of the tame and wild olive trees, which is recorded in Jacob 5. </a:t>
            </a:r>
          </a:p>
        </p:txBody>
      </p:sp>
      <p:sp>
        <p:nvSpPr>
          <p:cNvPr id="3" name="Title 2"/>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386009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Continue to strengthen your faith in Jesus Christ by focusing your life on Him and on the truths of His gospel. What will you do to focus on the Savior throughout the next few days? </a:t>
            </a:r>
          </a:p>
        </p:txBody>
      </p:sp>
      <p:sp>
        <p:nvSpPr>
          <p:cNvPr id="3" name="Title 2"/>
          <p:cNvSpPr>
            <a:spLocks noGrp="1"/>
          </p:cNvSpPr>
          <p:nvPr>
            <p:ph type="title"/>
          </p:nvPr>
        </p:nvSpPr>
        <p:spPr/>
        <p:txBody>
          <a:bodyPr/>
          <a:lstStyle/>
          <a:p>
            <a:r>
              <a:rPr lang="en-US" dirty="0"/>
              <a:t>What Will You Do?</a:t>
            </a:r>
          </a:p>
        </p:txBody>
      </p:sp>
    </p:spTree>
    <p:extLst>
      <p:ext uri="{BB962C8B-B14F-4D97-AF65-F5344CB8AC3E}">
        <p14:creationId xmlns:p14="http://schemas.microsoft.com/office/powerpoint/2010/main" val="3773967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 you remember this doctrine? </a:t>
            </a:r>
            <a:r>
              <a:rPr lang="en-US" b="1" dirty="0"/>
              <a:t>Because Jesus Christ is our Savior and our Mediator with the Father, all prayers, blessings, and priesthood ordinances should be done in His name. </a:t>
            </a:r>
            <a:r>
              <a:rPr lang="en-US" dirty="0"/>
              <a:t> </a:t>
            </a:r>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687604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Do you remember this doctrine? </a:t>
            </a:r>
            <a:r>
              <a:rPr lang="en-US" b="1" dirty="0"/>
              <a:t>Because Jesus Christ is our Savior and our Mediator with the Father, all prayers, blessings, and priesthood ordinances should be done in His name. </a:t>
            </a:r>
            <a:r>
              <a:rPr lang="en-US" dirty="0"/>
              <a:t> </a:t>
            </a:r>
          </a:p>
          <a:p>
            <a:r>
              <a:rPr lang="en-US" dirty="0"/>
              <a:t>Which doctrinal mastery passage supports this doctrine? (a) 2 Nephi 26:33; (b) 3 Nephi 12:48; </a:t>
            </a:r>
            <a:r>
              <a:rPr lang="de-DE" dirty="0"/>
              <a:t>(c)</a:t>
            </a:r>
            <a:r>
              <a:rPr lang="en-US" dirty="0"/>
              <a:t> 3 Nephi 18:15, 20–21; (d) 3 Nephi 11:10–11.</a:t>
            </a:r>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3438748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Using the name of Jesus Christ in prayers, blessings, and priesthood ordinances invokes His divine authority and power (see Abraham 1:18). Read one of the scripture passages below. Look for some of the results of prayers, blessings, and priesthood ordinances that are done in the name of Jesus Christ. </a:t>
            </a:r>
          </a:p>
          <a:p>
            <a:r>
              <a:rPr lang="en-US" dirty="0"/>
              <a:t>Acts 2:37–38; Acts 3:2–8; Doctrine and </a:t>
            </a:r>
            <a:r>
              <a:rPr lang="en-US"/>
              <a:t>Covenants 84:66–70; </a:t>
            </a:r>
            <a:r>
              <a:rPr lang="en-US" dirty="0"/>
              <a:t>Moses 1:21–22 </a:t>
            </a:r>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2312618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09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a:t>A young woman is striving to live righteously but suffers because her father is addicted to alcohol.</a:t>
            </a:r>
          </a:p>
          <a:p>
            <a:pPr marL="514350" indent="-514350">
              <a:buFont typeface="+mj-lt"/>
              <a:buAutoNum type="arabicPeriod"/>
            </a:pPr>
            <a:r>
              <a:rPr lang="en-US" dirty="0"/>
              <a:t>A young man does his best to live the gospel but experiences trials because of his parents’ divorce.</a:t>
            </a:r>
          </a:p>
          <a:p>
            <a:pPr marL="514350" indent="-514350">
              <a:buFont typeface="+mj-lt"/>
              <a:buAutoNum type="arabicPeriod"/>
            </a:pPr>
            <a:r>
              <a:rPr lang="en-US" dirty="0"/>
              <a:t>A young woman diligently tries to love her family but struggles at home because of her sister’s selfishness and inconsiderate actions.</a:t>
            </a:r>
          </a:p>
          <a:p>
            <a:endParaRPr lang="en-US" dirty="0"/>
          </a:p>
        </p:txBody>
      </p:sp>
      <p:sp>
        <p:nvSpPr>
          <p:cNvPr id="3" name="Title 2"/>
          <p:cNvSpPr>
            <a:spLocks noGrp="1"/>
          </p:cNvSpPr>
          <p:nvPr>
            <p:ph type="title"/>
          </p:nvPr>
        </p:nvSpPr>
        <p:spPr/>
        <p:txBody>
          <a:bodyPr/>
          <a:lstStyle/>
          <a:p>
            <a:r>
              <a:rPr lang="en-US" dirty="0"/>
              <a:t>Three Scenarios</a:t>
            </a:r>
          </a:p>
        </p:txBody>
      </p:sp>
    </p:spTree>
    <p:extLst>
      <p:ext uri="{BB962C8B-B14F-4D97-AF65-F5344CB8AC3E}">
        <p14:creationId xmlns:p14="http://schemas.microsoft.com/office/powerpoint/2010/main" val="133397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Jacob had been speaking directly to people who were guilty of pride and sexual sins. Then he turned his attention to righteous people who were experiencing trials because of the wickedness of others. As you study Jacob 3 today, look for truths that can help those who suffer because of the choices of other people. </a:t>
            </a:r>
          </a:p>
          <a:p>
            <a:endParaRPr lang="en-US" dirty="0"/>
          </a:p>
        </p:txBody>
      </p:sp>
      <p:sp>
        <p:nvSpPr>
          <p:cNvPr id="3" name="Title 2"/>
          <p:cNvSpPr>
            <a:spLocks noGrp="1"/>
          </p:cNvSpPr>
          <p:nvPr>
            <p:ph type="title"/>
          </p:nvPr>
        </p:nvSpPr>
        <p:spPr/>
        <p:txBody>
          <a:bodyPr/>
          <a:lstStyle/>
          <a:p>
            <a:r>
              <a:rPr lang="en-US" dirty="0"/>
              <a:t>Experiencing Trials</a:t>
            </a:r>
          </a:p>
        </p:txBody>
      </p:sp>
    </p:spTree>
    <p:extLst>
      <p:ext uri="{BB962C8B-B14F-4D97-AF65-F5344CB8AC3E}">
        <p14:creationId xmlns:p14="http://schemas.microsoft.com/office/powerpoint/2010/main" val="240732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3:1, looking for the counsel Jacob gave to the pure in heart who were suffering because of the wickedness of others. </a:t>
            </a:r>
          </a:p>
          <a:p>
            <a:endParaRPr lang="en-US" dirty="0"/>
          </a:p>
        </p:txBody>
      </p:sp>
      <p:sp>
        <p:nvSpPr>
          <p:cNvPr id="3" name="Title 2"/>
          <p:cNvSpPr>
            <a:spLocks noGrp="1"/>
          </p:cNvSpPr>
          <p:nvPr>
            <p:ph type="title"/>
          </p:nvPr>
        </p:nvSpPr>
        <p:spPr/>
        <p:txBody>
          <a:bodyPr/>
          <a:lstStyle/>
          <a:p>
            <a:r>
              <a:rPr lang="en-US" dirty="0"/>
              <a:t>The Pure in Heart</a:t>
            </a:r>
          </a:p>
        </p:txBody>
      </p:sp>
    </p:spTree>
    <p:extLst>
      <p:ext uri="{BB962C8B-B14F-4D97-AF65-F5344CB8AC3E}">
        <p14:creationId xmlns:p14="http://schemas.microsoft.com/office/powerpoint/2010/main" val="398500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3:1, looking for the counsel Jacob gave to the pure in heart who were suffering because of the wickedness of others. </a:t>
            </a:r>
          </a:p>
          <a:p>
            <a:r>
              <a:rPr lang="en-US" dirty="0"/>
              <a:t>What did Jacob promise the pure in heart if they would do those things?</a:t>
            </a:r>
          </a:p>
          <a:p>
            <a:endParaRPr lang="en-US" dirty="0"/>
          </a:p>
        </p:txBody>
      </p:sp>
      <p:sp>
        <p:nvSpPr>
          <p:cNvPr id="3" name="Title 2"/>
          <p:cNvSpPr>
            <a:spLocks noGrp="1"/>
          </p:cNvSpPr>
          <p:nvPr>
            <p:ph type="title"/>
          </p:nvPr>
        </p:nvSpPr>
        <p:spPr/>
        <p:txBody>
          <a:bodyPr/>
          <a:lstStyle/>
          <a:p>
            <a:r>
              <a:rPr lang="en-US" dirty="0"/>
              <a:t>The Pure in Heart</a:t>
            </a:r>
          </a:p>
        </p:txBody>
      </p:sp>
    </p:spTree>
    <p:extLst>
      <p:ext uri="{BB962C8B-B14F-4D97-AF65-F5344CB8AC3E}">
        <p14:creationId xmlns:p14="http://schemas.microsoft.com/office/powerpoint/2010/main" val="176028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look unto God with firmness of mind and pray with exceeding faith, He will console us in our afflictions.</a:t>
            </a:r>
            <a:r>
              <a:rPr lang="en-US" dirty="0"/>
              <a:t> You may wish to mark the words that teach this principle in Jacob 3:1. The word </a:t>
            </a:r>
            <a:r>
              <a:rPr lang="en-US" i="1" dirty="0"/>
              <a:t>console </a:t>
            </a:r>
            <a:r>
              <a:rPr lang="en-US" dirty="0"/>
              <a:t>means to comfort someone who is sad or troubled.  </a:t>
            </a:r>
          </a:p>
          <a:p>
            <a:endParaRPr lang="en-US" dirty="0"/>
          </a:p>
        </p:txBody>
      </p:sp>
      <p:sp>
        <p:nvSpPr>
          <p:cNvPr id="3" name="Title 2"/>
          <p:cNvSpPr>
            <a:spLocks noGrp="1"/>
          </p:cNvSpPr>
          <p:nvPr>
            <p:ph type="title"/>
          </p:nvPr>
        </p:nvSpPr>
        <p:spPr/>
        <p:txBody>
          <a:bodyPr/>
          <a:lstStyle/>
          <a:p>
            <a:r>
              <a:rPr lang="en-US" dirty="0"/>
              <a:t>Look unto God</a:t>
            </a:r>
          </a:p>
        </p:txBody>
      </p:sp>
    </p:spTree>
    <p:extLst>
      <p:ext uri="{BB962C8B-B14F-4D97-AF65-F5344CB8AC3E}">
        <p14:creationId xmlns:p14="http://schemas.microsoft.com/office/powerpoint/2010/main" val="2715162071"/>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4" ma:contentTypeDescription="Create a new document." ma:contentTypeScope="" ma:versionID="5514aae59e1df552f535bcd2770d0b98">
  <xsd:schema xmlns:xsd="http://www.w3.org/2001/XMLSchema" xmlns:xs="http://www.w3.org/2001/XMLSchema" xmlns:p="http://schemas.microsoft.com/office/2006/metadata/properties" xmlns:ns2="b764eb9d-49e1-4eb4-965b-0d99005b74c0" xmlns:ns3="a51ac170-4e69-43ea-bbd4-5a9e3eb386dc" targetNamespace="http://schemas.microsoft.com/office/2006/metadata/properties" ma:root="true" ma:fieldsID="18282172e0edafd8760d3310f0e8cfee" ns2:_="" ns3:_="">
    <xsd:import namespace="b764eb9d-49e1-4eb4-965b-0d99005b74c0"/>
    <xsd:import namespace="a51ac170-4e69-43ea-bbd4-5a9e3eb38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ac170-4e69-43ea-bbd4-5a9e3eb386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4B3B69-89E0-494B-A440-4E0E8805885F}">
  <ds:schemaRefs>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infopath/2007/PartnerControls"/>
    <ds:schemaRef ds:uri="http://purl.org/dc/dcmitype/"/>
    <ds:schemaRef ds:uri="a51ac170-4e69-43ea-bbd4-5a9e3eb386dc"/>
    <ds:schemaRef ds:uri="b764eb9d-49e1-4eb4-965b-0d99005b74c0"/>
    <ds:schemaRef ds:uri="http://schemas.microsoft.com/office/2006/metadata/properties"/>
  </ds:schemaRefs>
</ds:datastoreItem>
</file>

<file path=customXml/itemProps2.xml><?xml version="1.0" encoding="utf-8"?>
<ds:datastoreItem xmlns:ds="http://schemas.openxmlformats.org/officeDocument/2006/customXml" ds:itemID="{CE020972-F224-44FB-B3BF-F1DC563C6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A6F03C-7CAF-4347-A7C2-BB0E4244A0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3802</TotalTime>
  <Words>1707</Words>
  <Application>Microsoft Office PowerPoint</Application>
  <PresentationFormat>On-screen Show (4:3)</PresentationFormat>
  <Paragraphs>116</Paragraphs>
  <Slides>47</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47</vt:i4>
      </vt:variant>
    </vt:vector>
  </HeadingPairs>
  <TitlesOfParts>
    <vt:vector size="56" baseType="lpstr">
      <vt:lpstr>Arial</vt:lpstr>
      <vt:lpstr>Calibri</vt:lpstr>
      <vt:lpstr>Helam Slab ldsLat Light</vt:lpstr>
      <vt:lpstr>Open Sans</vt:lpstr>
      <vt:lpstr>Old Testament</vt:lpstr>
      <vt:lpstr>1_Old Testament</vt:lpstr>
      <vt:lpstr>2_Old Testament</vt:lpstr>
      <vt:lpstr>3_Old Testament</vt:lpstr>
      <vt:lpstr>4_Old Testament</vt:lpstr>
      <vt:lpstr>Jacob 3–4  </vt:lpstr>
      <vt:lpstr>Devotional</vt:lpstr>
      <vt:lpstr>Three Scenarios</vt:lpstr>
      <vt:lpstr>Three Scenarios</vt:lpstr>
      <vt:lpstr>Three Scenarios</vt:lpstr>
      <vt:lpstr>Experiencing Trials</vt:lpstr>
      <vt:lpstr>The Pure in Heart</vt:lpstr>
      <vt:lpstr>The Pure in Heart</vt:lpstr>
      <vt:lpstr>Look unto God</vt:lpstr>
      <vt:lpstr>The Three Scenarios</vt:lpstr>
      <vt:lpstr>Praying with Faith</vt:lpstr>
      <vt:lpstr>Praying with Faith</vt:lpstr>
      <vt:lpstr>Jacob’s Counsel</vt:lpstr>
      <vt:lpstr>Jacob’s Counsel</vt:lpstr>
      <vt:lpstr>The Lamanites</vt:lpstr>
      <vt:lpstr>The Lamanites</vt:lpstr>
      <vt:lpstr>The Lamanites</vt:lpstr>
      <vt:lpstr>All Are Alike unto God</vt:lpstr>
      <vt:lpstr>The Lamanites</vt:lpstr>
      <vt:lpstr>The Lamanites</vt:lpstr>
      <vt:lpstr>Repent of Our Sins</vt:lpstr>
      <vt:lpstr>Repent of Our Sins</vt:lpstr>
      <vt:lpstr>Jacob’s Warning</vt:lpstr>
      <vt:lpstr>Jacob’s Warning</vt:lpstr>
      <vt:lpstr>Exercises</vt:lpstr>
      <vt:lpstr>Exercises</vt:lpstr>
      <vt:lpstr>Strengthening Our Faith</vt:lpstr>
      <vt:lpstr>Strengthening Our Faith</vt:lpstr>
      <vt:lpstr>Our Faith in Jesus Christ</vt:lpstr>
      <vt:lpstr>Our Faith in Jesus Christ</vt:lpstr>
      <vt:lpstr>Our Faith in Jesus Christ</vt:lpstr>
      <vt:lpstr>Our Faith in Jesus Christ</vt:lpstr>
      <vt:lpstr>Our Faith in Jesus Christ</vt:lpstr>
      <vt:lpstr>Knowing Future Events</vt:lpstr>
      <vt:lpstr>Knowing Future Events</vt:lpstr>
      <vt:lpstr>Elder Neal A. Maxwell</vt:lpstr>
      <vt:lpstr>Looking Beyond the Mark</vt:lpstr>
      <vt:lpstr>Looking Beyond the Mark</vt:lpstr>
      <vt:lpstr>The Center of Our Lives</vt:lpstr>
      <vt:lpstr>The Center of Our Lives</vt:lpstr>
      <vt:lpstr>The Center of Our Lives</vt:lpstr>
      <vt:lpstr>Summary</vt:lpstr>
      <vt:lpstr>What Will You Do?</vt:lpstr>
      <vt:lpstr>Doctrinal Mastery: The Godhead</vt:lpstr>
      <vt:lpstr>Doctrinal Mastery: The Godhead</vt:lpstr>
      <vt:lpstr>Doctrinal Mastery: The Godhead</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296</cp:revision>
  <dcterms:created xsi:type="dcterms:W3CDTF">2013-07-15T20:26:14Z</dcterms:created>
  <dcterms:modified xsi:type="dcterms:W3CDTF">2017-07-13T21:29:13Z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