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7" r:id="rId5"/>
    <p:sldMasterId id="2147483691" r:id="rId6"/>
    <p:sldMasterId id="2147483695" r:id="rId7"/>
    <p:sldMasterId id="2147483699" r:id="rId8"/>
  </p:sldMasterIdLst>
  <p:notesMasterIdLst>
    <p:notesMasterId r:id="rId55"/>
  </p:notesMasterIdLst>
  <p:handoutMasterIdLst>
    <p:handoutMasterId r:id="rId56"/>
  </p:handoutMasterIdLst>
  <p:sldIdLst>
    <p:sldId id="319" r:id="rId9"/>
    <p:sldId id="328" r:id="rId10"/>
    <p:sldId id="331" r:id="rId11"/>
    <p:sldId id="330" r:id="rId12"/>
    <p:sldId id="332" r:id="rId13"/>
    <p:sldId id="333" r:id="rId14"/>
    <p:sldId id="336" r:id="rId15"/>
    <p:sldId id="334" r:id="rId16"/>
    <p:sldId id="337" r:id="rId17"/>
    <p:sldId id="339" r:id="rId18"/>
    <p:sldId id="340" r:id="rId19"/>
    <p:sldId id="341" r:id="rId20"/>
    <p:sldId id="338" r:id="rId21"/>
    <p:sldId id="343" r:id="rId22"/>
    <p:sldId id="342" r:id="rId23"/>
    <p:sldId id="345" r:id="rId24"/>
    <p:sldId id="344" r:id="rId25"/>
    <p:sldId id="347" r:id="rId26"/>
    <p:sldId id="346" r:id="rId27"/>
    <p:sldId id="348" r:id="rId28"/>
    <p:sldId id="350" r:id="rId29"/>
    <p:sldId id="349" r:id="rId30"/>
    <p:sldId id="352" r:id="rId31"/>
    <p:sldId id="373" r:id="rId32"/>
    <p:sldId id="353" r:id="rId33"/>
    <p:sldId id="351" r:id="rId34"/>
    <p:sldId id="355" r:id="rId35"/>
    <p:sldId id="356" r:id="rId36"/>
    <p:sldId id="354" r:id="rId37"/>
    <p:sldId id="358" r:id="rId38"/>
    <p:sldId id="357" r:id="rId39"/>
    <p:sldId id="360" r:id="rId40"/>
    <p:sldId id="374" r:id="rId41"/>
    <p:sldId id="361" r:id="rId42"/>
    <p:sldId id="359" r:id="rId43"/>
    <p:sldId id="363" r:id="rId44"/>
    <p:sldId id="362" r:id="rId45"/>
    <p:sldId id="365" r:id="rId46"/>
    <p:sldId id="366" r:id="rId47"/>
    <p:sldId id="367" r:id="rId48"/>
    <p:sldId id="364" r:id="rId49"/>
    <p:sldId id="369" r:id="rId50"/>
    <p:sldId id="368" r:id="rId51"/>
    <p:sldId id="372" r:id="rId52"/>
    <p:sldId id="371" r:id="rId53"/>
    <p:sldId id="329"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39A1F"/>
    <a:srgbClr val="EB5558"/>
    <a:srgbClr val="7D6CAE"/>
    <a:srgbClr val="36A1DB"/>
    <a:srgbClr val="55B893"/>
    <a:srgbClr val="404040"/>
    <a:srgbClr val="84848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9" autoAdjust="0"/>
    <p:restoredTop sz="94405" autoAdjust="0"/>
  </p:normalViewPr>
  <p:slideViewPr>
    <p:cSldViewPr snapToGrid="0" snapToObjects="1">
      <p:cViewPr varScale="1">
        <p:scale>
          <a:sx n="65" d="100"/>
          <a:sy n="65" d="100"/>
        </p:scale>
        <p:origin x="960"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0324431-D598-F643-AC91-6120B903A05D}" type="datetimeFigureOut">
              <a:rPr lang="en-US" smtClean="0"/>
              <a:pPr/>
              <a:t>7/19/2017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88EE581-1F13-B34C-BAB0-A30A3077AFB7}" type="slidenum">
              <a:rPr lang="en-US" smtClean="0"/>
              <a:pPr/>
              <a:t>‹#›</a:t>
            </a:fld>
            <a:endParaRPr lang="en-US"/>
          </a:p>
        </p:txBody>
      </p:sp>
    </p:spTree>
    <p:extLst>
      <p:ext uri="{BB962C8B-B14F-4D97-AF65-F5344CB8AC3E}">
        <p14:creationId xmlns:p14="http://schemas.microsoft.com/office/powerpoint/2010/main" val="41695560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B7B311-1D3A-4E56-95ED-A4ABAC021E8B}" type="datetimeFigureOut">
              <a:rPr lang="en-US" smtClean="0"/>
              <a:t>7/19/2017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4F2BCA-17C0-41DB-95A9-7D51561DCDA3}" type="slidenum">
              <a:rPr lang="en-US" smtClean="0"/>
              <a:t>‹#›</a:t>
            </a:fld>
            <a:endParaRPr lang="en-US"/>
          </a:p>
        </p:txBody>
      </p:sp>
    </p:spTree>
    <p:extLst>
      <p:ext uri="{BB962C8B-B14F-4D97-AF65-F5344CB8AC3E}">
        <p14:creationId xmlns:p14="http://schemas.microsoft.com/office/powerpoint/2010/main" val="1750766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272818</a:t>
            </a:r>
          </a:p>
        </p:txBody>
      </p:sp>
      <p:sp>
        <p:nvSpPr>
          <p:cNvPr id="4" name="Slide Number Placeholder 3"/>
          <p:cNvSpPr>
            <a:spLocks noGrp="1"/>
          </p:cNvSpPr>
          <p:nvPr>
            <p:ph type="sldNum" sz="quarter" idx="10"/>
          </p:nvPr>
        </p:nvSpPr>
        <p:spPr/>
        <p:txBody>
          <a:bodyPr/>
          <a:lstStyle/>
          <a:p>
            <a:fld id="{7BD6D491-7BB6-4E68-9A0B-C463FDB60916}" type="slidenum">
              <a:rPr lang="en-US" smtClean="0"/>
              <a:t>2</a:t>
            </a:fld>
            <a:endParaRPr lang="en-US"/>
          </a:p>
        </p:txBody>
      </p:sp>
    </p:spTree>
    <p:extLst>
      <p:ext uri="{BB962C8B-B14F-4D97-AF65-F5344CB8AC3E}">
        <p14:creationId xmlns:p14="http://schemas.microsoft.com/office/powerpoint/2010/main" val="4070125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4.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sp>
        <p:nvSpPr>
          <p:cNvPr id="5" name="Rectangle 4"/>
          <p:cNvSpPr/>
          <p:nvPr userDrawn="1"/>
        </p:nvSpPr>
        <p:spPr>
          <a:xfrm>
            <a:off x="0" y="2282870"/>
            <a:ext cx="9144000" cy="28315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chemeClr val="bg1"/>
                </a:solidFill>
                <a:latin typeface="+mj-lt"/>
              </a:defRPr>
            </a:lvl1pPr>
          </a:lstStyle>
          <a:p>
            <a:r>
              <a:rPr lang="en-US" dirty="0"/>
              <a:t>Old Testament</a:t>
            </a:r>
          </a:p>
        </p:txBody>
      </p:sp>
      <p:sp>
        <p:nvSpPr>
          <p:cNvPr id="16"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018"/>
            <a:ext cx="9143999" cy="1240535"/>
          </a:xfrm>
          <a:prstGeom prst="rect">
            <a:avLst/>
          </a:prstGeom>
        </p:spPr>
      </p:pic>
      <p:pic>
        <p:nvPicPr>
          <p:cNvPr id="2" name="Picture 1"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1859366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hasCustomPrompt="1"/>
          </p:nvPr>
        </p:nvSpPr>
        <p:spPr>
          <a:xfrm>
            <a:off x="457200" y="555227"/>
            <a:ext cx="8229600" cy="858753"/>
          </a:xfrm>
          <a:prstGeom prst="rect">
            <a:avLst/>
          </a:prstGeom>
        </p:spPr>
        <p:txBody>
          <a:bodyPr/>
          <a:lstStyle>
            <a:lvl1pPr algn="l">
              <a:defRPr sz="4400">
                <a:solidFill>
                  <a:srgbClr val="36A1DB"/>
                </a:solidFill>
                <a:latin typeface="+mj-lt"/>
              </a:defRPr>
            </a:lvl1pPr>
          </a:lstStyle>
          <a:p>
            <a:r>
              <a:rPr lang="en-US" dirty="0"/>
              <a:t>Click to edit Master title </a:t>
            </a:r>
            <a:r>
              <a:rPr lang="en-US" dirty="0" err="1"/>
              <a:t>stylet</a:t>
            </a:r>
            <a:endParaRPr lang="en-US" dirty="0"/>
          </a:p>
        </p:txBody>
      </p:sp>
    </p:spTree>
    <p:extLst>
      <p:ext uri="{BB962C8B-B14F-4D97-AF65-F5344CB8AC3E}">
        <p14:creationId xmlns:p14="http://schemas.microsoft.com/office/powerpoint/2010/main" val="367438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Tree>
    <p:extLst>
      <p:ext uri="{BB962C8B-B14F-4D97-AF65-F5344CB8AC3E}">
        <p14:creationId xmlns:p14="http://schemas.microsoft.com/office/powerpoint/2010/main" val="867819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133513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046926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1371914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36A1DB"/>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190900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36A1DB"/>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153494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9162288" cy="6858000"/>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789432"/>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66842"/>
            <a:ext cx="8229600" cy="4894257"/>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Tree>
    <p:extLst>
      <p:ext uri="{BB962C8B-B14F-4D97-AF65-F5344CB8AC3E}">
        <p14:creationId xmlns:p14="http://schemas.microsoft.com/office/powerpoint/2010/main" val="3454532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7D6CAE"/>
                </a:solidFill>
                <a:latin typeface="+mj-lt"/>
              </a:defRPr>
            </a:lvl1pPr>
          </a:lstStyle>
          <a:p>
            <a:r>
              <a:rPr lang="en-US" dirty="0"/>
              <a:t>Click to edit master Text Style</a:t>
            </a:r>
          </a:p>
        </p:txBody>
      </p:sp>
      <p:sp>
        <p:nvSpPr>
          <p:cNvPr id="9"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6288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7D6CAE"/>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7D6CAE"/>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Tree>
    <p:extLst>
      <p:ext uri="{BB962C8B-B14F-4D97-AF65-F5344CB8AC3E}">
        <p14:creationId xmlns:p14="http://schemas.microsoft.com/office/powerpoint/2010/main" val="29786627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EB5558"/>
                </a:solidFill>
                <a:latin typeface="+mj-lt"/>
              </a:defRPr>
            </a:lvl1pPr>
          </a:lstStyle>
          <a:p>
            <a:r>
              <a:rPr lang="en-US" dirty="0"/>
              <a:t>Click to edit master Text Style</a:t>
            </a:r>
          </a:p>
        </p:txBody>
      </p:sp>
      <p:sp>
        <p:nvSpPr>
          <p:cNvPr id="4"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71868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EB5558"/>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EB5558"/>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3" name="TextBox 2"/>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4" name="Picture 3"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0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F39A1F"/>
                </a:solidFill>
                <a:latin typeface="+mj-lt"/>
              </a:defRPr>
            </a:lvl1pPr>
          </a:lstStyle>
          <a:p>
            <a:r>
              <a:rPr lang="en-US" dirty="0"/>
              <a:t>Click to edit master Text Style</a:t>
            </a:r>
          </a:p>
        </p:txBody>
      </p:sp>
      <p:sp>
        <p:nvSpPr>
          <p:cNvPr id="4"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0736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17558911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F39A1F"/>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F39A1F"/>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1830965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3604939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55B893"/>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7149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55B893"/>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4737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817522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6" name="TextBox 5"/>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2" name="Picture 1"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428942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7.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11.pn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15.pn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19.png"/><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13060173"/>
      </p:ext>
    </p:extLst>
  </p:cSld>
  <p:clrMap bg1="lt1" tx1="dk1" bg2="lt2" tx2="dk2" accent1="accent1" accent2="accent2" accent3="accent3" accent4="accent4" accent5="accent5" accent6="accent6" hlink="hlink" folHlink="folHlink"/>
  <p:sldLayoutIdLst>
    <p:sldLayoutId id="2147483661" r:id="rId1"/>
    <p:sldLayoutId id="2147483686" r:id="rId2"/>
    <p:sldLayoutId id="2147483703" r:id="rId3"/>
    <p:sldLayoutId id="2147483709" r:id="rId4"/>
    <p:sldLayoutId id="2147483710" r:id="rId5"/>
    <p:sldLayoutId id="2147483711" r:id="rId6"/>
    <p:sldLayoutId id="2147483707" r:id="rId7"/>
    <p:sldLayoutId id="2147483708" r:id="rId8"/>
    <p:sldLayoutId id="2147483673"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 y="0"/>
            <a:ext cx="91567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717" r:id="rId3"/>
    <p:sldLayoutId id="2147483712" r:id="rId4"/>
    <p:sldLayoutId id="2147483713" r:id="rId5"/>
    <p:sldLayoutId id="2147483714" r:id="rId6"/>
    <p:sldLayoutId id="2147483715" r:id="rId7"/>
    <p:sldLayoutId id="2147483716" r:id="rId8"/>
    <p:sldLayoutId id="2147483690"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704" r:id="rId3"/>
    <p:sldLayoutId id="2147483718" r:id="rId4"/>
    <p:sldLayoutId id="2147483719" r:id="rId5"/>
    <p:sldLayoutId id="2147483720" r:id="rId6"/>
    <p:sldLayoutId id="2147483721" r:id="rId7"/>
    <p:sldLayoutId id="2147483722" r:id="rId8"/>
    <p:sldLayoutId id="2147483694"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12700"/>
            <a:ext cx="9139776" cy="6854832"/>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706" r:id="rId3"/>
    <p:sldLayoutId id="2147483723" r:id="rId4"/>
    <p:sldLayoutId id="2147483724" r:id="rId5"/>
    <p:sldLayoutId id="2147483725" r:id="rId6"/>
    <p:sldLayoutId id="2147483726" r:id="rId7"/>
    <p:sldLayoutId id="2147483727" r:id="rId8"/>
    <p:sldLayoutId id="2147483698"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5" r:id="rId3"/>
    <p:sldLayoutId id="2147483728" r:id="rId4"/>
    <p:sldLayoutId id="2147483729" r:id="rId5"/>
    <p:sldLayoutId id="2147483730" r:id="rId6"/>
    <p:sldLayoutId id="2147483731" r:id="rId7"/>
    <p:sldLayoutId id="2147483732" r:id="rId8"/>
    <p:sldLayoutId id="2147483702"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fontAlgn="base"/>
            <a:r>
              <a:rPr lang="en-US" dirty="0"/>
              <a:t>Jacob 5:1–51</a:t>
            </a:r>
          </a:p>
        </p:txBody>
      </p:sp>
      <p:sp>
        <p:nvSpPr>
          <p:cNvPr id="5" name="Text Placeholder 4"/>
          <p:cNvSpPr>
            <a:spLocks noGrp="1"/>
          </p:cNvSpPr>
          <p:nvPr>
            <p:ph type="body" sz="quarter" idx="11"/>
          </p:nvPr>
        </p:nvSpPr>
        <p:spPr/>
        <p:txBody>
          <a:bodyPr/>
          <a:lstStyle/>
          <a:p>
            <a:r>
              <a:rPr lang="en-US" dirty="0"/>
              <a:t>Lesson 46</a:t>
            </a:r>
          </a:p>
        </p:txBody>
      </p:sp>
    </p:spTree>
    <p:extLst>
      <p:ext uri="{BB962C8B-B14F-4D97-AF65-F5344CB8AC3E}">
        <p14:creationId xmlns:p14="http://schemas.microsoft.com/office/powerpoint/2010/main" val="1681523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According to Jacob 5:3, what began to happen to the tame olive tree?</a:t>
            </a:r>
          </a:p>
          <a:p>
            <a:endParaRPr lang="en-US" dirty="0"/>
          </a:p>
        </p:txBody>
      </p:sp>
      <p:sp>
        <p:nvSpPr>
          <p:cNvPr id="3" name="Title 2"/>
          <p:cNvSpPr>
            <a:spLocks noGrp="1"/>
          </p:cNvSpPr>
          <p:nvPr>
            <p:ph type="title"/>
          </p:nvPr>
        </p:nvSpPr>
        <p:spPr/>
        <p:txBody>
          <a:bodyPr/>
          <a:lstStyle/>
          <a:p>
            <a:r>
              <a:rPr lang="en-US" dirty="0"/>
              <a:t>The Tame Olive Tree</a:t>
            </a:r>
          </a:p>
        </p:txBody>
      </p:sp>
    </p:spTree>
    <p:extLst>
      <p:ext uri="{BB962C8B-B14F-4D97-AF65-F5344CB8AC3E}">
        <p14:creationId xmlns:p14="http://schemas.microsoft.com/office/powerpoint/2010/main" val="1343830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According to Jacob 5:3, what began to happen to the tame olive tree?</a:t>
            </a:r>
          </a:p>
          <a:p>
            <a:r>
              <a:rPr lang="en-US" dirty="0"/>
              <a:t>What does the decay of the tree symbolize?</a:t>
            </a:r>
          </a:p>
          <a:p>
            <a:endParaRPr lang="en-US" dirty="0"/>
          </a:p>
        </p:txBody>
      </p:sp>
      <p:sp>
        <p:nvSpPr>
          <p:cNvPr id="3" name="Title 2"/>
          <p:cNvSpPr>
            <a:spLocks noGrp="1"/>
          </p:cNvSpPr>
          <p:nvPr>
            <p:ph type="title"/>
          </p:nvPr>
        </p:nvSpPr>
        <p:spPr/>
        <p:txBody>
          <a:bodyPr/>
          <a:lstStyle/>
          <a:p>
            <a:r>
              <a:rPr lang="en-US" dirty="0"/>
              <a:t>The Tame Olive Tree</a:t>
            </a:r>
          </a:p>
        </p:txBody>
      </p:sp>
    </p:spTree>
    <p:extLst>
      <p:ext uri="{BB962C8B-B14F-4D97-AF65-F5344CB8AC3E}">
        <p14:creationId xmlns:p14="http://schemas.microsoft.com/office/powerpoint/2010/main" val="1408075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According to Jacob 5:3, what began to happen to the tame olive tree?</a:t>
            </a:r>
          </a:p>
          <a:p>
            <a:r>
              <a:rPr lang="en-US" dirty="0"/>
              <a:t>What does the decay of the tree symbolize?</a:t>
            </a:r>
          </a:p>
          <a:p>
            <a:r>
              <a:rPr lang="en-US" dirty="0"/>
              <a:t>What is apostasy?</a:t>
            </a:r>
          </a:p>
          <a:p>
            <a:endParaRPr lang="en-US" dirty="0"/>
          </a:p>
        </p:txBody>
      </p:sp>
      <p:sp>
        <p:nvSpPr>
          <p:cNvPr id="3" name="Title 2"/>
          <p:cNvSpPr>
            <a:spLocks noGrp="1"/>
          </p:cNvSpPr>
          <p:nvPr>
            <p:ph type="title"/>
          </p:nvPr>
        </p:nvSpPr>
        <p:spPr/>
        <p:txBody>
          <a:bodyPr/>
          <a:lstStyle/>
          <a:p>
            <a:r>
              <a:rPr lang="en-US" dirty="0"/>
              <a:t>The Tame Olive Tree</a:t>
            </a:r>
          </a:p>
        </p:txBody>
      </p:sp>
    </p:spTree>
    <p:extLst>
      <p:ext uri="{BB962C8B-B14F-4D97-AF65-F5344CB8AC3E}">
        <p14:creationId xmlns:p14="http://schemas.microsoft.com/office/powerpoint/2010/main" val="33266986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According to Jacob 5:3, what began to happen to the tame olive tree?</a:t>
            </a:r>
          </a:p>
          <a:p>
            <a:r>
              <a:rPr lang="en-US" dirty="0"/>
              <a:t>What does the decay of the tree symbolize?</a:t>
            </a:r>
          </a:p>
          <a:p>
            <a:r>
              <a:rPr lang="en-US" dirty="0"/>
              <a:t>What is apostasy?</a:t>
            </a:r>
          </a:p>
          <a:p>
            <a:r>
              <a:rPr lang="en-US" dirty="0"/>
              <a:t>Read Jacob 5:4–6, looking for the main figure in this allegory. </a:t>
            </a:r>
          </a:p>
          <a:p>
            <a:endParaRPr lang="en-US" dirty="0"/>
          </a:p>
        </p:txBody>
      </p:sp>
      <p:sp>
        <p:nvSpPr>
          <p:cNvPr id="3" name="Title 2"/>
          <p:cNvSpPr>
            <a:spLocks noGrp="1"/>
          </p:cNvSpPr>
          <p:nvPr>
            <p:ph type="title"/>
          </p:nvPr>
        </p:nvSpPr>
        <p:spPr/>
        <p:txBody>
          <a:bodyPr/>
          <a:lstStyle/>
          <a:p>
            <a:r>
              <a:rPr lang="en-US" dirty="0"/>
              <a:t>The Tame Olive Tree</a:t>
            </a:r>
          </a:p>
        </p:txBody>
      </p:sp>
    </p:spTree>
    <p:extLst>
      <p:ext uri="{BB962C8B-B14F-4D97-AF65-F5344CB8AC3E}">
        <p14:creationId xmlns:p14="http://schemas.microsoft.com/office/powerpoint/2010/main" val="2388632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Whom do you think the master of the vineyard represents?</a:t>
            </a:r>
          </a:p>
          <a:p>
            <a:endParaRPr lang="en-US" dirty="0"/>
          </a:p>
        </p:txBody>
      </p:sp>
      <p:sp>
        <p:nvSpPr>
          <p:cNvPr id="3" name="Title 2"/>
          <p:cNvSpPr>
            <a:spLocks noGrp="1"/>
          </p:cNvSpPr>
          <p:nvPr>
            <p:ph type="title"/>
          </p:nvPr>
        </p:nvSpPr>
        <p:spPr/>
        <p:txBody>
          <a:bodyPr/>
          <a:lstStyle/>
          <a:p>
            <a:r>
              <a:rPr lang="en-US" dirty="0"/>
              <a:t>The Master of the Vineyard</a:t>
            </a:r>
          </a:p>
        </p:txBody>
      </p:sp>
    </p:spTree>
    <p:extLst>
      <p:ext uri="{BB962C8B-B14F-4D97-AF65-F5344CB8AC3E}">
        <p14:creationId xmlns:p14="http://schemas.microsoft.com/office/powerpoint/2010/main" val="1803120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Whom do you think the master of the vineyard represents?</a:t>
            </a:r>
          </a:p>
          <a:p>
            <a:r>
              <a:rPr lang="en-US" dirty="0"/>
              <a:t>What do you think his actions of pruning, digging, and nourishing might represent?</a:t>
            </a:r>
          </a:p>
        </p:txBody>
      </p:sp>
      <p:sp>
        <p:nvSpPr>
          <p:cNvPr id="3" name="Title 2"/>
          <p:cNvSpPr>
            <a:spLocks noGrp="1"/>
          </p:cNvSpPr>
          <p:nvPr>
            <p:ph type="title"/>
          </p:nvPr>
        </p:nvSpPr>
        <p:spPr/>
        <p:txBody>
          <a:bodyPr/>
          <a:lstStyle/>
          <a:p>
            <a:r>
              <a:rPr lang="en-US" dirty="0"/>
              <a:t>The Master of the Vineyard</a:t>
            </a:r>
          </a:p>
        </p:txBody>
      </p:sp>
    </p:spTree>
    <p:extLst>
      <p:ext uri="{BB962C8B-B14F-4D97-AF65-F5344CB8AC3E}">
        <p14:creationId xmlns:p14="http://schemas.microsoft.com/office/powerpoint/2010/main" val="1187746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Jacob 5:7, 11, 13, 32, looking for the phrase repeated in each verse that shows how the master felt about the decay of his olive tree. Mark this phrase each time it occurs.    </a:t>
            </a:r>
          </a:p>
          <a:p>
            <a:endParaRPr lang="en-US" dirty="0"/>
          </a:p>
        </p:txBody>
      </p:sp>
      <p:sp>
        <p:nvSpPr>
          <p:cNvPr id="3" name="Title 2"/>
          <p:cNvSpPr>
            <a:spLocks noGrp="1"/>
          </p:cNvSpPr>
          <p:nvPr>
            <p:ph type="title"/>
          </p:nvPr>
        </p:nvSpPr>
        <p:spPr/>
        <p:txBody>
          <a:bodyPr/>
          <a:lstStyle/>
          <a:p>
            <a:r>
              <a:rPr lang="en-US" dirty="0"/>
              <a:t>A Repeated Phrase</a:t>
            </a:r>
          </a:p>
        </p:txBody>
      </p:sp>
    </p:spTree>
    <p:extLst>
      <p:ext uri="{BB962C8B-B14F-4D97-AF65-F5344CB8AC3E}">
        <p14:creationId xmlns:p14="http://schemas.microsoft.com/office/powerpoint/2010/main" val="835037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Jacob 5:7, 11, 13, 32, looking for the phrase repeated in each verse that shows how the master felt about the decay of his olive tree. Mark this phrase each time it occurs.    </a:t>
            </a:r>
          </a:p>
          <a:p>
            <a:r>
              <a:rPr lang="en-US" dirty="0"/>
              <a:t>What do these verses teach us about how the Lord feels about us, even if we turn away from Him? </a:t>
            </a:r>
          </a:p>
          <a:p>
            <a:endParaRPr lang="en-US" dirty="0"/>
          </a:p>
        </p:txBody>
      </p:sp>
      <p:sp>
        <p:nvSpPr>
          <p:cNvPr id="3" name="Title 2"/>
          <p:cNvSpPr>
            <a:spLocks noGrp="1"/>
          </p:cNvSpPr>
          <p:nvPr>
            <p:ph type="title"/>
          </p:nvPr>
        </p:nvSpPr>
        <p:spPr/>
        <p:txBody>
          <a:bodyPr/>
          <a:lstStyle/>
          <a:p>
            <a:r>
              <a:rPr lang="en-US" dirty="0"/>
              <a:t>A Repeated Phrase</a:t>
            </a:r>
          </a:p>
        </p:txBody>
      </p:sp>
    </p:spTree>
    <p:extLst>
      <p:ext uri="{BB962C8B-B14F-4D97-AF65-F5344CB8AC3E}">
        <p14:creationId xmlns:p14="http://schemas.microsoft.com/office/powerpoint/2010/main" val="3869055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The Lord loves us and continues to care for us even if we turn away from Him. </a:t>
            </a:r>
            <a:r>
              <a:rPr lang="en-US" dirty="0"/>
              <a:t>You may wish to write this truth next to Jacob 5:7.</a:t>
            </a:r>
            <a:endParaRPr lang="en-US" b="1" dirty="0"/>
          </a:p>
          <a:p>
            <a:endParaRPr lang="en-US" dirty="0"/>
          </a:p>
        </p:txBody>
      </p:sp>
      <p:sp>
        <p:nvSpPr>
          <p:cNvPr id="3" name="Title 2"/>
          <p:cNvSpPr>
            <a:spLocks noGrp="1"/>
          </p:cNvSpPr>
          <p:nvPr>
            <p:ph type="title"/>
          </p:nvPr>
        </p:nvSpPr>
        <p:spPr/>
        <p:txBody>
          <a:bodyPr/>
          <a:lstStyle/>
          <a:p>
            <a:r>
              <a:rPr lang="en-US" dirty="0"/>
              <a:t>The Lord Loves Us</a:t>
            </a:r>
          </a:p>
        </p:txBody>
      </p:sp>
    </p:spTree>
    <p:extLst>
      <p:ext uri="{BB962C8B-B14F-4D97-AF65-F5344CB8AC3E}">
        <p14:creationId xmlns:p14="http://schemas.microsoft.com/office/powerpoint/2010/main" val="15877040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The Lord loves us and continues to care for us even if we turn away from Him. </a:t>
            </a:r>
            <a:r>
              <a:rPr lang="en-US" dirty="0"/>
              <a:t>You may wish to write this truth next to Jacob 5:7.</a:t>
            </a:r>
            <a:endParaRPr lang="en-US" b="1" dirty="0"/>
          </a:p>
          <a:p>
            <a:r>
              <a:rPr lang="en-US" dirty="0"/>
              <a:t>How could this truth help people who have sinned and wonder whether God still loves them?</a:t>
            </a:r>
          </a:p>
        </p:txBody>
      </p:sp>
      <p:sp>
        <p:nvSpPr>
          <p:cNvPr id="3" name="Title 2"/>
          <p:cNvSpPr>
            <a:spLocks noGrp="1"/>
          </p:cNvSpPr>
          <p:nvPr>
            <p:ph type="title"/>
          </p:nvPr>
        </p:nvSpPr>
        <p:spPr/>
        <p:txBody>
          <a:bodyPr/>
          <a:lstStyle/>
          <a:p>
            <a:r>
              <a:rPr lang="en-US" dirty="0"/>
              <a:t>The Lord Loves Us</a:t>
            </a:r>
          </a:p>
        </p:txBody>
      </p:sp>
    </p:spTree>
    <p:extLst>
      <p:ext uri="{BB962C8B-B14F-4D97-AF65-F5344CB8AC3E}">
        <p14:creationId xmlns:p14="http://schemas.microsoft.com/office/powerpoint/2010/main" val="2324450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Devotional</a:t>
            </a:r>
          </a:p>
        </p:txBody>
      </p:sp>
      <p:sp>
        <p:nvSpPr>
          <p:cNvPr id="3" name="Content Placeholder 2"/>
          <p:cNvSpPr>
            <a:spLocks noGrp="1"/>
          </p:cNvSpPr>
          <p:nvPr>
            <p:ph sz="quarter" idx="4"/>
          </p:nvPr>
        </p:nvSpPr>
        <p:spPr/>
        <p:txBody>
          <a:bodyPr/>
          <a:lstStyle/>
          <a:p>
            <a:r>
              <a:rPr lang="en-US" dirty="0"/>
              <a:t>Hymn:</a:t>
            </a:r>
          </a:p>
          <a:p>
            <a:r>
              <a:rPr lang="en-US" dirty="0"/>
              <a:t>Prayer:</a:t>
            </a:r>
          </a:p>
          <a:p>
            <a:r>
              <a:rPr lang="en-US" dirty="0"/>
              <a:t>Thought:</a:t>
            </a:r>
          </a:p>
        </p:txBody>
      </p:sp>
      <p:pic>
        <p:nvPicPr>
          <p:cNvPr id="8" name="Picture Placeholder 7"/>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5665" b="5665"/>
          <a:stretch>
            <a:fillRect/>
          </a:stretch>
        </p:blipFill>
        <p:spPr/>
      </p:pic>
    </p:spTree>
    <p:extLst>
      <p:ext uri="{BB962C8B-B14F-4D97-AF65-F5344CB8AC3E}">
        <p14:creationId xmlns:p14="http://schemas.microsoft.com/office/powerpoint/2010/main" val="4564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President Dieter F. Uchtdorf</a:t>
            </a:r>
          </a:p>
        </p:txBody>
      </p:sp>
      <p:sp>
        <p:nvSpPr>
          <p:cNvPr id="3" name="Content Placeholder 2"/>
          <p:cNvSpPr>
            <a:spLocks noGrp="1"/>
          </p:cNvSpPr>
          <p:nvPr>
            <p:ph sz="quarter" idx="4"/>
          </p:nvPr>
        </p:nvSpPr>
        <p:spPr/>
        <p:txBody>
          <a:bodyPr/>
          <a:lstStyle/>
          <a:p>
            <a:pPr marL="0" indent="0">
              <a:buNone/>
            </a:pPr>
            <a:r>
              <a:rPr lang="en-US" dirty="0"/>
              <a:t>“God loves you this very day and always.</a:t>
            </a:r>
          </a:p>
          <a:p>
            <a:pPr marL="0" indent="0">
              <a:buNone/>
            </a:pPr>
            <a:r>
              <a:rPr lang="en-US" dirty="0"/>
              <a:t>“He is not waiting to love you until you have overcome your weaknesses and bad habits. He loves you today with a full understanding of your struggles. … He knows of your sufferings. He knows of your remorse for the times you have fallen short or failed. And still He loves you” (Dieter F. Uchtdorf, “Living the Gospel Joyful,” </a:t>
            </a:r>
            <a:r>
              <a:rPr lang="en-US" i="0" dirty="0"/>
              <a:t>Ensign</a:t>
            </a:r>
            <a:r>
              <a:rPr lang="en-US" dirty="0"/>
              <a:t> or </a:t>
            </a:r>
            <a:r>
              <a:rPr lang="en-US" i="0" dirty="0"/>
              <a:t>Liahona</a:t>
            </a:r>
            <a:r>
              <a:rPr lang="en-US" dirty="0"/>
              <a:t>, Nov. 2014, 123).</a:t>
            </a:r>
          </a:p>
        </p:txBody>
      </p:sp>
      <p:pic>
        <p:nvPicPr>
          <p:cNvPr id="6" name="Picture Placeholder 5"/>
          <p:cNvPicPr>
            <a:picLocks noGrp="1" noChangeAspect="1"/>
          </p:cNvPicPr>
          <p:nvPr>
            <p:ph type="pic" sz="quarter" idx="10"/>
          </p:nvPr>
        </p:nvPicPr>
        <p:blipFill>
          <a:blip r:embed="rId2"/>
          <a:srcRect t="70" b="70"/>
          <a:stretch>
            <a:fillRect/>
          </a:stretch>
        </p:blipFill>
        <p:spPr/>
      </p:pic>
    </p:spTree>
    <p:extLst>
      <p:ext uri="{BB962C8B-B14F-4D97-AF65-F5344CB8AC3E}">
        <p14:creationId xmlns:p14="http://schemas.microsoft.com/office/powerpoint/2010/main" val="10688188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are some examples, from the scriptures or from your life, that illustrate that the Lord continues to love and care for people even after they have turned away from Him?</a:t>
            </a:r>
          </a:p>
          <a:p>
            <a:endParaRPr lang="en-US" dirty="0"/>
          </a:p>
        </p:txBody>
      </p:sp>
      <p:sp>
        <p:nvSpPr>
          <p:cNvPr id="3" name="Title 2"/>
          <p:cNvSpPr>
            <a:spLocks noGrp="1"/>
          </p:cNvSpPr>
          <p:nvPr>
            <p:ph type="title"/>
          </p:nvPr>
        </p:nvSpPr>
        <p:spPr/>
        <p:txBody>
          <a:bodyPr/>
          <a:lstStyle/>
          <a:p>
            <a:r>
              <a:rPr lang="en-US" dirty="0"/>
              <a:t>Examples</a:t>
            </a:r>
          </a:p>
        </p:txBody>
      </p:sp>
    </p:spTree>
    <p:extLst>
      <p:ext uri="{BB962C8B-B14F-4D97-AF65-F5344CB8AC3E}">
        <p14:creationId xmlns:p14="http://schemas.microsoft.com/office/powerpoint/2010/main" val="38039073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are some examples, from the scriptures or from your life, that illustrate that the Lord continues to love and care for people even after they have turned away from Him?</a:t>
            </a:r>
          </a:p>
          <a:p>
            <a:r>
              <a:rPr lang="en-US" dirty="0"/>
              <a:t>As recorded in Jacob 5:7, the master of the vineyard commanded that the main decaying branches of the olive tree be removed and that branches from a wild olive tree be brought to him. </a:t>
            </a:r>
          </a:p>
        </p:txBody>
      </p:sp>
      <p:sp>
        <p:nvSpPr>
          <p:cNvPr id="3" name="Title 2"/>
          <p:cNvSpPr>
            <a:spLocks noGrp="1"/>
          </p:cNvSpPr>
          <p:nvPr>
            <p:ph type="title"/>
          </p:nvPr>
        </p:nvSpPr>
        <p:spPr/>
        <p:txBody>
          <a:bodyPr/>
          <a:lstStyle/>
          <a:p>
            <a:r>
              <a:rPr lang="en-US" dirty="0"/>
              <a:t>Examples</a:t>
            </a:r>
          </a:p>
        </p:txBody>
      </p:sp>
    </p:spTree>
    <p:extLst>
      <p:ext uri="{BB962C8B-B14F-4D97-AF65-F5344CB8AC3E}">
        <p14:creationId xmlns:p14="http://schemas.microsoft.com/office/powerpoint/2010/main" val="32152270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Jacob 5:9–10, looking for what the master of the vineyard did next to save the tame olive tree. </a:t>
            </a:r>
          </a:p>
        </p:txBody>
      </p:sp>
      <p:sp>
        <p:nvSpPr>
          <p:cNvPr id="3" name="Title 2"/>
          <p:cNvSpPr>
            <a:spLocks noGrp="1"/>
          </p:cNvSpPr>
          <p:nvPr>
            <p:ph type="title"/>
          </p:nvPr>
        </p:nvSpPr>
        <p:spPr/>
        <p:txBody>
          <a:bodyPr/>
          <a:lstStyle/>
          <a:p>
            <a:r>
              <a:rPr lang="en-US" dirty="0"/>
              <a:t>The Master of the Vineyard</a:t>
            </a:r>
          </a:p>
        </p:txBody>
      </p:sp>
    </p:spTree>
    <p:extLst>
      <p:ext uri="{BB962C8B-B14F-4D97-AF65-F5344CB8AC3E}">
        <p14:creationId xmlns:p14="http://schemas.microsoft.com/office/powerpoint/2010/main" val="41505033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Jacob 5:9–10, looking for what the master of the vineyard did next to save the tame olive tree. </a:t>
            </a:r>
          </a:p>
          <a:p>
            <a:r>
              <a:rPr lang="en-US" dirty="0"/>
              <a:t>To </a:t>
            </a:r>
            <a:r>
              <a:rPr lang="en-US" i="1" dirty="0"/>
              <a:t>graft</a:t>
            </a:r>
            <a:r>
              <a:rPr lang="en-US" dirty="0"/>
              <a:t> is to insert a branch from one tree into a different tree.</a:t>
            </a:r>
          </a:p>
        </p:txBody>
      </p:sp>
      <p:sp>
        <p:nvSpPr>
          <p:cNvPr id="3" name="Title 2"/>
          <p:cNvSpPr>
            <a:spLocks noGrp="1"/>
          </p:cNvSpPr>
          <p:nvPr>
            <p:ph type="title"/>
          </p:nvPr>
        </p:nvSpPr>
        <p:spPr/>
        <p:txBody>
          <a:bodyPr/>
          <a:lstStyle/>
          <a:p>
            <a:r>
              <a:rPr lang="en-US" dirty="0"/>
              <a:t>The Master of the Vineyard</a:t>
            </a:r>
          </a:p>
        </p:txBody>
      </p:sp>
    </p:spTree>
    <p:extLst>
      <p:ext uri="{BB962C8B-B14F-4D97-AF65-F5344CB8AC3E}">
        <p14:creationId xmlns:p14="http://schemas.microsoft.com/office/powerpoint/2010/main" val="16018330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Jacob 5:9–10, looking for what the master of the vineyard did next to save the tame olive tree. </a:t>
            </a:r>
          </a:p>
          <a:p>
            <a:r>
              <a:rPr lang="en-US" dirty="0"/>
              <a:t>To </a:t>
            </a:r>
            <a:r>
              <a:rPr lang="en-US" i="1" dirty="0"/>
              <a:t>graft</a:t>
            </a:r>
            <a:r>
              <a:rPr lang="en-US" dirty="0"/>
              <a:t> is to insert a branch from one tree into a different tree.</a:t>
            </a:r>
          </a:p>
          <a:p>
            <a:r>
              <a:rPr lang="en-US" dirty="0"/>
              <a:t>What might be symbolized by the Lord’s command to graft wild olive branches into the tame olive tree?</a:t>
            </a:r>
          </a:p>
          <a:p>
            <a:endParaRPr lang="en-US" dirty="0"/>
          </a:p>
        </p:txBody>
      </p:sp>
      <p:sp>
        <p:nvSpPr>
          <p:cNvPr id="3" name="Title 2"/>
          <p:cNvSpPr>
            <a:spLocks noGrp="1"/>
          </p:cNvSpPr>
          <p:nvPr>
            <p:ph type="title"/>
          </p:nvPr>
        </p:nvSpPr>
        <p:spPr/>
        <p:txBody>
          <a:bodyPr/>
          <a:lstStyle/>
          <a:p>
            <a:r>
              <a:rPr lang="en-US" dirty="0"/>
              <a:t>The Master of the Vineyard</a:t>
            </a:r>
          </a:p>
        </p:txBody>
      </p:sp>
    </p:spTree>
    <p:extLst>
      <p:ext uri="{BB962C8B-B14F-4D97-AF65-F5344CB8AC3E}">
        <p14:creationId xmlns:p14="http://schemas.microsoft.com/office/powerpoint/2010/main" val="21979687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Jacob 5:9–10, looking for what the master of the vineyard did next to save the tame olive tree. </a:t>
            </a:r>
          </a:p>
          <a:p>
            <a:r>
              <a:rPr lang="en-US" dirty="0"/>
              <a:t>To </a:t>
            </a:r>
            <a:r>
              <a:rPr lang="en-US" i="1" dirty="0"/>
              <a:t>graft</a:t>
            </a:r>
            <a:r>
              <a:rPr lang="en-US" dirty="0"/>
              <a:t> is to insert a branch from one tree into a different tree.</a:t>
            </a:r>
          </a:p>
          <a:p>
            <a:r>
              <a:rPr lang="en-US" dirty="0"/>
              <a:t>What might be symbolized by the Lord’s command to graft wild olive branches into the tame olive tree?</a:t>
            </a:r>
          </a:p>
          <a:p>
            <a:r>
              <a:rPr lang="en-US" dirty="0"/>
              <a:t>What might be represented by the burning of the withered branches (see verse 9)? </a:t>
            </a:r>
          </a:p>
        </p:txBody>
      </p:sp>
      <p:sp>
        <p:nvSpPr>
          <p:cNvPr id="3" name="Title 2"/>
          <p:cNvSpPr>
            <a:spLocks noGrp="1"/>
          </p:cNvSpPr>
          <p:nvPr>
            <p:ph type="title"/>
          </p:nvPr>
        </p:nvSpPr>
        <p:spPr/>
        <p:txBody>
          <a:bodyPr/>
          <a:lstStyle/>
          <a:p>
            <a:r>
              <a:rPr lang="en-US" dirty="0"/>
              <a:t>The Master of the Vineyard</a:t>
            </a:r>
          </a:p>
        </p:txBody>
      </p:sp>
    </p:spTree>
    <p:extLst>
      <p:ext uri="{BB962C8B-B14F-4D97-AF65-F5344CB8AC3E}">
        <p14:creationId xmlns:p14="http://schemas.microsoft.com/office/powerpoint/2010/main" val="35748268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Lehi and His People</a:t>
            </a:r>
          </a:p>
        </p:txBody>
      </p:sp>
      <p:sp>
        <p:nvSpPr>
          <p:cNvPr id="3" name="Content Placeholder 2"/>
          <p:cNvSpPr>
            <a:spLocks noGrp="1"/>
          </p:cNvSpPr>
          <p:nvPr>
            <p:ph sz="quarter" idx="4"/>
          </p:nvPr>
        </p:nvSpPr>
        <p:spPr/>
        <p:txBody>
          <a:bodyPr/>
          <a:lstStyle/>
          <a:p>
            <a:r>
              <a:rPr lang="en-US" i="0" dirty="0"/>
              <a:t>Jacob 5:6 states that the tame olive tree had begun to produce young and tender branches.    </a:t>
            </a:r>
          </a:p>
          <a:p>
            <a:endParaRPr lang="en-US" dirty="0"/>
          </a:p>
        </p:txBody>
      </p:sp>
      <p:pic>
        <p:nvPicPr>
          <p:cNvPr id="5" name="Picture Placeholder 6"/>
          <p:cNvPicPr>
            <a:picLocks noGrp="1" noChangeAspect="1"/>
          </p:cNvPicPr>
          <p:nvPr>
            <p:ph type="pic" sz="quarter" idx="10"/>
          </p:nvPr>
        </p:nvPicPr>
        <p:blipFill>
          <a:blip r:embed="rId2"/>
          <a:srcRect t="481" b="481"/>
          <a:stretch>
            <a:fillRect/>
          </a:stretch>
        </p:blipFill>
        <p:spPr/>
      </p:pic>
    </p:spTree>
    <p:extLst>
      <p:ext uri="{BB962C8B-B14F-4D97-AF65-F5344CB8AC3E}">
        <p14:creationId xmlns:p14="http://schemas.microsoft.com/office/powerpoint/2010/main" val="12046583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Lehi and His People</a:t>
            </a:r>
          </a:p>
        </p:txBody>
      </p:sp>
      <p:sp>
        <p:nvSpPr>
          <p:cNvPr id="3" name="Content Placeholder 2"/>
          <p:cNvSpPr>
            <a:spLocks noGrp="1"/>
          </p:cNvSpPr>
          <p:nvPr>
            <p:ph sz="quarter" idx="4"/>
          </p:nvPr>
        </p:nvSpPr>
        <p:spPr/>
        <p:txBody>
          <a:bodyPr/>
          <a:lstStyle/>
          <a:p>
            <a:r>
              <a:rPr lang="en-US" i="0" dirty="0"/>
              <a:t>Jacob 5:6 states that the tame olive tree had begun to produce young and tender branches.    </a:t>
            </a:r>
          </a:p>
          <a:p>
            <a:r>
              <a:rPr lang="en-US" i="0" dirty="0"/>
              <a:t>Read Jacob 5:8, 13–14, looking for what the master did with these branches. </a:t>
            </a:r>
          </a:p>
          <a:p>
            <a:endParaRPr lang="en-US" dirty="0"/>
          </a:p>
        </p:txBody>
      </p:sp>
      <p:pic>
        <p:nvPicPr>
          <p:cNvPr id="5" name="Picture Placeholder 6"/>
          <p:cNvPicPr>
            <a:picLocks noGrp="1" noChangeAspect="1"/>
          </p:cNvPicPr>
          <p:nvPr>
            <p:ph type="pic" sz="quarter" idx="10"/>
          </p:nvPr>
        </p:nvPicPr>
        <p:blipFill>
          <a:blip r:embed="rId2"/>
          <a:srcRect t="481" b="481"/>
          <a:stretch>
            <a:fillRect/>
          </a:stretch>
        </p:blipFill>
        <p:spPr/>
      </p:pic>
    </p:spTree>
    <p:extLst>
      <p:ext uri="{BB962C8B-B14F-4D97-AF65-F5344CB8AC3E}">
        <p14:creationId xmlns:p14="http://schemas.microsoft.com/office/powerpoint/2010/main" val="20401759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Lehi and His People</a:t>
            </a:r>
          </a:p>
        </p:txBody>
      </p:sp>
      <p:sp>
        <p:nvSpPr>
          <p:cNvPr id="2" name="Content Placeholder 1"/>
          <p:cNvSpPr>
            <a:spLocks noGrp="1"/>
          </p:cNvSpPr>
          <p:nvPr>
            <p:ph sz="quarter" idx="4"/>
          </p:nvPr>
        </p:nvSpPr>
        <p:spPr/>
        <p:txBody>
          <a:bodyPr/>
          <a:lstStyle/>
          <a:p>
            <a:r>
              <a:rPr lang="en-US" i="0" dirty="0"/>
              <a:t>Jacob 5:6 states that the tame olive tree had begun to produce young and tender branches.    </a:t>
            </a:r>
          </a:p>
          <a:p>
            <a:r>
              <a:rPr lang="en-US" i="0" dirty="0"/>
              <a:t>Read Jacob 5:8, 13–14, looking for what the master did with these branches. </a:t>
            </a:r>
          </a:p>
          <a:p>
            <a:r>
              <a:rPr lang="en-US" i="0" dirty="0"/>
              <a:t>How does the journey of Lehi’s family provide an example of the master’s actions in Jacob 5:8, 13–14? </a:t>
            </a:r>
          </a:p>
        </p:txBody>
      </p:sp>
      <p:pic>
        <p:nvPicPr>
          <p:cNvPr id="7" name="Picture Placeholder 6"/>
          <p:cNvPicPr>
            <a:picLocks noGrp="1" noChangeAspect="1"/>
          </p:cNvPicPr>
          <p:nvPr>
            <p:ph type="pic" sz="quarter" idx="10"/>
          </p:nvPr>
        </p:nvPicPr>
        <p:blipFill>
          <a:blip r:embed="rId2"/>
          <a:srcRect t="481" b="481"/>
          <a:stretch>
            <a:fillRect/>
          </a:stretch>
        </p:blipFill>
        <p:spPr/>
      </p:pic>
    </p:spTree>
    <p:extLst>
      <p:ext uri="{BB962C8B-B14F-4D97-AF65-F5344CB8AC3E}">
        <p14:creationId xmlns:p14="http://schemas.microsoft.com/office/powerpoint/2010/main" val="1762091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 young woman transgresses a commandment. She experiences guilt, feels terrible about herself, and questions if the Lord still loves her.</a:t>
            </a:r>
          </a:p>
          <a:p>
            <a:endParaRPr lang="en-US" dirty="0"/>
          </a:p>
        </p:txBody>
      </p:sp>
      <p:sp>
        <p:nvSpPr>
          <p:cNvPr id="3" name="Title 2"/>
          <p:cNvSpPr>
            <a:spLocks noGrp="1"/>
          </p:cNvSpPr>
          <p:nvPr>
            <p:ph type="title"/>
          </p:nvPr>
        </p:nvSpPr>
        <p:spPr/>
        <p:txBody>
          <a:bodyPr/>
          <a:lstStyle/>
          <a:p>
            <a:r>
              <a:rPr lang="en-US" dirty="0"/>
              <a:t>A Scenario</a:t>
            </a:r>
          </a:p>
        </p:txBody>
      </p:sp>
    </p:spTree>
    <p:extLst>
      <p:ext uri="{BB962C8B-B14F-4D97-AF65-F5344CB8AC3E}">
        <p14:creationId xmlns:p14="http://schemas.microsoft.com/office/powerpoint/2010/main" val="8274982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Jacob 5:15–28, a long time after the master of the vineyard had performed his work, he and his servant, who represents the prophets, went to see the olive trees now scattered throughout the vineyard. They saw that all the branches that had been grafted brought forth good fruit. </a:t>
            </a:r>
          </a:p>
          <a:p>
            <a:endParaRPr lang="en-US" dirty="0"/>
          </a:p>
        </p:txBody>
      </p:sp>
      <p:sp>
        <p:nvSpPr>
          <p:cNvPr id="3" name="Title 2"/>
          <p:cNvSpPr>
            <a:spLocks noGrp="1"/>
          </p:cNvSpPr>
          <p:nvPr>
            <p:ph type="title"/>
          </p:nvPr>
        </p:nvSpPr>
        <p:spPr/>
        <p:txBody>
          <a:bodyPr/>
          <a:lstStyle/>
          <a:p>
            <a:r>
              <a:rPr lang="en-US" dirty="0"/>
              <a:t>Young and Tender Branches</a:t>
            </a:r>
          </a:p>
        </p:txBody>
      </p:sp>
    </p:spTree>
    <p:extLst>
      <p:ext uri="{BB962C8B-B14F-4D97-AF65-F5344CB8AC3E}">
        <p14:creationId xmlns:p14="http://schemas.microsoft.com/office/powerpoint/2010/main" val="20418221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Jacob 5:15–28, a long time after the master of the vineyard had performed his work, he and his servant, who represents the prophets, went to see the olive trees now scattered throughout the vineyard. They saw that all the branches that had been grafted brought forth good fruit. </a:t>
            </a:r>
          </a:p>
          <a:p>
            <a:r>
              <a:rPr lang="en-US" dirty="0"/>
              <a:t>What might the good or tame fruit throughout most of the vineyard represent?</a:t>
            </a:r>
          </a:p>
        </p:txBody>
      </p:sp>
      <p:sp>
        <p:nvSpPr>
          <p:cNvPr id="3" name="Title 2"/>
          <p:cNvSpPr>
            <a:spLocks noGrp="1"/>
          </p:cNvSpPr>
          <p:nvPr>
            <p:ph type="title"/>
          </p:nvPr>
        </p:nvSpPr>
        <p:spPr/>
        <p:txBody>
          <a:bodyPr/>
          <a:lstStyle/>
          <a:p>
            <a:r>
              <a:rPr lang="en-US" dirty="0"/>
              <a:t>Young and Tender Branches</a:t>
            </a:r>
          </a:p>
        </p:txBody>
      </p:sp>
    </p:spTree>
    <p:extLst>
      <p:ext uri="{BB962C8B-B14F-4D97-AF65-F5344CB8AC3E}">
        <p14:creationId xmlns:p14="http://schemas.microsoft.com/office/powerpoint/2010/main" val="36130962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Jacob 5:29–40, all the fruit throughout the vineyard later became corrupt. </a:t>
            </a:r>
          </a:p>
        </p:txBody>
      </p:sp>
      <p:sp>
        <p:nvSpPr>
          <p:cNvPr id="3" name="Title 2"/>
          <p:cNvSpPr>
            <a:spLocks noGrp="1"/>
          </p:cNvSpPr>
          <p:nvPr>
            <p:ph type="title"/>
          </p:nvPr>
        </p:nvSpPr>
        <p:spPr/>
        <p:txBody>
          <a:bodyPr/>
          <a:lstStyle/>
          <a:p>
            <a:r>
              <a:rPr lang="en-US" dirty="0"/>
              <a:t>The Corruption of the Vineyard</a:t>
            </a:r>
          </a:p>
        </p:txBody>
      </p:sp>
    </p:spTree>
    <p:extLst>
      <p:ext uri="{BB962C8B-B14F-4D97-AF65-F5344CB8AC3E}">
        <p14:creationId xmlns:p14="http://schemas.microsoft.com/office/powerpoint/2010/main" val="2493075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Jacob 5:29–40, all the fruit throughout the vineyard later became corrupt. </a:t>
            </a:r>
          </a:p>
          <a:p>
            <a:r>
              <a:rPr lang="en-US" dirty="0"/>
              <a:t>Read Jacob 5:32, 39, looking for phrases that indicate this corruption of the vineyard. Mark the phrases you find. </a:t>
            </a:r>
          </a:p>
          <a:p>
            <a:endParaRPr lang="en-US" dirty="0"/>
          </a:p>
        </p:txBody>
      </p:sp>
      <p:sp>
        <p:nvSpPr>
          <p:cNvPr id="3" name="Title 2"/>
          <p:cNvSpPr>
            <a:spLocks noGrp="1"/>
          </p:cNvSpPr>
          <p:nvPr>
            <p:ph type="title"/>
          </p:nvPr>
        </p:nvSpPr>
        <p:spPr/>
        <p:txBody>
          <a:bodyPr/>
          <a:lstStyle/>
          <a:p>
            <a:r>
              <a:rPr lang="en-US" dirty="0"/>
              <a:t>The Corruption of the Vineyard</a:t>
            </a:r>
          </a:p>
        </p:txBody>
      </p:sp>
    </p:spTree>
    <p:extLst>
      <p:ext uri="{BB962C8B-B14F-4D97-AF65-F5344CB8AC3E}">
        <p14:creationId xmlns:p14="http://schemas.microsoft.com/office/powerpoint/2010/main" val="5697073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Jacob 5:29–40, all the fruit throughout the vineyard later became corrupt. </a:t>
            </a:r>
          </a:p>
          <a:p>
            <a:r>
              <a:rPr lang="en-US" dirty="0"/>
              <a:t>Read Jacob 5:32, 39, looking for phrases that indicate this corruption of the vineyard. Mark the phrases you find. </a:t>
            </a:r>
          </a:p>
          <a:p>
            <a:r>
              <a:rPr lang="en-US" dirty="0"/>
              <a:t>What do you think this corruption throughout the vineyard might represent?</a:t>
            </a:r>
          </a:p>
        </p:txBody>
      </p:sp>
      <p:sp>
        <p:nvSpPr>
          <p:cNvPr id="3" name="Title 2"/>
          <p:cNvSpPr>
            <a:spLocks noGrp="1"/>
          </p:cNvSpPr>
          <p:nvPr>
            <p:ph type="title"/>
          </p:nvPr>
        </p:nvSpPr>
        <p:spPr/>
        <p:txBody>
          <a:bodyPr/>
          <a:lstStyle/>
          <a:p>
            <a:r>
              <a:rPr lang="en-US" dirty="0"/>
              <a:t>The Corruption of the Vineyard</a:t>
            </a:r>
          </a:p>
        </p:txBody>
      </p:sp>
    </p:spTree>
    <p:extLst>
      <p:ext uri="{BB962C8B-B14F-4D97-AF65-F5344CB8AC3E}">
        <p14:creationId xmlns:p14="http://schemas.microsoft.com/office/powerpoint/2010/main" val="1611730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period of corruption mentioned in Jacob 5:32, 39 might refer to the period of the Great Apostasy, during which the fulness of the gospel of Jesus Christ was lost from the earth. Write “The Great Apostasy” next to one of the phrases you found in Jacob 5:32 or Jacob 5:39. </a:t>
            </a:r>
          </a:p>
        </p:txBody>
      </p:sp>
      <p:sp>
        <p:nvSpPr>
          <p:cNvPr id="3" name="Title 2"/>
          <p:cNvSpPr>
            <a:spLocks noGrp="1"/>
          </p:cNvSpPr>
          <p:nvPr>
            <p:ph type="title"/>
          </p:nvPr>
        </p:nvSpPr>
        <p:spPr/>
        <p:txBody>
          <a:bodyPr/>
          <a:lstStyle/>
          <a:p>
            <a:r>
              <a:rPr lang="en-US" dirty="0"/>
              <a:t>The Great Apostasy</a:t>
            </a:r>
          </a:p>
        </p:txBody>
      </p:sp>
    </p:spTree>
    <p:extLst>
      <p:ext uri="{BB962C8B-B14F-4D97-AF65-F5344CB8AC3E}">
        <p14:creationId xmlns:p14="http://schemas.microsoft.com/office/powerpoint/2010/main" val="89071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Jacob 5:41. What does the Lord’s weeping in this allegory teach us about His feelings for us?</a:t>
            </a:r>
          </a:p>
        </p:txBody>
      </p:sp>
      <p:sp>
        <p:nvSpPr>
          <p:cNvPr id="3" name="Title 2"/>
          <p:cNvSpPr>
            <a:spLocks noGrp="1"/>
          </p:cNvSpPr>
          <p:nvPr>
            <p:ph type="title"/>
          </p:nvPr>
        </p:nvSpPr>
        <p:spPr/>
        <p:txBody>
          <a:bodyPr/>
          <a:lstStyle/>
          <a:p>
            <a:r>
              <a:rPr lang="en-US" dirty="0"/>
              <a:t>Jesus Christ’s Feelings</a:t>
            </a:r>
          </a:p>
        </p:txBody>
      </p:sp>
    </p:spTree>
    <p:extLst>
      <p:ext uri="{BB962C8B-B14F-4D97-AF65-F5344CB8AC3E}">
        <p14:creationId xmlns:p14="http://schemas.microsoft.com/office/powerpoint/2010/main" val="28597949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Jacob 5:41. What does the Lord’s weeping in this allegory teach us about His feelings for us?</a:t>
            </a:r>
          </a:p>
          <a:p>
            <a:r>
              <a:rPr lang="en-US" dirty="0"/>
              <a:t>What do you think it means when the Lord asks, “What could I have done more for </a:t>
            </a:r>
            <a:r>
              <a:rPr lang="en-US"/>
              <a:t>my vineyard”? </a:t>
            </a:r>
            <a:endParaRPr lang="en-US" dirty="0"/>
          </a:p>
        </p:txBody>
      </p:sp>
      <p:sp>
        <p:nvSpPr>
          <p:cNvPr id="3" name="Title 2"/>
          <p:cNvSpPr>
            <a:spLocks noGrp="1"/>
          </p:cNvSpPr>
          <p:nvPr>
            <p:ph type="title"/>
          </p:nvPr>
        </p:nvSpPr>
        <p:spPr/>
        <p:txBody>
          <a:bodyPr/>
          <a:lstStyle/>
          <a:p>
            <a:r>
              <a:rPr lang="en-US" dirty="0"/>
              <a:t>Jesus Christ’s Feelings</a:t>
            </a:r>
          </a:p>
        </p:txBody>
      </p:sp>
    </p:spTree>
    <p:extLst>
      <p:ext uri="{BB962C8B-B14F-4D97-AF65-F5344CB8AC3E}">
        <p14:creationId xmlns:p14="http://schemas.microsoft.com/office/powerpoint/2010/main" val="20523233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Jacob 5:47–48, looking for what had corrupted the vineyard. </a:t>
            </a:r>
          </a:p>
          <a:p>
            <a:endParaRPr lang="en-US" dirty="0"/>
          </a:p>
        </p:txBody>
      </p:sp>
      <p:sp>
        <p:nvSpPr>
          <p:cNvPr id="3" name="Title 2"/>
          <p:cNvSpPr>
            <a:spLocks noGrp="1"/>
          </p:cNvSpPr>
          <p:nvPr>
            <p:ph type="title"/>
          </p:nvPr>
        </p:nvSpPr>
        <p:spPr/>
        <p:txBody>
          <a:bodyPr/>
          <a:lstStyle/>
          <a:p>
            <a:r>
              <a:rPr lang="en-US" dirty="0"/>
              <a:t>What Caused the Corruption</a:t>
            </a:r>
          </a:p>
        </p:txBody>
      </p:sp>
    </p:spTree>
    <p:extLst>
      <p:ext uri="{BB962C8B-B14F-4D97-AF65-F5344CB8AC3E}">
        <p14:creationId xmlns:p14="http://schemas.microsoft.com/office/powerpoint/2010/main" val="23798536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Jacob 5:47–48, looking for what had corrupted the vineyard. </a:t>
            </a:r>
          </a:p>
          <a:p>
            <a:r>
              <a:rPr lang="en-US" dirty="0"/>
              <a:t>What principle can we learn from verse 48 about how pride can affect us? </a:t>
            </a:r>
          </a:p>
          <a:p>
            <a:endParaRPr lang="en-US" dirty="0"/>
          </a:p>
        </p:txBody>
      </p:sp>
      <p:sp>
        <p:nvSpPr>
          <p:cNvPr id="3" name="Title 2"/>
          <p:cNvSpPr>
            <a:spLocks noGrp="1"/>
          </p:cNvSpPr>
          <p:nvPr>
            <p:ph type="title"/>
          </p:nvPr>
        </p:nvSpPr>
        <p:spPr/>
        <p:txBody>
          <a:bodyPr/>
          <a:lstStyle/>
          <a:p>
            <a:r>
              <a:rPr lang="en-US" dirty="0"/>
              <a:t>What Caused the Corruption</a:t>
            </a:r>
          </a:p>
        </p:txBody>
      </p:sp>
    </p:spTree>
    <p:extLst>
      <p:ext uri="{BB962C8B-B14F-4D97-AF65-F5344CB8AC3E}">
        <p14:creationId xmlns:p14="http://schemas.microsoft.com/office/powerpoint/2010/main" val="884669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 young woman transgresses a commandment. She experiences guilt, feels terrible about herself, and questions if the Lord still loves her.</a:t>
            </a:r>
          </a:p>
          <a:p>
            <a:r>
              <a:rPr lang="en-US" dirty="0"/>
              <a:t>Have you ever wondered about the Lord’s willingness to love and care for us when we sin and turn away from Him? </a:t>
            </a:r>
          </a:p>
        </p:txBody>
      </p:sp>
      <p:sp>
        <p:nvSpPr>
          <p:cNvPr id="3" name="Title 2"/>
          <p:cNvSpPr>
            <a:spLocks noGrp="1"/>
          </p:cNvSpPr>
          <p:nvPr>
            <p:ph type="title"/>
          </p:nvPr>
        </p:nvSpPr>
        <p:spPr/>
        <p:txBody>
          <a:bodyPr/>
          <a:lstStyle/>
          <a:p>
            <a:r>
              <a:rPr lang="en-US" dirty="0"/>
              <a:t>A Scenario</a:t>
            </a:r>
          </a:p>
        </p:txBody>
      </p:sp>
    </p:spTree>
    <p:extLst>
      <p:ext uri="{BB962C8B-B14F-4D97-AF65-F5344CB8AC3E}">
        <p14:creationId xmlns:p14="http://schemas.microsoft.com/office/powerpoint/2010/main" val="9271667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Jacob 5:47–48, looking for what had corrupted the vineyard. </a:t>
            </a:r>
          </a:p>
          <a:p>
            <a:r>
              <a:rPr lang="en-US" dirty="0"/>
              <a:t>What principle can we learn from verse 48 about how pride can affect us? </a:t>
            </a:r>
          </a:p>
          <a:p>
            <a:r>
              <a:rPr lang="en-US" b="1" dirty="0"/>
              <a:t>Pride can prevent us from fulfilling our potential as the Lord’s covenant people.</a:t>
            </a:r>
          </a:p>
          <a:p>
            <a:endParaRPr lang="en-US" dirty="0"/>
          </a:p>
        </p:txBody>
      </p:sp>
      <p:sp>
        <p:nvSpPr>
          <p:cNvPr id="3" name="Title 2"/>
          <p:cNvSpPr>
            <a:spLocks noGrp="1"/>
          </p:cNvSpPr>
          <p:nvPr>
            <p:ph type="title"/>
          </p:nvPr>
        </p:nvSpPr>
        <p:spPr/>
        <p:txBody>
          <a:bodyPr/>
          <a:lstStyle/>
          <a:p>
            <a:r>
              <a:rPr lang="en-US" dirty="0"/>
              <a:t>What Caused the Corruption</a:t>
            </a:r>
          </a:p>
        </p:txBody>
      </p:sp>
    </p:spTree>
    <p:extLst>
      <p:ext uri="{BB962C8B-B14F-4D97-AF65-F5344CB8AC3E}">
        <p14:creationId xmlns:p14="http://schemas.microsoft.com/office/powerpoint/2010/main" val="12160061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Jacob 5:47–48, looking for what had corrupted the vineyard. </a:t>
            </a:r>
          </a:p>
          <a:p>
            <a:r>
              <a:rPr lang="en-US" dirty="0"/>
              <a:t>What principle can we learn from verse 48 about how pride can affect us? </a:t>
            </a:r>
          </a:p>
          <a:p>
            <a:r>
              <a:rPr lang="en-US" b="1" dirty="0"/>
              <a:t>Pride can prevent us from fulfilling our potential as the Lord’s covenant people.</a:t>
            </a:r>
          </a:p>
          <a:p>
            <a:r>
              <a:rPr lang="en-US" dirty="0"/>
              <a:t>How could pride prevent us from growing the way the Lord wants us to?</a:t>
            </a:r>
          </a:p>
          <a:p>
            <a:endParaRPr lang="en-US" b="1" dirty="0"/>
          </a:p>
        </p:txBody>
      </p:sp>
      <p:sp>
        <p:nvSpPr>
          <p:cNvPr id="3" name="Title 2"/>
          <p:cNvSpPr>
            <a:spLocks noGrp="1"/>
          </p:cNvSpPr>
          <p:nvPr>
            <p:ph type="title"/>
          </p:nvPr>
        </p:nvSpPr>
        <p:spPr/>
        <p:txBody>
          <a:bodyPr/>
          <a:lstStyle/>
          <a:p>
            <a:r>
              <a:rPr lang="en-US" dirty="0"/>
              <a:t>What Caused the Corruption</a:t>
            </a:r>
          </a:p>
        </p:txBody>
      </p:sp>
    </p:spTree>
    <p:extLst>
      <p:ext uri="{BB962C8B-B14F-4D97-AF65-F5344CB8AC3E}">
        <p14:creationId xmlns:p14="http://schemas.microsoft.com/office/powerpoint/2010/main" val="21044779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Jacob 5:49–51, looking for what the Lord decided to do with His vineyard.  </a:t>
            </a:r>
          </a:p>
          <a:p>
            <a:endParaRPr lang="en-US" dirty="0"/>
          </a:p>
        </p:txBody>
      </p:sp>
      <p:sp>
        <p:nvSpPr>
          <p:cNvPr id="3" name="Title 2"/>
          <p:cNvSpPr>
            <a:spLocks noGrp="1"/>
          </p:cNvSpPr>
          <p:nvPr>
            <p:ph type="title"/>
          </p:nvPr>
        </p:nvSpPr>
        <p:spPr/>
        <p:txBody>
          <a:bodyPr/>
          <a:lstStyle/>
          <a:p>
            <a:r>
              <a:rPr lang="en-US" dirty="0"/>
              <a:t>He Cares</a:t>
            </a:r>
          </a:p>
        </p:txBody>
      </p:sp>
    </p:spTree>
    <p:extLst>
      <p:ext uri="{BB962C8B-B14F-4D97-AF65-F5344CB8AC3E}">
        <p14:creationId xmlns:p14="http://schemas.microsoft.com/office/powerpoint/2010/main" val="36685780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Jacob 5:49–51, looking for what the Lord decided to do with His vineyard.  </a:t>
            </a:r>
          </a:p>
          <a:p>
            <a:r>
              <a:rPr lang="en-US" dirty="0"/>
              <a:t>The Lord loves us and continues to care for us even if we turn away from Him. Remember this truth, especially when you feel discouraged because of your mistakes and sins. The next lesson will include a discussion of the master’s final efforts to save his vineyard. </a:t>
            </a:r>
          </a:p>
        </p:txBody>
      </p:sp>
      <p:sp>
        <p:nvSpPr>
          <p:cNvPr id="3" name="Title 2"/>
          <p:cNvSpPr>
            <a:spLocks noGrp="1"/>
          </p:cNvSpPr>
          <p:nvPr>
            <p:ph type="title"/>
          </p:nvPr>
        </p:nvSpPr>
        <p:spPr/>
        <p:txBody>
          <a:bodyPr/>
          <a:lstStyle/>
          <a:p>
            <a:r>
              <a:rPr lang="en-US" dirty="0"/>
              <a:t>He Cares</a:t>
            </a:r>
          </a:p>
        </p:txBody>
      </p:sp>
    </p:spTree>
    <p:extLst>
      <p:ext uri="{BB962C8B-B14F-4D97-AF65-F5344CB8AC3E}">
        <p14:creationId xmlns:p14="http://schemas.microsoft.com/office/powerpoint/2010/main" val="21020048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Let's continue working on doctrinal mastery. You have been studying this doctrine: </a:t>
            </a:r>
            <a:r>
              <a:rPr lang="en-US" b="1" dirty="0"/>
              <a:t>Because Jesus Christ is our Savior and our Mediator with the Father, all prayers, blessings, and priesthood ordinances should be done in His name</a:t>
            </a:r>
            <a:r>
              <a:rPr lang="en-US" dirty="0"/>
              <a:t>. </a:t>
            </a:r>
          </a:p>
          <a:p>
            <a:endParaRPr lang="en-US" dirty="0"/>
          </a:p>
        </p:txBody>
      </p:sp>
      <p:sp>
        <p:nvSpPr>
          <p:cNvPr id="3" name="Title 2"/>
          <p:cNvSpPr>
            <a:spLocks noGrp="1"/>
          </p:cNvSpPr>
          <p:nvPr>
            <p:ph type="title"/>
          </p:nvPr>
        </p:nvSpPr>
        <p:spPr/>
        <p:txBody>
          <a:bodyPr/>
          <a:lstStyle/>
          <a:p>
            <a:r>
              <a:rPr lang="en-US" dirty="0"/>
              <a:t>Doctrinal Mastery</a:t>
            </a:r>
          </a:p>
        </p:txBody>
      </p:sp>
    </p:spTree>
    <p:extLst>
      <p:ext uri="{BB962C8B-B14F-4D97-AF65-F5344CB8AC3E}">
        <p14:creationId xmlns:p14="http://schemas.microsoft.com/office/powerpoint/2010/main" val="9149876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Let's continue working on doctrinal mastery. You have been studying this doctrine: </a:t>
            </a:r>
            <a:r>
              <a:rPr lang="en-US" b="1" dirty="0"/>
              <a:t>Because Jesus Christ is our Savior and our Mediator with the Father, all prayers, blessings, and priesthood ordinances should be done in His name</a:t>
            </a:r>
            <a:r>
              <a:rPr lang="en-US" dirty="0"/>
              <a:t>. </a:t>
            </a:r>
          </a:p>
          <a:p>
            <a:r>
              <a:rPr lang="en-US" dirty="0"/>
              <a:t>Think about how your life has been blessed through prayers, priesthood blessings, and priesthood ordinances performed in the name of Jesus Christ. How have you been blessed in one of these ways? </a:t>
            </a:r>
          </a:p>
        </p:txBody>
      </p:sp>
      <p:sp>
        <p:nvSpPr>
          <p:cNvPr id="3" name="Title 2"/>
          <p:cNvSpPr>
            <a:spLocks noGrp="1"/>
          </p:cNvSpPr>
          <p:nvPr>
            <p:ph type="title"/>
          </p:nvPr>
        </p:nvSpPr>
        <p:spPr/>
        <p:txBody>
          <a:bodyPr/>
          <a:lstStyle/>
          <a:p>
            <a:r>
              <a:rPr lang="en-US" dirty="0"/>
              <a:t>Doctrinal Mastery</a:t>
            </a:r>
          </a:p>
        </p:txBody>
      </p:sp>
    </p:spTree>
    <p:extLst>
      <p:ext uri="{BB962C8B-B14F-4D97-AF65-F5344CB8AC3E}">
        <p14:creationId xmlns:p14="http://schemas.microsoft.com/office/powerpoint/2010/main" val="1889082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2622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Jacob prophesied that the Jews would reject Jesus Christ (see Jacob 4:15). In order to teach how the Jews would someday build upon Jesus Christ again as their foundation, Jacob quoted an allegory given by a prophet named Zenos. An allegory is a story in which the characters, objects, and happenings have symbolic meanings.  </a:t>
            </a:r>
          </a:p>
        </p:txBody>
      </p:sp>
      <p:sp>
        <p:nvSpPr>
          <p:cNvPr id="3" name="Title 2"/>
          <p:cNvSpPr>
            <a:spLocks noGrp="1"/>
          </p:cNvSpPr>
          <p:nvPr>
            <p:ph type="title"/>
          </p:nvPr>
        </p:nvSpPr>
        <p:spPr/>
        <p:txBody>
          <a:bodyPr/>
          <a:lstStyle/>
          <a:p>
            <a:r>
              <a:rPr lang="en-US" dirty="0"/>
              <a:t>An Allegory</a:t>
            </a:r>
          </a:p>
        </p:txBody>
      </p:sp>
    </p:spTree>
    <p:extLst>
      <p:ext uri="{BB962C8B-B14F-4D97-AF65-F5344CB8AC3E}">
        <p14:creationId xmlns:p14="http://schemas.microsoft.com/office/powerpoint/2010/main" val="2880521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Jacob 5:1–2 and look for who Zenos was speaking to. </a:t>
            </a:r>
          </a:p>
          <a:p>
            <a:endParaRPr lang="en-US" dirty="0"/>
          </a:p>
        </p:txBody>
      </p:sp>
      <p:sp>
        <p:nvSpPr>
          <p:cNvPr id="3" name="Title 2"/>
          <p:cNvSpPr>
            <a:spLocks noGrp="1"/>
          </p:cNvSpPr>
          <p:nvPr>
            <p:ph type="title"/>
          </p:nvPr>
        </p:nvSpPr>
        <p:spPr/>
        <p:txBody>
          <a:bodyPr/>
          <a:lstStyle/>
          <a:p>
            <a:r>
              <a:rPr lang="en-US" dirty="0"/>
              <a:t>Zenos</a:t>
            </a:r>
          </a:p>
        </p:txBody>
      </p:sp>
    </p:spTree>
    <p:extLst>
      <p:ext uri="{BB962C8B-B14F-4D97-AF65-F5344CB8AC3E}">
        <p14:creationId xmlns:p14="http://schemas.microsoft.com/office/powerpoint/2010/main" val="2211756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When the Old Testament prophet Jacob made covenants with the Lord, the Lord changed his name to Israel. The phrase “house of Israel” refers to Jacob’s descendants and to all people who have been baptized and have made covenants with the Lord.</a:t>
            </a:r>
          </a:p>
          <a:p>
            <a:endParaRPr lang="en-US" dirty="0"/>
          </a:p>
        </p:txBody>
      </p:sp>
      <p:sp>
        <p:nvSpPr>
          <p:cNvPr id="3" name="Title 2"/>
          <p:cNvSpPr>
            <a:spLocks noGrp="1"/>
          </p:cNvSpPr>
          <p:nvPr>
            <p:ph type="title"/>
          </p:nvPr>
        </p:nvSpPr>
        <p:spPr/>
        <p:txBody>
          <a:bodyPr/>
          <a:lstStyle/>
          <a:p>
            <a:r>
              <a:rPr lang="en-US" dirty="0"/>
              <a:t>The House of Israel</a:t>
            </a:r>
          </a:p>
        </p:txBody>
      </p:sp>
    </p:spTree>
    <p:extLst>
      <p:ext uri="{BB962C8B-B14F-4D97-AF65-F5344CB8AC3E}">
        <p14:creationId xmlns:p14="http://schemas.microsoft.com/office/powerpoint/2010/main" val="310292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When the Old Testament prophet Jacob made covenants with the Lord, the Lord changed his name to Israel. The phrase “house of Israel” refers to Jacob’s descendants and to all people who have been baptized and have made covenants with the Lord.</a:t>
            </a:r>
          </a:p>
          <a:p>
            <a:r>
              <a:rPr lang="en-US" dirty="0"/>
              <a:t>Read Jacob 5:3 and look for what Zenos used in his allegory to represent the house of Israel.</a:t>
            </a:r>
          </a:p>
          <a:p>
            <a:endParaRPr lang="en-US" dirty="0"/>
          </a:p>
        </p:txBody>
      </p:sp>
      <p:sp>
        <p:nvSpPr>
          <p:cNvPr id="3" name="Title 2"/>
          <p:cNvSpPr>
            <a:spLocks noGrp="1"/>
          </p:cNvSpPr>
          <p:nvPr>
            <p:ph type="title"/>
          </p:nvPr>
        </p:nvSpPr>
        <p:spPr/>
        <p:txBody>
          <a:bodyPr/>
          <a:lstStyle/>
          <a:p>
            <a:r>
              <a:rPr lang="en-US" dirty="0"/>
              <a:t>The House of Israel</a:t>
            </a:r>
          </a:p>
        </p:txBody>
      </p:sp>
    </p:spTree>
    <p:extLst>
      <p:ext uri="{BB962C8B-B14F-4D97-AF65-F5344CB8AC3E}">
        <p14:creationId xmlns:p14="http://schemas.microsoft.com/office/powerpoint/2010/main" val="1532724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The Olive Tree</a:t>
            </a:r>
          </a:p>
        </p:txBody>
      </p:sp>
      <p:sp>
        <p:nvSpPr>
          <p:cNvPr id="2" name="Content Placeholder 1"/>
          <p:cNvSpPr>
            <a:spLocks noGrp="1"/>
          </p:cNvSpPr>
          <p:nvPr>
            <p:ph sz="quarter" idx="4"/>
          </p:nvPr>
        </p:nvSpPr>
        <p:spPr/>
        <p:txBody>
          <a:bodyPr/>
          <a:lstStyle/>
          <a:p>
            <a:pPr marL="0" indent="0">
              <a:buNone/>
            </a:pPr>
            <a:r>
              <a:rPr lang="en-US" i="0" dirty="0"/>
              <a:t>Olive trees were extremely valuable in ancient Israel, where Zenos lived. Olives were used for food, and olive oil was used for cooking and medicine and as fuel for lamps. Olive trees required much care and labor to help them produce good fruit. In this allegory, the tame olive tree is located in a vineyard, which represents the world. </a:t>
            </a:r>
          </a:p>
        </p:txBody>
      </p:sp>
      <p:pic>
        <p:nvPicPr>
          <p:cNvPr id="9" name="Picture Placeholder 8"/>
          <p:cNvPicPr>
            <a:picLocks noGrp="1" noChangeAspect="1"/>
          </p:cNvPicPr>
          <p:nvPr>
            <p:ph type="pic" sz="quarter" idx="10"/>
          </p:nvPr>
        </p:nvPicPr>
        <p:blipFill>
          <a:blip r:embed="rId2"/>
          <a:srcRect l="24936" r="24936"/>
          <a:stretch>
            <a:fillRect/>
          </a:stretch>
        </p:blipFill>
        <p:spPr/>
      </p:pic>
    </p:spTree>
    <p:extLst>
      <p:ext uri="{BB962C8B-B14F-4D97-AF65-F5344CB8AC3E}">
        <p14:creationId xmlns:p14="http://schemas.microsoft.com/office/powerpoint/2010/main" val="1554928515"/>
      </p:ext>
    </p:extLst>
  </p:cSld>
  <p:clrMapOvr>
    <a:masterClrMapping/>
  </p:clrMapOvr>
</p:sld>
</file>

<file path=ppt/theme/theme1.xml><?xml version="1.0" encoding="utf-8"?>
<a:theme xmlns:a="http://schemas.openxmlformats.org/drawingml/2006/main" name="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162E53161F90B498140BA4BCC7CD2A2" ma:contentTypeVersion="4" ma:contentTypeDescription="Create a new document." ma:contentTypeScope="" ma:versionID="5514aae59e1df552f535bcd2770d0b98">
  <xsd:schema xmlns:xsd="http://www.w3.org/2001/XMLSchema" xmlns:xs="http://www.w3.org/2001/XMLSchema" xmlns:p="http://schemas.microsoft.com/office/2006/metadata/properties" xmlns:ns2="b764eb9d-49e1-4eb4-965b-0d99005b74c0" xmlns:ns3="a51ac170-4e69-43ea-bbd4-5a9e3eb386dc" targetNamespace="http://schemas.microsoft.com/office/2006/metadata/properties" ma:root="true" ma:fieldsID="18282172e0edafd8760d3310f0e8cfee" ns2:_="" ns3:_="">
    <xsd:import namespace="b764eb9d-49e1-4eb4-965b-0d99005b74c0"/>
    <xsd:import namespace="a51ac170-4e69-43ea-bbd4-5a9e3eb386d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64eb9d-49e1-4eb4-965b-0d99005b74c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51ac170-4e69-43ea-bbd4-5a9e3eb386d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D9B38A3-81AD-42AF-96FF-972233EE1065}">
  <ds:schemaRefs>
    <ds:schemaRef ds:uri="http://purl.org/dc/dcmitype/"/>
    <ds:schemaRef ds:uri="http://schemas.microsoft.com/office/infopath/2007/PartnerControls"/>
    <ds:schemaRef ds:uri="http://schemas.microsoft.com/office/2006/metadata/properties"/>
    <ds:schemaRef ds:uri="http://schemas.microsoft.com/office/2006/documentManagement/types"/>
    <ds:schemaRef ds:uri="http://www.w3.org/XML/1998/namespace"/>
    <ds:schemaRef ds:uri="http://purl.org/dc/elements/1.1/"/>
    <ds:schemaRef ds:uri="http://purl.org/dc/terms/"/>
    <ds:schemaRef ds:uri="http://schemas.openxmlformats.org/package/2006/metadata/core-properties"/>
    <ds:schemaRef ds:uri="a51ac170-4e69-43ea-bbd4-5a9e3eb386dc"/>
    <ds:schemaRef ds:uri="b764eb9d-49e1-4eb4-965b-0d99005b74c0"/>
  </ds:schemaRefs>
</ds:datastoreItem>
</file>

<file path=customXml/itemProps2.xml><?xml version="1.0" encoding="utf-8"?>
<ds:datastoreItem xmlns:ds="http://schemas.openxmlformats.org/officeDocument/2006/customXml" ds:itemID="{B0E812BA-3E01-43CB-A99C-38883B8687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64eb9d-49e1-4eb4-965b-0d99005b74c0"/>
    <ds:schemaRef ds:uri="a51ac170-4e69-43ea-bbd4-5a9e3eb386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19D324F-7F41-4481-9226-DF772FD5D0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11743</TotalTime>
  <Words>1880</Words>
  <Application>Microsoft Office PowerPoint</Application>
  <PresentationFormat>On-screen Show (4:3)</PresentationFormat>
  <Paragraphs>129</Paragraphs>
  <Slides>46</Slides>
  <Notes>1</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46</vt:i4>
      </vt:variant>
    </vt:vector>
  </HeadingPairs>
  <TitlesOfParts>
    <vt:vector size="55" baseType="lpstr">
      <vt:lpstr>Arial</vt:lpstr>
      <vt:lpstr>Calibri</vt:lpstr>
      <vt:lpstr>Helam Slab ldsLat Light</vt:lpstr>
      <vt:lpstr>Open Sans</vt:lpstr>
      <vt:lpstr>Old Testament</vt:lpstr>
      <vt:lpstr>1_Old Testament</vt:lpstr>
      <vt:lpstr>2_Old Testament</vt:lpstr>
      <vt:lpstr>3_Old Testament</vt:lpstr>
      <vt:lpstr>4_Old Testament</vt:lpstr>
      <vt:lpstr>Jacob 5:1–51</vt:lpstr>
      <vt:lpstr>Devotional</vt:lpstr>
      <vt:lpstr>A Scenario</vt:lpstr>
      <vt:lpstr>A Scenario</vt:lpstr>
      <vt:lpstr>An Allegory</vt:lpstr>
      <vt:lpstr>Zenos</vt:lpstr>
      <vt:lpstr>The House of Israel</vt:lpstr>
      <vt:lpstr>The House of Israel</vt:lpstr>
      <vt:lpstr>The Olive Tree</vt:lpstr>
      <vt:lpstr>The Tame Olive Tree</vt:lpstr>
      <vt:lpstr>The Tame Olive Tree</vt:lpstr>
      <vt:lpstr>The Tame Olive Tree</vt:lpstr>
      <vt:lpstr>The Tame Olive Tree</vt:lpstr>
      <vt:lpstr>The Master of the Vineyard</vt:lpstr>
      <vt:lpstr>The Master of the Vineyard</vt:lpstr>
      <vt:lpstr>A Repeated Phrase</vt:lpstr>
      <vt:lpstr>A Repeated Phrase</vt:lpstr>
      <vt:lpstr>The Lord Loves Us</vt:lpstr>
      <vt:lpstr>The Lord Loves Us</vt:lpstr>
      <vt:lpstr>President Dieter F. Uchtdorf</vt:lpstr>
      <vt:lpstr>Examples</vt:lpstr>
      <vt:lpstr>Examples</vt:lpstr>
      <vt:lpstr>The Master of the Vineyard</vt:lpstr>
      <vt:lpstr>The Master of the Vineyard</vt:lpstr>
      <vt:lpstr>The Master of the Vineyard</vt:lpstr>
      <vt:lpstr>The Master of the Vineyard</vt:lpstr>
      <vt:lpstr>Lehi and His People</vt:lpstr>
      <vt:lpstr>Lehi and His People</vt:lpstr>
      <vt:lpstr>Lehi and His People</vt:lpstr>
      <vt:lpstr>Young and Tender Branches</vt:lpstr>
      <vt:lpstr>Young and Tender Branches</vt:lpstr>
      <vt:lpstr>The Corruption of the Vineyard</vt:lpstr>
      <vt:lpstr>The Corruption of the Vineyard</vt:lpstr>
      <vt:lpstr>The Corruption of the Vineyard</vt:lpstr>
      <vt:lpstr>The Great Apostasy</vt:lpstr>
      <vt:lpstr>Jesus Christ’s Feelings</vt:lpstr>
      <vt:lpstr>Jesus Christ’s Feelings</vt:lpstr>
      <vt:lpstr>What Caused the Corruption</vt:lpstr>
      <vt:lpstr>What Caused the Corruption</vt:lpstr>
      <vt:lpstr>What Caused the Corruption</vt:lpstr>
      <vt:lpstr>What Caused the Corruption</vt:lpstr>
      <vt:lpstr>He Cares</vt:lpstr>
      <vt:lpstr>He Cares</vt:lpstr>
      <vt:lpstr>Doctrinal Mastery</vt:lpstr>
      <vt:lpstr>Doctrinal Mastery</vt:lpstr>
      <vt:lpstr>PowerPoint Presentation</vt:lpstr>
    </vt:vector>
  </TitlesOfParts>
  <Company>LDS Church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 Morris</dc:creator>
  <cp:lastModifiedBy>Douglas Geilman</cp:lastModifiedBy>
  <cp:revision>272</cp:revision>
  <dcterms:created xsi:type="dcterms:W3CDTF">2013-07-15T20:26:14Z</dcterms:created>
  <dcterms:modified xsi:type="dcterms:W3CDTF">2017-07-19T16:22:45Z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0x010100D162E53161F90B498140BA4BCC7CD2A2</vt:lpwstr>
  </property>
</Properties>
</file>