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35"/>
  </p:notesMasterIdLst>
  <p:handoutMasterIdLst>
    <p:handoutMasterId r:id="rId36"/>
  </p:handoutMasterIdLst>
  <p:sldIdLst>
    <p:sldId id="319" r:id="rId9"/>
    <p:sldId id="328" r:id="rId10"/>
    <p:sldId id="329" r:id="rId11"/>
    <p:sldId id="330" r:id="rId12"/>
    <p:sldId id="331" r:id="rId13"/>
    <p:sldId id="342" r:id="rId14"/>
    <p:sldId id="332" r:id="rId15"/>
    <p:sldId id="333" r:id="rId16"/>
    <p:sldId id="343" r:id="rId17"/>
    <p:sldId id="334" r:id="rId18"/>
    <p:sldId id="335" r:id="rId19"/>
    <p:sldId id="344" r:id="rId20"/>
    <p:sldId id="336" r:id="rId21"/>
    <p:sldId id="345" r:id="rId22"/>
    <p:sldId id="346" r:id="rId23"/>
    <p:sldId id="337" r:id="rId24"/>
    <p:sldId id="347" r:id="rId25"/>
    <p:sldId id="338" r:id="rId26"/>
    <p:sldId id="348" r:id="rId27"/>
    <p:sldId id="339" r:id="rId28"/>
    <p:sldId id="349" r:id="rId29"/>
    <p:sldId id="340" r:id="rId30"/>
    <p:sldId id="350" r:id="rId31"/>
    <p:sldId id="341" r:id="rId32"/>
    <p:sldId id="351" r:id="rId33"/>
    <p:sldId id="32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6" autoAdjust="0"/>
    <p:restoredTop sz="94377" autoAdjust="0"/>
  </p:normalViewPr>
  <p:slideViewPr>
    <p:cSldViewPr snapToGrid="0" snapToObjects="1">
      <p:cViewPr varScale="1">
        <p:scale>
          <a:sx n="63" d="100"/>
          <a:sy n="63" d="100"/>
        </p:scale>
        <p:origin x="74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541047-9BD6-2646-B18F-13CA7169E42B}" type="datetimeFigureOut">
              <a:rPr lang="en-US" smtClean="0"/>
              <a:t>5/16/2017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41A186-7498-5A40-9986-79A7CE2DE311}" type="slidenum">
              <a:rPr lang="en-US" smtClean="0"/>
              <a:t>‹#›</a:t>
            </a:fld>
            <a:endParaRPr lang="en-US"/>
          </a:p>
        </p:txBody>
      </p:sp>
    </p:spTree>
    <p:extLst>
      <p:ext uri="{BB962C8B-B14F-4D97-AF65-F5344CB8AC3E}">
        <p14:creationId xmlns:p14="http://schemas.microsoft.com/office/powerpoint/2010/main" val="2008972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9.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4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a:t>Overview of the </a:t>
            </a:r>
            <a:br>
              <a:rPr lang="en-US" b="1" dirty="0"/>
            </a:br>
            <a:r>
              <a:rPr lang="en-US" b="1" dirty="0"/>
              <a:t>Book of Mormon</a:t>
            </a:r>
            <a:br>
              <a:rPr lang="en-US" b="1" dirty="0"/>
            </a:br>
            <a:endParaRPr lang="en-US" dirty="0"/>
          </a:p>
        </p:txBody>
      </p:sp>
      <p:sp>
        <p:nvSpPr>
          <p:cNvPr id="7" name="Text Placeholder 6"/>
          <p:cNvSpPr>
            <a:spLocks noGrp="1"/>
          </p:cNvSpPr>
          <p:nvPr>
            <p:ph type="body" sz="quarter" idx="11"/>
          </p:nvPr>
        </p:nvSpPr>
        <p:spPr/>
        <p:txBody>
          <a:bodyPr/>
          <a:lstStyle/>
          <a:p>
            <a:r>
              <a:rPr lang="en-US" dirty="0"/>
              <a:t>Lesson 5</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Book of Mormon does not claim to give a history of all the peoples who lived anciently in the Western Hemisphere. It is primarily a record only of the Nephites and Lamanites and the people of Jared. There may have been other people who inhabited the continents in the Western Hemisphere before, during, and after the events recorded in the Book of Mormon.</a:t>
            </a:r>
          </a:p>
        </p:txBody>
      </p:sp>
      <p:sp>
        <p:nvSpPr>
          <p:cNvPr id="6" name="Title 5"/>
          <p:cNvSpPr>
            <a:spLocks noGrp="1"/>
          </p:cNvSpPr>
          <p:nvPr>
            <p:ph type="title"/>
          </p:nvPr>
        </p:nvSpPr>
        <p:spPr/>
        <p:txBody>
          <a:bodyPr/>
          <a:lstStyle/>
          <a:p>
            <a:r>
              <a:rPr lang="en-US" dirty="0"/>
              <a:t>The Western Hemisphere</a:t>
            </a:r>
          </a:p>
        </p:txBody>
      </p:sp>
    </p:spTree>
    <p:extLst>
      <p:ext uri="{BB962C8B-B14F-4D97-AF65-F5344CB8AC3E}">
        <p14:creationId xmlns:p14="http://schemas.microsoft.com/office/powerpoint/2010/main" val="628157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Like the Bible, the Book of Mormon consists of smaller books. Each of these smaller books is named after a prophet or record keeper who recorded important events, teachings, prophecies, and revelations. </a:t>
            </a:r>
          </a:p>
        </p:txBody>
      </p:sp>
      <p:sp>
        <p:nvSpPr>
          <p:cNvPr id="6" name="Title 5"/>
          <p:cNvSpPr>
            <a:spLocks noGrp="1"/>
          </p:cNvSpPr>
          <p:nvPr>
            <p:ph type="title"/>
          </p:nvPr>
        </p:nvSpPr>
        <p:spPr/>
        <p:txBody>
          <a:bodyPr/>
          <a:lstStyle/>
          <a:p>
            <a:r>
              <a:rPr lang="en-US" dirty="0"/>
              <a:t>The Book of Mormon</a:t>
            </a:r>
          </a:p>
        </p:txBody>
      </p:sp>
    </p:spTree>
    <p:extLst>
      <p:ext uri="{BB962C8B-B14F-4D97-AF65-F5344CB8AC3E}">
        <p14:creationId xmlns:p14="http://schemas.microsoft.com/office/powerpoint/2010/main" val="135573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Like the Bible, the Book of Mormon consists of smaller books. Each of these smaller books is named after a prophet or record keeper who recorded important events, teachings, prophecies, and revelations. </a:t>
            </a:r>
          </a:p>
          <a:p>
            <a:r>
              <a:rPr lang="en-US" dirty="0"/>
              <a:t>Considering that this book contains the teachings of many different prophets and record keepers, as well as those of the Savior Himself, why is it called the Book of Mormon?</a:t>
            </a:r>
          </a:p>
        </p:txBody>
      </p:sp>
      <p:sp>
        <p:nvSpPr>
          <p:cNvPr id="6" name="Title 5"/>
          <p:cNvSpPr>
            <a:spLocks noGrp="1"/>
          </p:cNvSpPr>
          <p:nvPr>
            <p:ph type="title"/>
          </p:nvPr>
        </p:nvSpPr>
        <p:spPr/>
        <p:txBody>
          <a:bodyPr/>
          <a:lstStyle/>
          <a:p>
            <a:r>
              <a:rPr lang="en-US"/>
              <a:t>The Book of Mormon</a:t>
            </a:r>
            <a:endParaRPr lang="en-US" dirty="0"/>
          </a:p>
        </p:txBody>
      </p:sp>
    </p:spTree>
    <p:extLst>
      <p:ext uri="{BB962C8B-B14F-4D97-AF65-F5344CB8AC3E}">
        <p14:creationId xmlns:p14="http://schemas.microsoft.com/office/powerpoint/2010/main" val="21444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563716"/>
            <a:ext cx="5562600" cy="591985"/>
          </a:xfrm>
        </p:spPr>
        <p:txBody>
          <a:bodyPr/>
          <a:lstStyle/>
          <a:p>
            <a:r>
              <a:rPr lang="en-US" dirty="0"/>
              <a:t>The Book of Mormon</a:t>
            </a:r>
          </a:p>
        </p:txBody>
      </p:sp>
      <p:sp>
        <p:nvSpPr>
          <p:cNvPr id="9" name="Content Placeholder 8"/>
          <p:cNvSpPr>
            <a:spLocks noGrp="1"/>
          </p:cNvSpPr>
          <p:nvPr>
            <p:ph sz="quarter" idx="4"/>
          </p:nvPr>
        </p:nvSpPr>
        <p:spPr>
          <a:xfrm>
            <a:off x="3124200" y="1162050"/>
            <a:ext cx="5562601" cy="4711700"/>
          </a:xfrm>
        </p:spPr>
        <p:txBody>
          <a:bodyPr/>
          <a:lstStyle/>
          <a:p>
            <a:r>
              <a:rPr lang="en-US" i="0" dirty="0"/>
              <a:t>The Book of Mormon is named after Mormon because he was responsible for abridging (or condensing) and compiling many records into the narrative found in the Book of Mormon.</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1" r="301"/>
          <a:stretch>
            <a:fillRect/>
          </a:stretch>
        </p:blipFill>
        <p:spPr/>
      </p:pic>
    </p:spTree>
    <p:extLst>
      <p:ext uri="{BB962C8B-B14F-4D97-AF65-F5344CB8AC3E}">
        <p14:creationId xmlns:p14="http://schemas.microsoft.com/office/powerpoint/2010/main" val="2697252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1" y="563716"/>
            <a:ext cx="5562600" cy="591985"/>
          </a:xfrm>
        </p:spPr>
        <p:txBody>
          <a:bodyPr/>
          <a:lstStyle/>
          <a:p>
            <a:r>
              <a:rPr lang="en-US" dirty="0"/>
              <a:t>The Book of Mormon</a:t>
            </a:r>
          </a:p>
        </p:txBody>
      </p:sp>
      <p:sp>
        <p:nvSpPr>
          <p:cNvPr id="9" name="Content Placeholder 8"/>
          <p:cNvSpPr>
            <a:spLocks noGrp="1"/>
          </p:cNvSpPr>
          <p:nvPr>
            <p:ph sz="quarter" idx="4"/>
          </p:nvPr>
        </p:nvSpPr>
        <p:spPr>
          <a:xfrm>
            <a:off x="3124200" y="1162050"/>
            <a:ext cx="5562601" cy="4711700"/>
          </a:xfrm>
        </p:spPr>
        <p:txBody>
          <a:bodyPr/>
          <a:lstStyle/>
          <a:p>
            <a:r>
              <a:rPr lang="en-US" i="0" dirty="0"/>
              <a:t>The Book of Mormon is named after Mormon because he was responsible for abridging (or condensing) and compiling many records into the narrative found in the Book of Mormon.</a:t>
            </a:r>
          </a:p>
          <a:p>
            <a:r>
              <a:rPr lang="en-US" i="0" dirty="0"/>
              <a:t>Turn to “A Brief Explanation about the Book of Mormon” and read items 1–4, looking for ways each set of plates is important to the Book of Mormon.</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1" r="301"/>
          <a:stretch>
            <a:fillRect/>
          </a:stretch>
        </p:blipFill>
        <p:spPr/>
      </p:pic>
    </p:spTree>
    <p:extLst>
      <p:ext uri="{BB962C8B-B14F-4D97-AF65-F5344CB8AC3E}">
        <p14:creationId xmlns:p14="http://schemas.microsoft.com/office/powerpoint/2010/main" val="2104143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563716"/>
            <a:ext cx="5562600" cy="591985"/>
          </a:xfrm>
        </p:spPr>
        <p:txBody>
          <a:bodyPr/>
          <a:lstStyle/>
          <a:p>
            <a:r>
              <a:rPr lang="en-US" dirty="0"/>
              <a:t>The Book of Mormon</a:t>
            </a:r>
          </a:p>
        </p:txBody>
      </p:sp>
      <p:sp>
        <p:nvSpPr>
          <p:cNvPr id="9" name="Content Placeholder 8"/>
          <p:cNvSpPr>
            <a:spLocks noGrp="1"/>
          </p:cNvSpPr>
          <p:nvPr>
            <p:ph sz="quarter" idx="4"/>
          </p:nvPr>
        </p:nvSpPr>
        <p:spPr>
          <a:xfrm>
            <a:off x="3124200" y="1162050"/>
            <a:ext cx="5562601" cy="4711700"/>
          </a:xfrm>
        </p:spPr>
        <p:txBody>
          <a:bodyPr/>
          <a:lstStyle/>
          <a:p>
            <a:r>
              <a:rPr lang="en-US" i="0" dirty="0"/>
              <a:t>If you were responsible for writing, abridging, and compiling an important spiritual record of your people for future generations, how would you know what to include in the record and what to leave out of it?</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1" r="301"/>
          <a:stretch>
            <a:fillRect/>
          </a:stretch>
        </p:blipFill>
        <p:spPr/>
      </p:pic>
    </p:spTree>
    <p:extLst>
      <p:ext uri="{BB962C8B-B14F-4D97-AF65-F5344CB8AC3E}">
        <p14:creationId xmlns:p14="http://schemas.microsoft.com/office/powerpoint/2010/main" val="1723295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0" indent="0">
              <a:buNone/>
            </a:pPr>
            <a:r>
              <a:rPr lang="en-US" dirty="0"/>
              <a:t>Read the following scripture passages, looking for what Book of Mormon writers chose to include and emphasize in their records and why they chose to include those truths.</a:t>
            </a:r>
          </a:p>
          <a:p>
            <a:r>
              <a:rPr lang="en-US" dirty="0"/>
              <a:t>1 Nephi 6:4–6</a:t>
            </a:r>
          </a:p>
          <a:p>
            <a:r>
              <a:rPr lang="en-US" dirty="0"/>
              <a:t>2 Nephi 25:23, 26</a:t>
            </a:r>
          </a:p>
          <a:p>
            <a:r>
              <a:rPr lang="en-US" dirty="0"/>
              <a:t>Words of Mormon 1:4–8</a:t>
            </a:r>
          </a:p>
          <a:p>
            <a:r>
              <a:rPr lang="en-US" dirty="0"/>
              <a:t>Mormon 8:1, 34–35</a:t>
            </a:r>
          </a:p>
        </p:txBody>
      </p:sp>
      <p:sp>
        <p:nvSpPr>
          <p:cNvPr id="6" name="Title 5"/>
          <p:cNvSpPr>
            <a:spLocks noGrp="1"/>
          </p:cNvSpPr>
          <p:nvPr>
            <p:ph type="title"/>
          </p:nvPr>
        </p:nvSpPr>
        <p:spPr/>
        <p:txBody>
          <a:bodyPr/>
          <a:lstStyle/>
          <a:p>
            <a:r>
              <a:rPr lang="en-US" dirty="0"/>
              <a:t>Book of Mormon Writers</a:t>
            </a:r>
          </a:p>
        </p:txBody>
      </p:sp>
    </p:spTree>
    <p:extLst>
      <p:ext uri="{BB962C8B-B14F-4D97-AF65-F5344CB8AC3E}">
        <p14:creationId xmlns:p14="http://schemas.microsoft.com/office/powerpoint/2010/main" val="13283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Book of Mormon writers recorded prophecies, teachings, and testimonies of Jesus Christ to persuade others to believe in Him. The Lord guided Book of Mormon writers through revelation to write what would be of most help to us.</a:t>
            </a:r>
          </a:p>
          <a:p>
            <a:r>
              <a:rPr lang="en-US" dirty="0"/>
              <a:t>How might understanding these truths help you as you study the Book of Mormon?</a:t>
            </a:r>
          </a:p>
        </p:txBody>
      </p:sp>
      <p:sp>
        <p:nvSpPr>
          <p:cNvPr id="6" name="Title 5"/>
          <p:cNvSpPr>
            <a:spLocks noGrp="1"/>
          </p:cNvSpPr>
          <p:nvPr>
            <p:ph type="title"/>
          </p:nvPr>
        </p:nvSpPr>
        <p:spPr/>
        <p:txBody>
          <a:bodyPr/>
          <a:lstStyle/>
          <a:p>
            <a:r>
              <a:rPr lang="en-US" dirty="0"/>
              <a:t>Book of Mormon Writers</a:t>
            </a:r>
          </a:p>
        </p:txBody>
      </p:sp>
    </p:spTree>
    <p:extLst>
      <p:ext uri="{BB962C8B-B14F-4D97-AF65-F5344CB8AC3E}">
        <p14:creationId xmlns:p14="http://schemas.microsoft.com/office/powerpoint/2010/main" val="2095305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1" y="660400"/>
            <a:ext cx="5562600" cy="591985"/>
          </a:xfrm>
        </p:spPr>
        <p:txBody>
          <a:bodyPr/>
          <a:lstStyle/>
          <a:p>
            <a:r>
              <a:rPr lang="en-US" dirty="0"/>
              <a:t>President Ezra Taft Benson</a:t>
            </a:r>
          </a:p>
        </p:txBody>
      </p:sp>
      <p:sp>
        <p:nvSpPr>
          <p:cNvPr id="9" name="Content Placeholder 8"/>
          <p:cNvSpPr>
            <a:spLocks noGrp="1"/>
          </p:cNvSpPr>
          <p:nvPr>
            <p:ph sz="quarter" idx="4"/>
          </p:nvPr>
        </p:nvSpPr>
        <p:spPr>
          <a:xfrm>
            <a:off x="3124201" y="1252385"/>
            <a:ext cx="5562601" cy="5722771"/>
          </a:xfrm>
        </p:spPr>
        <p:txBody>
          <a:bodyPr>
            <a:normAutofit/>
          </a:bodyPr>
          <a:lstStyle/>
          <a:p>
            <a:pPr marL="0" indent="0">
              <a:buNone/>
            </a:pPr>
            <a:r>
              <a:rPr lang="en-US" dirty="0"/>
              <a:t>“Mormon wrote near the end of the Nephite civilization. Under the inspiration of God, who sees all things from the beginning, he abridged centuries of records, choosing the stories, speeches, and events that would be most helpful to us.</a:t>
            </a:r>
          </a:p>
          <a:p>
            <a:pPr marL="0" indent="0">
              <a:buNone/>
            </a:pPr>
            <a:r>
              <a:rPr lang="en-US" dirty="0"/>
              <a:t>“Each of the major writers of the Book of Mormon testified that he wrote for future generations. …</a:t>
            </a:r>
          </a:p>
          <a:p>
            <a:pPr marL="0" indent="0">
              <a:buNone/>
            </a:pPr>
            <a:r>
              <a:rPr lang="en-US" i="0" dirty="0"/>
              <a:t>Continued on next page.</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2177532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President Ezra Taft Benson, cont.</a:t>
            </a:r>
          </a:p>
        </p:txBody>
      </p:sp>
      <p:sp>
        <p:nvSpPr>
          <p:cNvPr id="9" name="Content Placeholder 8"/>
          <p:cNvSpPr>
            <a:spLocks noGrp="1"/>
          </p:cNvSpPr>
          <p:nvPr>
            <p:ph sz="quarter" idx="4"/>
          </p:nvPr>
        </p:nvSpPr>
        <p:spPr>
          <a:xfrm>
            <a:off x="3124200" y="1270626"/>
            <a:ext cx="5562601" cy="5722771"/>
          </a:xfrm>
        </p:spPr>
        <p:txBody>
          <a:bodyPr>
            <a:normAutofit/>
          </a:bodyPr>
          <a:lstStyle/>
          <a:p>
            <a:pPr marL="0" indent="0">
              <a:buNone/>
            </a:pPr>
            <a:r>
              <a:rPr lang="en-US" dirty="0"/>
              <a:t>“If they saw our day, and chose those things which would be of greatest worth to us, is not that how we should study the Book of Mormon? We should constantly ask ourselves, ‘Why did the Lord inspire Mormon (or </a:t>
            </a:r>
            <a:r>
              <a:rPr lang="en-US" dirty="0" err="1"/>
              <a:t>Moroni</a:t>
            </a:r>
            <a:r>
              <a:rPr lang="en-US" dirty="0"/>
              <a:t> or Alma) to include that in his record? What lesson can I learn from that to help me live in this day and age?’” (Ezra Taft Benson, “The Book of Mormon—Keystone of Our Religion,” 55–56).</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157279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7"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1105848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President Henry B. </a:t>
            </a:r>
            <a:r>
              <a:rPr lang="en-US" dirty="0" err="1"/>
              <a:t>Eyring</a:t>
            </a:r>
            <a:endParaRPr lang="en-US" dirty="0"/>
          </a:p>
        </p:txBody>
      </p:sp>
      <p:sp>
        <p:nvSpPr>
          <p:cNvPr id="9" name="Content Placeholder 8"/>
          <p:cNvSpPr>
            <a:spLocks noGrp="1"/>
          </p:cNvSpPr>
          <p:nvPr>
            <p:ph sz="quarter" idx="4"/>
          </p:nvPr>
        </p:nvSpPr>
        <p:spPr>
          <a:xfrm>
            <a:off x="3124199" y="1252385"/>
            <a:ext cx="5562601" cy="5745707"/>
          </a:xfrm>
        </p:spPr>
        <p:txBody>
          <a:bodyPr>
            <a:normAutofit/>
          </a:bodyPr>
          <a:lstStyle/>
          <a:p>
            <a:pPr marL="0" indent="0">
              <a:buNone/>
            </a:pPr>
            <a:r>
              <a:rPr lang="en-US" dirty="0"/>
              <a:t>“I will make you this promise about reading the Book of Mormon: You will be drawn to it as you understand that the Lord has embedded in it His message to you. Nephi, Mormon, and </a:t>
            </a:r>
            <a:r>
              <a:rPr lang="en-US" dirty="0" err="1"/>
              <a:t>Moroni</a:t>
            </a:r>
            <a:r>
              <a:rPr lang="en-US" dirty="0"/>
              <a:t> knew that, and those who put it together put in messages for you. I hope you have confidence that the book was written for your students. </a:t>
            </a:r>
          </a:p>
          <a:p>
            <a:pPr marL="0" indent="0">
              <a:buNone/>
            </a:pPr>
            <a:r>
              <a:rPr lang="en-US" i="0" dirty="0"/>
              <a:t>Continued on next page.</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888234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President Henry B. Eyring, cont.</a:t>
            </a:r>
          </a:p>
        </p:txBody>
      </p:sp>
      <p:sp>
        <p:nvSpPr>
          <p:cNvPr id="9" name="Content Placeholder 8"/>
          <p:cNvSpPr>
            <a:spLocks noGrp="1"/>
          </p:cNvSpPr>
          <p:nvPr>
            <p:ph sz="quarter" idx="4"/>
          </p:nvPr>
        </p:nvSpPr>
        <p:spPr>
          <a:xfrm>
            <a:off x="3124200" y="1252385"/>
            <a:ext cx="5562601" cy="5745707"/>
          </a:xfrm>
        </p:spPr>
        <p:txBody>
          <a:bodyPr>
            <a:normAutofit/>
          </a:bodyPr>
          <a:lstStyle/>
          <a:p>
            <a:pPr marL="0" indent="0">
              <a:buNone/>
            </a:pPr>
            <a:r>
              <a:rPr lang="en-US" dirty="0"/>
              <a:t>“There are simple, direct messages for them that will tell them how to change. That is what the book is about. It is a testimony of the Lord Jesus Christ and the Atonement and how it may work in their lives. You will have an experience this year feeling the change that comes by the power of the Atonement because of studying this book” (Henry B. </a:t>
            </a:r>
            <a:r>
              <a:rPr lang="en-US" dirty="0" err="1"/>
              <a:t>Eyring</a:t>
            </a:r>
            <a:r>
              <a:rPr lang="en-US" dirty="0"/>
              <a:t>, “The Book of Mormon Will Change Your Life,” </a:t>
            </a:r>
            <a:r>
              <a:rPr lang="en-US" i="0" dirty="0"/>
              <a:t>Ensign</a:t>
            </a:r>
            <a:r>
              <a:rPr lang="en-US" dirty="0"/>
              <a:t>, Feb. 2004, 11).</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1651199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President Eyring, what will happen as we study the Book of Mormon and look for the messages the Lord has placed in it for us?</a:t>
            </a:r>
          </a:p>
        </p:txBody>
      </p:sp>
      <p:sp>
        <p:nvSpPr>
          <p:cNvPr id="6" name="Title 5"/>
          <p:cNvSpPr>
            <a:spLocks noGrp="1"/>
          </p:cNvSpPr>
          <p:nvPr>
            <p:ph type="title"/>
          </p:nvPr>
        </p:nvSpPr>
        <p:spPr/>
        <p:txBody>
          <a:bodyPr/>
          <a:lstStyle/>
          <a:p>
            <a:r>
              <a:rPr lang="en-US" dirty="0"/>
              <a:t>The Book of Mormon</a:t>
            </a:r>
          </a:p>
        </p:txBody>
      </p:sp>
    </p:spTree>
    <p:extLst>
      <p:ext uri="{BB962C8B-B14F-4D97-AF65-F5344CB8AC3E}">
        <p14:creationId xmlns:p14="http://schemas.microsoft.com/office/powerpoint/2010/main" val="2787671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President Eyring, what will happen as we study the Book of Mormon and look for the messages the Lord has placed in it for us?</a:t>
            </a:r>
          </a:p>
          <a:p>
            <a:r>
              <a:rPr lang="en-US" dirty="0"/>
              <a:t>Share a passage from the Book of Mormon that has particular significance for you.</a:t>
            </a:r>
          </a:p>
        </p:txBody>
      </p:sp>
      <p:sp>
        <p:nvSpPr>
          <p:cNvPr id="6" name="Title 5"/>
          <p:cNvSpPr>
            <a:spLocks noGrp="1"/>
          </p:cNvSpPr>
          <p:nvPr>
            <p:ph type="title"/>
          </p:nvPr>
        </p:nvSpPr>
        <p:spPr/>
        <p:txBody>
          <a:bodyPr/>
          <a:lstStyle/>
          <a:p>
            <a:r>
              <a:rPr lang="en-US"/>
              <a:t>The Book of Mormon</a:t>
            </a:r>
            <a:endParaRPr lang="en-US" dirty="0"/>
          </a:p>
        </p:txBody>
      </p:sp>
    </p:spTree>
    <p:extLst>
      <p:ext uri="{BB962C8B-B14F-4D97-AF65-F5344CB8AC3E}">
        <p14:creationId xmlns:p14="http://schemas.microsoft.com/office/powerpoint/2010/main" val="777616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Share your testimony of the Book of Mormon to someone. Invite this person to study the Book of Mormon and ask God whether it is true (see Moroni 10:3–5). When you have finished this role play, switch roles and participate in the next role play.</a:t>
            </a:r>
          </a:p>
        </p:txBody>
      </p:sp>
      <p:sp>
        <p:nvSpPr>
          <p:cNvPr id="6" name="Title 5"/>
          <p:cNvSpPr>
            <a:spLocks noGrp="1"/>
          </p:cNvSpPr>
          <p:nvPr>
            <p:ph type="title"/>
          </p:nvPr>
        </p:nvSpPr>
        <p:spPr/>
        <p:txBody>
          <a:bodyPr/>
          <a:lstStyle/>
          <a:p>
            <a:r>
              <a:rPr lang="en-US" dirty="0"/>
              <a:t>First Role Play</a:t>
            </a:r>
          </a:p>
        </p:txBody>
      </p:sp>
    </p:spTree>
    <p:extLst>
      <p:ext uri="{BB962C8B-B14F-4D97-AF65-F5344CB8AC3E}">
        <p14:creationId xmlns:p14="http://schemas.microsoft.com/office/powerpoint/2010/main" val="1433438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0" indent="0">
              <a:buNone/>
            </a:pPr>
            <a:r>
              <a:rPr lang="en-US" dirty="0"/>
              <a:t>Present the Book of Mormon to the other person, who will pretend to be someone who knows nothing about the Book of Mormon. Consider answering the following questions.</a:t>
            </a:r>
          </a:p>
          <a:p>
            <a:r>
              <a:rPr lang="en-US" dirty="0"/>
              <a:t>What is the Book of Mormon about? </a:t>
            </a:r>
          </a:p>
          <a:p>
            <a:r>
              <a:rPr lang="en-US" dirty="0"/>
              <a:t>Who wrote it? </a:t>
            </a:r>
          </a:p>
          <a:p>
            <a:r>
              <a:rPr lang="en-US" dirty="0"/>
              <a:t>Why should we read it?</a:t>
            </a:r>
          </a:p>
        </p:txBody>
      </p:sp>
      <p:sp>
        <p:nvSpPr>
          <p:cNvPr id="6" name="Title 5"/>
          <p:cNvSpPr>
            <a:spLocks noGrp="1"/>
          </p:cNvSpPr>
          <p:nvPr>
            <p:ph type="title"/>
          </p:nvPr>
        </p:nvSpPr>
        <p:spPr/>
        <p:txBody>
          <a:bodyPr/>
          <a:lstStyle/>
          <a:p>
            <a:r>
              <a:rPr lang="en-US" dirty="0"/>
              <a:t>Second Role Play</a:t>
            </a:r>
          </a:p>
        </p:txBody>
      </p:sp>
    </p:spTree>
    <p:extLst>
      <p:ext uri="{BB962C8B-B14F-4D97-AF65-F5344CB8AC3E}">
        <p14:creationId xmlns:p14="http://schemas.microsoft.com/office/powerpoint/2010/main" val="1392666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593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information about the Book of Mormon might be helpful for you to be able to explain as you share the Book of Mormon with others?</a:t>
            </a:r>
          </a:p>
        </p:txBody>
      </p:sp>
      <p:sp>
        <p:nvSpPr>
          <p:cNvPr id="6" name="Title 5"/>
          <p:cNvSpPr>
            <a:spLocks noGrp="1"/>
          </p:cNvSpPr>
          <p:nvPr>
            <p:ph type="title"/>
          </p:nvPr>
        </p:nvSpPr>
        <p:spPr/>
        <p:txBody>
          <a:bodyPr/>
          <a:lstStyle/>
          <a:p>
            <a:r>
              <a:rPr lang="en-US" dirty="0"/>
              <a:t>Sharing the Book of Mormon</a:t>
            </a:r>
          </a:p>
        </p:txBody>
      </p:sp>
    </p:spTree>
    <p:extLst>
      <p:ext uri="{BB962C8B-B14F-4D97-AF65-F5344CB8AC3E}">
        <p14:creationId xmlns:p14="http://schemas.microsoft.com/office/powerpoint/2010/main" val="2630492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Obtaining the Plates</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4180" b="4180"/>
          <a:stretch>
            <a:fillRect/>
          </a:stretch>
        </p:blipFill>
        <p:spPr/>
      </p:pic>
    </p:spTree>
    <p:extLst>
      <p:ext uri="{BB962C8B-B14F-4D97-AF65-F5344CB8AC3E}">
        <p14:creationId xmlns:p14="http://schemas.microsoft.com/office/powerpoint/2010/main" val="322366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paragraphs 6–8 of “The Testimony of the Prophet Joseph Smith,” located in the introductory material at the beginning of the Book of Mormon. Look for what Joseph Smith learned about himself and about the Book of Mormon during his first encounter with Moroni (paragraph six begins with the phrase “he called me by name”).</a:t>
            </a:r>
          </a:p>
        </p:txBody>
      </p:sp>
      <p:sp>
        <p:nvSpPr>
          <p:cNvPr id="6" name="Title 5"/>
          <p:cNvSpPr>
            <a:spLocks noGrp="1"/>
          </p:cNvSpPr>
          <p:nvPr>
            <p:ph type="title"/>
          </p:nvPr>
        </p:nvSpPr>
        <p:spPr/>
        <p:txBody>
          <a:bodyPr/>
          <a:lstStyle/>
          <a:p>
            <a:r>
              <a:rPr lang="en-US" dirty="0"/>
              <a:t>Joseph Smith</a:t>
            </a:r>
          </a:p>
        </p:txBody>
      </p:sp>
    </p:spTree>
    <p:extLst>
      <p:ext uri="{BB962C8B-B14F-4D97-AF65-F5344CB8AC3E}">
        <p14:creationId xmlns:p14="http://schemas.microsoft.com/office/powerpoint/2010/main" val="237203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The Book of Mormon contains the </a:t>
            </a:r>
            <a:r>
              <a:rPr lang="en-US" b="1" dirty="0" err="1"/>
              <a:t>fulness</a:t>
            </a:r>
            <a:r>
              <a:rPr lang="en-US" b="1" dirty="0"/>
              <a:t> of the gospel of Jesus Christ.</a:t>
            </a:r>
          </a:p>
        </p:txBody>
      </p:sp>
      <p:sp>
        <p:nvSpPr>
          <p:cNvPr id="6" name="Title 5"/>
          <p:cNvSpPr>
            <a:spLocks noGrp="1"/>
          </p:cNvSpPr>
          <p:nvPr>
            <p:ph type="title"/>
          </p:nvPr>
        </p:nvSpPr>
        <p:spPr/>
        <p:txBody>
          <a:bodyPr/>
          <a:lstStyle/>
          <a:p>
            <a:r>
              <a:rPr lang="en-US" dirty="0"/>
              <a:t>The Fulness of the Gospel</a:t>
            </a:r>
          </a:p>
        </p:txBody>
      </p:sp>
    </p:spTree>
    <p:extLst>
      <p:ext uri="{BB962C8B-B14F-4D97-AF65-F5344CB8AC3E}">
        <p14:creationId xmlns:p14="http://schemas.microsoft.com/office/powerpoint/2010/main" val="206704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President Ezra Taft Benson</a:t>
            </a:r>
          </a:p>
        </p:txBody>
      </p:sp>
      <p:sp>
        <p:nvSpPr>
          <p:cNvPr id="9" name="Content Placeholder 8"/>
          <p:cNvSpPr>
            <a:spLocks noGrp="1"/>
          </p:cNvSpPr>
          <p:nvPr>
            <p:ph sz="quarter" idx="4"/>
          </p:nvPr>
        </p:nvSpPr>
        <p:spPr>
          <a:xfrm>
            <a:off x="3124200" y="1252385"/>
            <a:ext cx="5562601" cy="4711700"/>
          </a:xfrm>
        </p:spPr>
        <p:txBody>
          <a:bodyPr/>
          <a:lstStyle/>
          <a:p>
            <a:pPr marL="0" indent="0">
              <a:buNone/>
            </a:pPr>
            <a:r>
              <a:rPr lang="en-US" dirty="0"/>
              <a:t>“The Lord Himself has stated that the Book of Mormon contains the ‘</a:t>
            </a:r>
            <a:r>
              <a:rPr lang="en-US" dirty="0" err="1"/>
              <a:t>fulness</a:t>
            </a:r>
            <a:r>
              <a:rPr lang="en-US" dirty="0"/>
              <a:t> of the gospel of Jesus Christ’ (D&amp;C 20:9). That does not mean it contains every teaching, every doctrine ever revealed. Rather, it means that in the Book of Mormon we will find the </a:t>
            </a:r>
            <a:r>
              <a:rPr lang="en-US" dirty="0" err="1"/>
              <a:t>fulness</a:t>
            </a:r>
            <a:r>
              <a:rPr lang="en-US" dirty="0"/>
              <a:t> of those doctrines required for our salvation. And they are taught plainly and simply so that even children can learn the ways of salvation and exaltation” (Ezra Taft Benson, “The Book of Mormon—Keystone of Our Religion,” </a:t>
            </a:r>
            <a:r>
              <a:rPr lang="en-US" i="0" dirty="0"/>
              <a:t>Ensign</a:t>
            </a:r>
            <a:r>
              <a:rPr lang="en-US" dirty="0"/>
              <a:t>, Oct. 2011, 55).</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143602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Turn to the introduction to the Book of Mormon and read the first five paragraphs, looking for additional information that might be important to explain when teaching someone about the Book of Mormon. </a:t>
            </a:r>
          </a:p>
        </p:txBody>
      </p:sp>
      <p:sp>
        <p:nvSpPr>
          <p:cNvPr id="6" name="Title 5"/>
          <p:cNvSpPr>
            <a:spLocks noGrp="1"/>
          </p:cNvSpPr>
          <p:nvPr>
            <p:ph type="title"/>
          </p:nvPr>
        </p:nvSpPr>
        <p:spPr/>
        <p:txBody>
          <a:bodyPr/>
          <a:lstStyle/>
          <a:p>
            <a:r>
              <a:rPr lang="en-US" dirty="0"/>
              <a:t>Additional Information</a:t>
            </a:r>
          </a:p>
        </p:txBody>
      </p:sp>
    </p:spTree>
    <p:extLst>
      <p:ext uri="{BB962C8B-B14F-4D97-AF65-F5344CB8AC3E}">
        <p14:creationId xmlns:p14="http://schemas.microsoft.com/office/powerpoint/2010/main" val="282239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Turn to the introduction to the Book of Mormon and read the first five paragraphs, looking for additional information that might be important to explain when teaching someone about the Book of Mormon. </a:t>
            </a:r>
          </a:p>
          <a:p>
            <a:r>
              <a:rPr lang="en-US" dirty="0"/>
              <a:t>Why do you think this information might be important to explain?</a:t>
            </a:r>
          </a:p>
        </p:txBody>
      </p:sp>
      <p:sp>
        <p:nvSpPr>
          <p:cNvPr id="6" name="Title 5"/>
          <p:cNvSpPr>
            <a:spLocks noGrp="1"/>
          </p:cNvSpPr>
          <p:nvPr>
            <p:ph type="title"/>
          </p:nvPr>
        </p:nvSpPr>
        <p:spPr/>
        <p:txBody>
          <a:bodyPr/>
          <a:lstStyle/>
          <a:p>
            <a:r>
              <a:rPr lang="en-US"/>
              <a:t>Additional Information</a:t>
            </a:r>
            <a:endParaRPr lang="en-US" dirty="0"/>
          </a:p>
        </p:txBody>
      </p:sp>
    </p:spTree>
    <p:extLst>
      <p:ext uri="{BB962C8B-B14F-4D97-AF65-F5344CB8AC3E}">
        <p14:creationId xmlns:p14="http://schemas.microsoft.com/office/powerpoint/2010/main" val="810521535"/>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Props1.xml><?xml version="1.0" encoding="utf-8"?>
<ds:datastoreItem xmlns:ds="http://schemas.openxmlformats.org/officeDocument/2006/customXml" ds:itemID="{F6F857FF-9EAE-4E09-99C1-019C54F4F13A}">
  <ds:schemaRefs>
    <ds:schemaRef ds:uri="http://schemas.microsoft.com/sharepoint/v3/contenttype/forms"/>
  </ds:schemaRefs>
</ds:datastoreItem>
</file>

<file path=customXml/itemProps2.xml><?xml version="1.0" encoding="utf-8"?>
<ds:datastoreItem xmlns:ds="http://schemas.openxmlformats.org/officeDocument/2006/customXml" ds:itemID="{17D2AF8C-FE8D-4884-88DB-314F78D2F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8BAAA0-EAA0-4759-A778-102429E99C73}">
  <ds:schemaRefs>
    <ds:schemaRef ds:uri="http://schemas.openxmlformats.org/package/2006/metadata/core-properties"/>
    <ds:schemaRef ds:uri="http://purl.org/dc/dcmitype/"/>
    <ds:schemaRef ds:uri="http://purl.org/dc/terms/"/>
    <ds:schemaRef ds:uri="b764eb9d-49e1-4eb4-965b-0d99005b74c0"/>
    <ds:schemaRef ds:uri="http://schemas.microsoft.com/office/2006/documentManagement/types"/>
    <ds:schemaRef ds:uri="http://www.w3.org/XML/1998/namespace"/>
    <ds:schemaRef ds:uri="http://purl.org/dc/elements/1.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5036</TotalTime>
  <Words>1273</Words>
  <Application>Microsoft Office PowerPoint</Application>
  <PresentationFormat>On-screen Show (4:3)</PresentationFormat>
  <Paragraphs>66</Paragraphs>
  <Slides>26</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26</vt:i4>
      </vt:variant>
    </vt:vector>
  </HeadingPairs>
  <TitlesOfParts>
    <vt:vector size="35" baseType="lpstr">
      <vt:lpstr>Arial</vt:lpstr>
      <vt:lpstr>Calibri</vt:lpstr>
      <vt:lpstr>Helam Slab ldsLat Light</vt:lpstr>
      <vt:lpstr>Open Sans</vt:lpstr>
      <vt:lpstr>Old Testament</vt:lpstr>
      <vt:lpstr>1_Old Testament</vt:lpstr>
      <vt:lpstr>2_Old Testament</vt:lpstr>
      <vt:lpstr>3_Old Testament</vt:lpstr>
      <vt:lpstr>4_Old Testament</vt:lpstr>
      <vt:lpstr>Overview of the  Book of Mormon </vt:lpstr>
      <vt:lpstr>Devotional</vt:lpstr>
      <vt:lpstr>Sharing the Book of Mormon</vt:lpstr>
      <vt:lpstr>Obtaining the Plates</vt:lpstr>
      <vt:lpstr>Joseph Smith</vt:lpstr>
      <vt:lpstr>The Fulness of the Gospel</vt:lpstr>
      <vt:lpstr>President Ezra Taft Benson</vt:lpstr>
      <vt:lpstr>Additional Information</vt:lpstr>
      <vt:lpstr>Additional Information</vt:lpstr>
      <vt:lpstr>The Western Hemisphere</vt:lpstr>
      <vt:lpstr>The Book of Mormon</vt:lpstr>
      <vt:lpstr>The Book of Mormon</vt:lpstr>
      <vt:lpstr>The Book of Mormon</vt:lpstr>
      <vt:lpstr>The Book of Mormon</vt:lpstr>
      <vt:lpstr>The Book of Mormon</vt:lpstr>
      <vt:lpstr>Book of Mormon Writers</vt:lpstr>
      <vt:lpstr>Book of Mormon Writers</vt:lpstr>
      <vt:lpstr>President Ezra Taft Benson</vt:lpstr>
      <vt:lpstr>President Ezra Taft Benson, cont.</vt:lpstr>
      <vt:lpstr>President Henry B. Eyring</vt:lpstr>
      <vt:lpstr>President Henry B. Eyring, cont.</vt:lpstr>
      <vt:lpstr>The Book of Mormon</vt:lpstr>
      <vt:lpstr>The Book of Mormon</vt:lpstr>
      <vt:lpstr>First Role Play</vt:lpstr>
      <vt:lpstr>Second Role Play</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249</cp:revision>
  <dcterms:created xsi:type="dcterms:W3CDTF">2013-07-15T20:26:14Z</dcterms:created>
  <dcterms:modified xsi:type="dcterms:W3CDTF">2017-05-16T20:28:16Z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