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51"/>
  </p:notesMasterIdLst>
  <p:handoutMasterIdLst>
    <p:handoutMasterId r:id="rId52"/>
  </p:handoutMasterIdLst>
  <p:sldIdLst>
    <p:sldId id="319" r:id="rId9"/>
    <p:sldId id="328" r:id="rId10"/>
    <p:sldId id="330" r:id="rId11"/>
    <p:sldId id="331" r:id="rId12"/>
    <p:sldId id="332" r:id="rId13"/>
    <p:sldId id="333" r:id="rId14"/>
    <p:sldId id="353" r:id="rId15"/>
    <p:sldId id="334" r:id="rId16"/>
    <p:sldId id="354" r:id="rId17"/>
    <p:sldId id="335" r:id="rId18"/>
    <p:sldId id="336" r:id="rId19"/>
    <p:sldId id="355" r:id="rId20"/>
    <p:sldId id="356" r:id="rId21"/>
    <p:sldId id="337" r:id="rId22"/>
    <p:sldId id="338" r:id="rId23"/>
    <p:sldId id="352" r:id="rId24"/>
    <p:sldId id="357" r:id="rId25"/>
    <p:sldId id="339" r:id="rId26"/>
    <p:sldId id="340" r:id="rId27"/>
    <p:sldId id="358" r:id="rId28"/>
    <p:sldId id="359" r:id="rId29"/>
    <p:sldId id="341" r:id="rId30"/>
    <p:sldId id="360" r:id="rId31"/>
    <p:sldId id="361" r:id="rId32"/>
    <p:sldId id="362" r:id="rId33"/>
    <p:sldId id="342" r:id="rId34"/>
    <p:sldId id="363" r:id="rId35"/>
    <p:sldId id="343" r:id="rId36"/>
    <p:sldId id="364" r:id="rId37"/>
    <p:sldId id="365" r:id="rId38"/>
    <p:sldId id="344" r:id="rId39"/>
    <p:sldId id="345" r:id="rId40"/>
    <p:sldId id="366" r:id="rId41"/>
    <p:sldId id="347" r:id="rId42"/>
    <p:sldId id="367" r:id="rId43"/>
    <p:sldId id="368" r:id="rId44"/>
    <p:sldId id="348" r:id="rId45"/>
    <p:sldId id="349" r:id="rId46"/>
    <p:sldId id="350" r:id="rId47"/>
    <p:sldId id="351" r:id="rId48"/>
    <p:sldId id="369" r:id="rId49"/>
    <p:sldId id="329"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6" autoAdjust="0"/>
    <p:restoredTop sz="94377" autoAdjust="0"/>
  </p:normalViewPr>
  <p:slideViewPr>
    <p:cSldViewPr snapToGrid="0" snapToObjects="1">
      <p:cViewPr varScale="1">
        <p:scale>
          <a:sx n="69" d="100"/>
          <a:sy n="69" d="100"/>
        </p:scale>
        <p:origin x="71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theme" Target="theme/theme1.xml"/><Relationship Id="rId8" Type="http://schemas.openxmlformats.org/officeDocument/2006/relationships/slideMaster" Target="slideMasters/slideMaster5.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B7B311-1D3A-4E56-95ED-A4ABAC021E8B}" type="datetimeFigureOut">
              <a:rPr lang="en-US" smtClean="0"/>
              <a:t>5/18/2017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4F2BCA-17C0-41DB-95A9-7D51561DCDA3}" type="slidenum">
              <a:rPr lang="en-US" smtClean="0"/>
              <a:t>‹#›</a:t>
            </a:fld>
            <a:endParaRPr lang="en-US"/>
          </a:p>
        </p:txBody>
      </p:sp>
    </p:spTree>
    <p:extLst>
      <p:ext uri="{BB962C8B-B14F-4D97-AF65-F5344CB8AC3E}">
        <p14:creationId xmlns:p14="http://schemas.microsoft.com/office/powerpoint/2010/main" val="175076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 272818</a:t>
            </a:r>
          </a:p>
        </p:txBody>
      </p:sp>
      <p:sp>
        <p:nvSpPr>
          <p:cNvPr id="4" name="Slide Number Placeholder 3"/>
          <p:cNvSpPr>
            <a:spLocks noGrp="1"/>
          </p:cNvSpPr>
          <p:nvPr>
            <p:ph type="sldNum" sz="quarter" idx="10"/>
          </p:nvPr>
        </p:nvSpPr>
        <p:spPr/>
        <p:txBody>
          <a:bodyPr/>
          <a:lstStyle/>
          <a:p>
            <a:fld id="{7BD6D491-7BB6-4E68-9A0B-C463FDB60916}" type="slidenum">
              <a:rPr lang="en-US" smtClean="0"/>
              <a:t>2</a:t>
            </a:fld>
            <a:endParaRPr lang="en-US"/>
          </a:p>
        </p:txBody>
      </p:sp>
    </p:spTree>
    <p:extLst>
      <p:ext uri="{BB962C8B-B14F-4D97-AF65-F5344CB8AC3E}">
        <p14:creationId xmlns:p14="http://schemas.microsoft.com/office/powerpoint/2010/main" val="4070125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9.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 Nephi 3–4</a:t>
            </a:r>
          </a:p>
        </p:txBody>
      </p:sp>
      <p:sp>
        <p:nvSpPr>
          <p:cNvPr id="5" name="Text Placeholder 4"/>
          <p:cNvSpPr>
            <a:spLocks noGrp="1"/>
          </p:cNvSpPr>
          <p:nvPr>
            <p:ph type="body" sz="quarter" idx="11"/>
          </p:nvPr>
        </p:nvSpPr>
        <p:spPr/>
        <p:txBody>
          <a:bodyPr/>
          <a:lstStyle/>
          <a:p>
            <a:r>
              <a:rPr lang="en-US" dirty="0"/>
              <a:t>Lesson 8</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thoughts and feelings do you think you might have had if you had been one of the sons of Lehi and had been told of the command to get the brass plates?</a:t>
            </a:r>
          </a:p>
          <a:p>
            <a:endParaRPr lang="en-US" dirty="0"/>
          </a:p>
        </p:txBody>
      </p:sp>
      <p:sp>
        <p:nvSpPr>
          <p:cNvPr id="3" name="Title 2"/>
          <p:cNvSpPr>
            <a:spLocks noGrp="1"/>
          </p:cNvSpPr>
          <p:nvPr>
            <p:ph type="title"/>
          </p:nvPr>
        </p:nvSpPr>
        <p:spPr/>
        <p:txBody>
          <a:bodyPr/>
          <a:lstStyle/>
          <a:p>
            <a:r>
              <a:rPr lang="en-US" dirty="0"/>
              <a:t>Getting the Brass Plates</a:t>
            </a:r>
          </a:p>
        </p:txBody>
      </p:sp>
    </p:spTree>
    <p:extLst>
      <p:ext uri="{BB962C8B-B14F-4D97-AF65-F5344CB8AC3E}">
        <p14:creationId xmlns:p14="http://schemas.microsoft.com/office/powerpoint/2010/main" val="406991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3:5–7. Who did Nephi’s brothers assume this command came from? Why might that have affected their response?</a:t>
            </a:r>
          </a:p>
        </p:txBody>
      </p:sp>
      <p:sp>
        <p:nvSpPr>
          <p:cNvPr id="3" name="Title 2"/>
          <p:cNvSpPr>
            <a:spLocks noGrp="1"/>
          </p:cNvSpPr>
          <p:nvPr>
            <p:ph type="title"/>
          </p:nvPr>
        </p:nvSpPr>
        <p:spPr/>
        <p:txBody>
          <a:bodyPr/>
          <a:lstStyle/>
          <a:p>
            <a:r>
              <a:rPr lang="en-US" dirty="0"/>
              <a:t>Responding to the Command</a:t>
            </a:r>
          </a:p>
        </p:txBody>
      </p:sp>
    </p:spTree>
    <p:extLst>
      <p:ext uri="{BB962C8B-B14F-4D97-AF65-F5344CB8AC3E}">
        <p14:creationId xmlns:p14="http://schemas.microsoft.com/office/powerpoint/2010/main" val="88845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3:5–7. Who did Nephi’s brothers assume this command came from? Why might that have affected their response?</a:t>
            </a:r>
          </a:p>
          <a:p>
            <a:r>
              <a:rPr lang="en-US" dirty="0"/>
              <a:t>Who did Nephi believe this command came from? How did that affect his response?</a:t>
            </a:r>
          </a:p>
        </p:txBody>
      </p:sp>
      <p:sp>
        <p:nvSpPr>
          <p:cNvPr id="3" name="Title 2"/>
          <p:cNvSpPr>
            <a:spLocks noGrp="1"/>
          </p:cNvSpPr>
          <p:nvPr>
            <p:ph type="title"/>
          </p:nvPr>
        </p:nvSpPr>
        <p:spPr/>
        <p:txBody>
          <a:bodyPr/>
          <a:lstStyle/>
          <a:p>
            <a:r>
              <a:rPr lang="en-US" dirty="0"/>
              <a:t>Responding to the Command</a:t>
            </a:r>
          </a:p>
        </p:txBody>
      </p:sp>
    </p:spTree>
    <p:extLst>
      <p:ext uri="{BB962C8B-B14F-4D97-AF65-F5344CB8AC3E}">
        <p14:creationId xmlns:p14="http://schemas.microsoft.com/office/powerpoint/2010/main" val="391280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3:5–7. Who did Nephi’s brothers assume this command came from? Why might that have affected their response?</a:t>
            </a:r>
          </a:p>
          <a:p>
            <a:r>
              <a:rPr lang="en-US" dirty="0"/>
              <a:t>Who did Nephi believe this command came from? How did that affect his response?</a:t>
            </a:r>
          </a:p>
          <a:p>
            <a:r>
              <a:rPr lang="en-US" dirty="0"/>
              <a:t>What truths can we learn from verses 5–7?</a:t>
            </a:r>
          </a:p>
          <a:p>
            <a:endParaRPr lang="en-US" dirty="0"/>
          </a:p>
        </p:txBody>
      </p:sp>
      <p:sp>
        <p:nvSpPr>
          <p:cNvPr id="3" name="Title 2"/>
          <p:cNvSpPr>
            <a:spLocks noGrp="1"/>
          </p:cNvSpPr>
          <p:nvPr>
            <p:ph type="title"/>
          </p:nvPr>
        </p:nvSpPr>
        <p:spPr/>
        <p:txBody>
          <a:bodyPr/>
          <a:lstStyle/>
          <a:p>
            <a:r>
              <a:rPr lang="en-US" dirty="0"/>
              <a:t>Responding to the Command</a:t>
            </a:r>
          </a:p>
        </p:txBody>
      </p:sp>
    </p:spTree>
    <p:extLst>
      <p:ext uri="{BB962C8B-B14F-4D97-AF65-F5344CB8AC3E}">
        <p14:creationId xmlns:p14="http://schemas.microsoft.com/office/powerpoint/2010/main" val="660923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The Lord will bless us if we obey His commands without murmuring. The Lord will not give us a commandment without preparing a way for us to accomplish it.</a:t>
            </a:r>
          </a:p>
        </p:txBody>
      </p:sp>
      <p:sp>
        <p:nvSpPr>
          <p:cNvPr id="3" name="Title 2"/>
          <p:cNvSpPr>
            <a:spLocks noGrp="1"/>
          </p:cNvSpPr>
          <p:nvPr>
            <p:ph type="title"/>
          </p:nvPr>
        </p:nvSpPr>
        <p:spPr/>
        <p:txBody>
          <a:bodyPr/>
          <a:lstStyle/>
          <a:p>
            <a:r>
              <a:rPr lang="en-US" dirty="0"/>
              <a:t>The Lord Prepares the Way</a:t>
            </a:r>
          </a:p>
        </p:txBody>
      </p:sp>
    </p:spTree>
    <p:extLst>
      <p:ext uri="{BB962C8B-B14F-4D97-AF65-F5344CB8AC3E}">
        <p14:creationId xmlns:p14="http://schemas.microsoft.com/office/powerpoint/2010/main" val="1309969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Read 1 Nephi 3:10–18, looking for answers to the following questions:</a:t>
            </a:r>
          </a:p>
          <a:p>
            <a:pPr fontAlgn="base"/>
            <a:r>
              <a:rPr lang="en-US" dirty="0"/>
              <a:t>Who went?</a:t>
            </a:r>
          </a:p>
          <a:p>
            <a:pPr fontAlgn="base"/>
            <a:r>
              <a:rPr lang="en-US" dirty="0"/>
              <a:t>What did he do?</a:t>
            </a:r>
          </a:p>
          <a:p>
            <a:pPr fontAlgn="base"/>
            <a:r>
              <a:rPr lang="en-US" dirty="0"/>
              <a:t>How did Laban respond?</a:t>
            </a:r>
          </a:p>
          <a:p>
            <a:pPr fontAlgn="base"/>
            <a:r>
              <a:rPr lang="en-US" dirty="0"/>
              <a:t>How did Nephi and his brothers respond after the attempt failed?</a:t>
            </a:r>
          </a:p>
          <a:p>
            <a:endParaRPr lang="en-US" dirty="0"/>
          </a:p>
        </p:txBody>
      </p:sp>
      <p:sp>
        <p:nvSpPr>
          <p:cNvPr id="3" name="Title 2"/>
          <p:cNvSpPr>
            <a:spLocks noGrp="1"/>
          </p:cNvSpPr>
          <p:nvPr>
            <p:ph type="title"/>
          </p:nvPr>
        </p:nvSpPr>
        <p:spPr/>
        <p:txBody>
          <a:bodyPr/>
          <a:lstStyle/>
          <a:p>
            <a:r>
              <a:rPr lang="en-US" dirty="0"/>
              <a:t>The First Attempt</a:t>
            </a:r>
          </a:p>
        </p:txBody>
      </p:sp>
    </p:spTree>
    <p:extLst>
      <p:ext uri="{BB962C8B-B14F-4D97-AF65-F5344CB8AC3E}">
        <p14:creationId xmlns:p14="http://schemas.microsoft.com/office/powerpoint/2010/main" val="4190897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stands out to you in Nephi’s response to his brothers (see 1 Nephi 3:15–16)?</a:t>
            </a:r>
          </a:p>
        </p:txBody>
      </p:sp>
      <p:sp>
        <p:nvSpPr>
          <p:cNvPr id="3" name="Title 2"/>
          <p:cNvSpPr>
            <a:spLocks noGrp="1"/>
          </p:cNvSpPr>
          <p:nvPr>
            <p:ph type="title"/>
          </p:nvPr>
        </p:nvSpPr>
        <p:spPr/>
        <p:txBody>
          <a:bodyPr/>
          <a:lstStyle/>
          <a:p>
            <a:r>
              <a:rPr lang="en-US" dirty="0"/>
              <a:t>The First Attempt</a:t>
            </a:r>
          </a:p>
        </p:txBody>
      </p:sp>
    </p:spTree>
    <p:extLst>
      <p:ext uri="{BB962C8B-B14F-4D97-AF65-F5344CB8AC3E}">
        <p14:creationId xmlns:p14="http://schemas.microsoft.com/office/powerpoint/2010/main" val="820843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stands out to you in Nephi’s response to his brothers (see 1 Nephi 3:15–16)?</a:t>
            </a:r>
          </a:p>
          <a:p>
            <a:r>
              <a:rPr lang="en-US" dirty="0"/>
              <a:t>What insights did you gain from verses 10–18?</a:t>
            </a:r>
          </a:p>
        </p:txBody>
      </p:sp>
      <p:sp>
        <p:nvSpPr>
          <p:cNvPr id="3" name="Title 2"/>
          <p:cNvSpPr>
            <a:spLocks noGrp="1"/>
          </p:cNvSpPr>
          <p:nvPr>
            <p:ph type="title"/>
          </p:nvPr>
        </p:nvSpPr>
        <p:spPr/>
        <p:txBody>
          <a:bodyPr/>
          <a:lstStyle/>
          <a:p>
            <a:r>
              <a:rPr lang="en-US" dirty="0"/>
              <a:t>The First Attempt</a:t>
            </a:r>
          </a:p>
        </p:txBody>
      </p:sp>
    </p:spTree>
    <p:extLst>
      <p:ext uri="{BB962C8B-B14F-4D97-AF65-F5344CB8AC3E}">
        <p14:creationId xmlns:p14="http://schemas.microsoft.com/office/powerpoint/2010/main" val="500746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Read 1 Nephi 3:22–31, looking for answers to the following questions:</a:t>
            </a:r>
          </a:p>
          <a:p>
            <a:pPr fontAlgn="base"/>
            <a:r>
              <a:rPr lang="en-US" dirty="0"/>
              <a:t>Who went?</a:t>
            </a:r>
          </a:p>
          <a:p>
            <a:pPr fontAlgn="base"/>
            <a:r>
              <a:rPr lang="en-US" dirty="0"/>
              <a:t>What did they do?</a:t>
            </a:r>
          </a:p>
          <a:p>
            <a:pPr fontAlgn="base"/>
            <a:r>
              <a:rPr lang="en-US" dirty="0"/>
              <a:t>How did Laban respond?</a:t>
            </a:r>
          </a:p>
          <a:p>
            <a:pPr fontAlgn="base"/>
            <a:r>
              <a:rPr lang="en-US" dirty="0"/>
              <a:t>How did Nephi and his brothers respond after the attempt failed?</a:t>
            </a:r>
          </a:p>
          <a:p>
            <a:endParaRPr lang="en-US" dirty="0"/>
          </a:p>
        </p:txBody>
      </p:sp>
      <p:sp>
        <p:nvSpPr>
          <p:cNvPr id="3" name="Title 2"/>
          <p:cNvSpPr>
            <a:spLocks noGrp="1"/>
          </p:cNvSpPr>
          <p:nvPr>
            <p:ph type="title"/>
          </p:nvPr>
        </p:nvSpPr>
        <p:spPr/>
        <p:txBody>
          <a:bodyPr/>
          <a:lstStyle/>
          <a:p>
            <a:r>
              <a:rPr lang="en-US" dirty="0"/>
              <a:t>The Second Attempt</a:t>
            </a:r>
          </a:p>
        </p:txBody>
      </p:sp>
    </p:spTree>
    <p:extLst>
      <p:ext uri="{BB962C8B-B14F-4D97-AF65-F5344CB8AC3E}">
        <p14:creationId xmlns:p14="http://schemas.microsoft.com/office/powerpoint/2010/main" val="3939928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How did Laman and Lemuel respond even after the angel promised that the Lord would deliver Laban into their hands? </a:t>
            </a:r>
          </a:p>
        </p:txBody>
      </p:sp>
      <p:sp>
        <p:nvSpPr>
          <p:cNvPr id="3" name="Title 2"/>
          <p:cNvSpPr>
            <a:spLocks noGrp="1"/>
          </p:cNvSpPr>
          <p:nvPr>
            <p:ph type="title"/>
          </p:nvPr>
        </p:nvSpPr>
        <p:spPr/>
        <p:txBody>
          <a:bodyPr/>
          <a:lstStyle/>
          <a:p>
            <a:r>
              <a:rPr lang="en-US" dirty="0"/>
              <a:t>Responses</a:t>
            </a:r>
          </a:p>
        </p:txBody>
      </p:sp>
    </p:spTree>
    <p:extLst>
      <p:ext uri="{BB962C8B-B14F-4D97-AF65-F5344CB8AC3E}">
        <p14:creationId xmlns:p14="http://schemas.microsoft.com/office/powerpoint/2010/main" val="93828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456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How did Laman and Lemuel respond even after the angel promised that the Lord would deliver Laban into their hands? </a:t>
            </a:r>
          </a:p>
          <a:p>
            <a:pPr fontAlgn="base"/>
            <a:r>
              <a:rPr lang="en-US" dirty="0"/>
              <a:t>If you had been in Nephi’s position, how would you have responded to Laman and Lemuel’s disbelieving questions?</a:t>
            </a:r>
          </a:p>
        </p:txBody>
      </p:sp>
      <p:sp>
        <p:nvSpPr>
          <p:cNvPr id="3" name="Title 2"/>
          <p:cNvSpPr>
            <a:spLocks noGrp="1"/>
          </p:cNvSpPr>
          <p:nvPr>
            <p:ph type="title"/>
          </p:nvPr>
        </p:nvSpPr>
        <p:spPr/>
        <p:txBody>
          <a:bodyPr/>
          <a:lstStyle/>
          <a:p>
            <a:r>
              <a:rPr lang="en-US" dirty="0"/>
              <a:t>Responses</a:t>
            </a:r>
          </a:p>
        </p:txBody>
      </p:sp>
    </p:spTree>
    <p:extLst>
      <p:ext uri="{BB962C8B-B14F-4D97-AF65-F5344CB8AC3E}">
        <p14:creationId xmlns:p14="http://schemas.microsoft.com/office/powerpoint/2010/main" val="2098664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How did Laman and Lemuel respond even after the angel promised that the Lord would deliver Laban into their hands? </a:t>
            </a:r>
          </a:p>
          <a:p>
            <a:pPr fontAlgn="base"/>
            <a:r>
              <a:rPr lang="en-US" dirty="0"/>
              <a:t>If you had been in Nephi’s position, how would you have responded to Laman and Lemuel’s disbelieving questions?</a:t>
            </a:r>
          </a:p>
          <a:p>
            <a:pPr fontAlgn="base"/>
            <a:r>
              <a:rPr lang="en-US" dirty="0"/>
              <a:t>What insights did you gain from 1 Nephi 3:22–23?</a:t>
            </a:r>
          </a:p>
          <a:p>
            <a:endParaRPr lang="en-US" dirty="0"/>
          </a:p>
        </p:txBody>
      </p:sp>
      <p:sp>
        <p:nvSpPr>
          <p:cNvPr id="3" name="Title 2"/>
          <p:cNvSpPr>
            <a:spLocks noGrp="1"/>
          </p:cNvSpPr>
          <p:nvPr>
            <p:ph type="title"/>
          </p:nvPr>
        </p:nvSpPr>
        <p:spPr/>
        <p:txBody>
          <a:bodyPr/>
          <a:lstStyle/>
          <a:p>
            <a:r>
              <a:rPr lang="en-US" dirty="0"/>
              <a:t>Responses</a:t>
            </a:r>
          </a:p>
        </p:txBody>
      </p:sp>
    </p:spTree>
    <p:extLst>
      <p:ext uri="{BB962C8B-B14F-4D97-AF65-F5344CB8AC3E}">
        <p14:creationId xmlns:p14="http://schemas.microsoft.com/office/powerpoint/2010/main" val="1984261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4:1–3. How did Nephi answer his brothers’ questions?</a:t>
            </a:r>
          </a:p>
        </p:txBody>
      </p:sp>
      <p:sp>
        <p:nvSpPr>
          <p:cNvPr id="3" name="Title 2"/>
          <p:cNvSpPr>
            <a:spLocks noGrp="1"/>
          </p:cNvSpPr>
          <p:nvPr>
            <p:ph type="title"/>
          </p:nvPr>
        </p:nvSpPr>
        <p:spPr/>
        <p:txBody>
          <a:bodyPr/>
          <a:lstStyle/>
          <a:p>
            <a:r>
              <a:rPr lang="en-US" dirty="0"/>
              <a:t>The Third Attempt</a:t>
            </a:r>
          </a:p>
        </p:txBody>
      </p:sp>
    </p:spTree>
    <p:extLst>
      <p:ext uri="{BB962C8B-B14F-4D97-AF65-F5344CB8AC3E}">
        <p14:creationId xmlns:p14="http://schemas.microsoft.com/office/powerpoint/2010/main" val="794159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4:1–3. How did Nephi answer his brothers’ questions?</a:t>
            </a:r>
          </a:p>
          <a:p>
            <a:r>
              <a:rPr lang="en-US" dirty="0"/>
              <a:t>Read 1 Nephi 4:4–7. What did Nephi not know as he began this third attempt?</a:t>
            </a:r>
          </a:p>
        </p:txBody>
      </p:sp>
      <p:sp>
        <p:nvSpPr>
          <p:cNvPr id="3" name="Title 2"/>
          <p:cNvSpPr>
            <a:spLocks noGrp="1"/>
          </p:cNvSpPr>
          <p:nvPr>
            <p:ph type="title"/>
          </p:nvPr>
        </p:nvSpPr>
        <p:spPr/>
        <p:txBody>
          <a:bodyPr/>
          <a:lstStyle/>
          <a:p>
            <a:r>
              <a:rPr lang="en-US" dirty="0"/>
              <a:t>The Third Attempt</a:t>
            </a:r>
          </a:p>
        </p:txBody>
      </p:sp>
    </p:spTree>
    <p:extLst>
      <p:ext uri="{BB962C8B-B14F-4D97-AF65-F5344CB8AC3E}">
        <p14:creationId xmlns:p14="http://schemas.microsoft.com/office/powerpoint/2010/main" val="1207111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4:1–3. How did Nephi answer his brothers’ questions?</a:t>
            </a:r>
          </a:p>
          <a:p>
            <a:r>
              <a:rPr lang="en-US" dirty="0"/>
              <a:t>Read 1 Nephi 4:4–7. What did Nephi not know as he began this third attempt?</a:t>
            </a:r>
          </a:p>
          <a:p>
            <a:r>
              <a:rPr lang="en-US" dirty="0"/>
              <a:t>In 1 Nephi 4:7, what is important about the phrase “nevertheless I went forth”?</a:t>
            </a:r>
          </a:p>
        </p:txBody>
      </p:sp>
      <p:sp>
        <p:nvSpPr>
          <p:cNvPr id="3" name="Title 2"/>
          <p:cNvSpPr>
            <a:spLocks noGrp="1"/>
          </p:cNvSpPr>
          <p:nvPr>
            <p:ph type="title"/>
          </p:nvPr>
        </p:nvSpPr>
        <p:spPr/>
        <p:txBody>
          <a:bodyPr/>
          <a:lstStyle/>
          <a:p>
            <a:r>
              <a:rPr lang="en-US" dirty="0"/>
              <a:t>The Third Attempt</a:t>
            </a:r>
          </a:p>
        </p:txBody>
      </p:sp>
    </p:spTree>
    <p:extLst>
      <p:ext uri="{BB962C8B-B14F-4D97-AF65-F5344CB8AC3E}">
        <p14:creationId xmlns:p14="http://schemas.microsoft.com/office/powerpoint/2010/main" val="648311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4:1–3. How did Nephi answer his brothers’ questions?</a:t>
            </a:r>
          </a:p>
          <a:p>
            <a:r>
              <a:rPr lang="en-US" dirty="0"/>
              <a:t>Read 1 Nephi 4:4–7. What did Nephi not know as he began this third attempt?</a:t>
            </a:r>
          </a:p>
          <a:p>
            <a:r>
              <a:rPr lang="en-US" dirty="0"/>
              <a:t>In 1 Nephi 4:7, what is important about the phrase “nevertheless I went forth”?</a:t>
            </a:r>
          </a:p>
          <a:p>
            <a:r>
              <a:rPr lang="en-US" dirty="0"/>
              <a:t>How was Nephi blessed as he went forth with faith?</a:t>
            </a:r>
          </a:p>
        </p:txBody>
      </p:sp>
      <p:sp>
        <p:nvSpPr>
          <p:cNvPr id="3" name="Title 2"/>
          <p:cNvSpPr>
            <a:spLocks noGrp="1"/>
          </p:cNvSpPr>
          <p:nvPr>
            <p:ph type="title"/>
          </p:nvPr>
        </p:nvSpPr>
        <p:spPr/>
        <p:txBody>
          <a:bodyPr/>
          <a:lstStyle/>
          <a:p>
            <a:r>
              <a:rPr lang="en-US" dirty="0"/>
              <a:t>The Third Attempt</a:t>
            </a:r>
          </a:p>
        </p:txBody>
      </p:sp>
    </p:spTree>
    <p:extLst>
      <p:ext uri="{BB962C8B-B14F-4D97-AF65-F5344CB8AC3E}">
        <p14:creationId xmlns:p14="http://schemas.microsoft.com/office/powerpoint/2010/main" val="1993293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principle does Nephi’s experience teach about the relationship between acting in faith and our ability to be led by the Lord?</a:t>
            </a:r>
          </a:p>
        </p:txBody>
      </p:sp>
      <p:sp>
        <p:nvSpPr>
          <p:cNvPr id="3" name="Title 2"/>
          <p:cNvSpPr>
            <a:spLocks noGrp="1"/>
          </p:cNvSpPr>
          <p:nvPr>
            <p:ph type="title"/>
          </p:nvPr>
        </p:nvSpPr>
        <p:spPr/>
        <p:txBody>
          <a:bodyPr/>
          <a:lstStyle/>
          <a:p>
            <a:r>
              <a:rPr lang="en-US" dirty="0"/>
              <a:t>Acting in Faith</a:t>
            </a:r>
          </a:p>
        </p:txBody>
      </p:sp>
    </p:spTree>
    <p:extLst>
      <p:ext uri="{BB962C8B-B14F-4D97-AF65-F5344CB8AC3E}">
        <p14:creationId xmlns:p14="http://schemas.microsoft.com/office/powerpoint/2010/main" val="4006365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principle does Nephi’s experience teach about the relationship between acting in faith and our ability to be led by the Lord?</a:t>
            </a:r>
          </a:p>
          <a:p>
            <a:r>
              <a:rPr lang="en-US" b="1" dirty="0"/>
              <a:t>In times of uncertainty, we can receive guidance from the Spirit if we go forth with faith.</a:t>
            </a:r>
            <a:endParaRPr lang="en-US" dirty="0"/>
          </a:p>
        </p:txBody>
      </p:sp>
      <p:sp>
        <p:nvSpPr>
          <p:cNvPr id="3" name="Title 2"/>
          <p:cNvSpPr>
            <a:spLocks noGrp="1"/>
          </p:cNvSpPr>
          <p:nvPr>
            <p:ph type="title"/>
          </p:nvPr>
        </p:nvSpPr>
        <p:spPr/>
        <p:txBody>
          <a:bodyPr/>
          <a:lstStyle/>
          <a:p>
            <a:r>
              <a:rPr lang="en-US" dirty="0"/>
              <a:t>Acting in Faith</a:t>
            </a:r>
          </a:p>
        </p:txBody>
      </p:sp>
    </p:spTree>
    <p:extLst>
      <p:ext uri="{BB962C8B-B14F-4D97-AF65-F5344CB8AC3E}">
        <p14:creationId xmlns:p14="http://schemas.microsoft.com/office/powerpoint/2010/main" val="1232712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Think of a situation you are currently facing, or may face in the future, in which you could benefit from receiving the Lord’s guidance.</a:t>
            </a:r>
          </a:p>
        </p:txBody>
      </p:sp>
      <p:sp>
        <p:nvSpPr>
          <p:cNvPr id="3" name="Title 2"/>
          <p:cNvSpPr>
            <a:spLocks noGrp="1"/>
          </p:cNvSpPr>
          <p:nvPr>
            <p:ph type="title"/>
          </p:nvPr>
        </p:nvSpPr>
        <p:spPr/>
        <p:txBody>
          <a:bodyPr/>
          <a:lstStyle/>
          <a:p>
            <a:r>
              <a:rPr lang="en-US" dirty="0"/>
              <a:t>The Lord’s Guidance</a:t>
            </a:r>
          </a:p>
        </p:txBody>
      </p:sp>
    </p:spTree>
    <p:extLst>
      <p:ext uri="{BB962C8B-B14F-4D97-AF65-F5344CB8AC3E}">
        <p14:creationId xmlns:p14="http://schemas.microsoft.com/office/powerpoint/2010/main" val="1109878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Think of a situation you are currently facing, or may face in the future, in which you could benefit from receiving the Lord’s guidance.</a:t>
            </a:r>
          </a:p>
          <a:p>
            <a:pPr fontAlgn="base"/>
            <a:r>
              <a:rPr lang="en-US" dirty="0"/>
              <a:t>In the situation you thought of, how can a person go forth with faith?</a:t>
            </a:r>
          </a:p>
        </p:txBody>
      </p:sp>
      <p:sp>
        <p:nvSpPr>
          <p:cNvPr id="3" name="Title 2"/>
          <p:cNvSpPr>
            <a:spLocks noGrp="1"/>
          </p:cNvSpPr>
          <p:nvPr>
            <p:ph type="title"/>
          </p:nvPr>
        </p:nvSpPr>
        <p:spPr/>
        <p:txBody>
          <a:bodyPr/>
          <a:lstStyle/>
          <a:p>
            <a:r>
              <a:rPr lang="en-US" dirty="0"/>
              <a:t>The Lord’s Guidance</a:t>
            </a:r>
          </a:p>
        </p:txBody>
      </p:sp>
    </p:spTree>
    <p:extLst>
      <p:ext uri="{BB962C8B-B14F-4D97-AF65-F5344CB8AC3E}">
        <p14:creationId xmlns:p14="http://schemas.microsoft.com/office/powerpoint/2010/main" val="80608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Neil L. Andersen</a:t>
            </a:r>
          </a:p>
        </p:txBody>
      </p:sp>
      <p:sp>
        <p:nvSpPr>
          <p:cNvPr id="3" name="Content Placeholder 2"/>
          <p:cNvSpPr>
            <a:spLocks noGrp="1"/>
          </p:cNvSpPr>
          <p:nvPr>
            <p:ph sz="quarter" idx="4"/>
          </p:nvPr>
        </p:nvSpPr>
        <p:spPr/>
        <p:txBody>
          <a:bodyPr/>
          <a:lstStyle/>
          <a:p>
            <a:pPr marL="0" indent="0">
              <a:buNone/>
            </a:pPr>
            <a:r>
              <a:rPr lang="en-US" dirty="0"/>
              <a:t>“In Brazil, I met </a:t>
            </a:r>
            <a:r>
              <a:rPr lang="en-US" dirty="0" err="1"/>
              <a:t>Aroldo</a:t>
            </a:r>
            <a:r>
              <a:rPr lang="en-US" dirty="0"/>
              <a:t> </a:t>
            </a:r>
            <a:r>
              <a:rPr lang="en-US" dirty="0" err="1"/>
              <a:t>Cavalcante</a:t>
            </a:r>
            <a:r>
              <a:rPr lang="en-US" dirty="0"/>
              <a:t>. He was baptized at age 21, the first member of the Church in his family. His faith burned brightly, and he immediately began preparing to serve a mission. Sadly, </a:t>
            </a:r>
            <a:r>
              <a:rPr lang="en-US" dirty="0" err="1"/>
              <a:t>Aroldo’s</a:t>
            </a:r>
            <a:r>
              <a:rPr lang="en-US" dirty="0"/>
              <a:t> mother was diagnosed with cancer. Three months later, only days before she died, she spoke to </a:t>
            </a:r>
            <a:r>
              <a:rPr lang="en-US" dirty="0" err="1"/>
              <a:t>Aroldo</a:t>
            </a:r>
            <a:r>
              <a:rPr lang="en-US" dirty="0"/>
              <a:t> of her greatest concern: There were no relatives to help. </a:t>
            </a:r>
            <a:r>
              <a:rPr lang="en-US" dirty="0" err="1"/>
              <a:t>Aroldo</a:t>
            </a:r>
            <a:r>
              <a:rPr lang="en-US" dirty="0"/>
              <a:t> would need to take full responsibility for his two younger sisters and his younger brother. He solemnly made this promise to his dying mother.</a:t>
            </a:r>
          </a:p>
          <a:p>
            <a:pPr marL="0" indent="0">
              <a:buNone/>
            </a:pPr>
            <a:r>
              <a:rPr lang="en-US" i="0" dirty="0"/>
              <a:t>Continued on next page.</a:t>
            </a:r>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656404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Think of a situation you are currently facing, or may face in the future, in which you could benefit from receiving the Lord’s guidance.</a:t>
            </a:r>
          </a:p>
          <a:p>
            <a:pPr fontAlgn="base"/>
            <a:r>
              <a:rPr lang="en-US" dirty="0"/>
              <a:t>In the situation you thought of, how can a person go forth with faith?</a:t>
            </a:r>
          </a:p>
          <a:p>
            <a:pPr fontAlgn="base"/>
            <a:r>
              <a:rPr lang="en-US" dirty="0"/>
              <a:t>How can we recognize when the Spirit is guiding us?</a:t>
            </a:r>
          </a:p>
          <a:p>
            <a:endParaRPr lang="en-US" dirty="0"/>
          </a:p>
        </p:txBody>
      </p:sp>
      <p:sp>
        <p:nvSpPr>
          <p:cNvPr id="3" name="Title 2"/>
          <p:cNvSpPr>
            <a:spLocks noGrp="1"/>
          </p:cNvSpPr>
          <p:nvPr>
            <p:ph type="title"/>
          </p:nvPr>
        </p:nvSpPr>
        <p:spPr/>
        <p:txBody>
          <a:bodyPr/>
          <a:lstStyle/>
          <a:p>
            <a:r>
              <a:rPr lang="en-US" dirty="0"/>
              <a:t>The Lord’s Guidance</a:t>
            </a:r>
          </a:p>
        </p:txBody>
      </p:sp>
    </p:spTree>
    <p:extLst>
      <p:ext uri="{BB962C8B-B14F-4D97-AF65-F5344CB8AC3E}">
        <p14:creationId xmlns:p14="http://schemas.microsoft.com/office/powerpoint/2010/main" val="1623112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Dallin H. Oaks </a:t>
            </a:r>
          </a:p>
        </p:txBody>
      </p:sp>
      <p:sp>
        <p:nvSpPr>
          <p:cNvPr id="3" name="Content Placeholder 2"/>
          <p:cNvSpPr>
            <a:spLocks noGrp="1"/>
          </p:cNvSpPr>
          <p:nvPr>
            <p:ph sz="quarter" idx="4"/>
          </p:nvPr>
        </p:nvSpPr>
        <p:spPr/>
        <p:txBody>
          <a:bodyPr/>
          <a:lstStyle/>
          <a:p>
            <a:pPr marL="0" indent="0">
              <a:buNone/>
            </a:pPr>
            <a:r>
              <a:rPr lang="en-US" dirty="0"/>
              <a:t>“In its more familiar forms, revelation or inspiration comes by means of words or thoughts communicated to the mind (see Enos 1:10; D&amp;C 8:2–3), by sudden enlightenment (see D&amp;C 6:14–15), [or] by positive or negative feelings about proposed courses of action” (Dallin H. Oaks, “Eight Ways God Can Speak to You,” </a:t>
            </a:r>
            <a:r>
              <a:rPr lang="en-US" i="0" dirty="0"/>
              <a:t>New Era</a:t>
            </a:r>
            <a:r>
              <a:rPr lang="en-US" dirty="0"/>
              <a:t>, Sept. 2004, 4).</a:t>
            </a:r>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3187076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4:8–18, looking for how the Spirit guided Nephi.</a:t>
            </a:r>
          </a:p>
        </p:txBody>
      </p:sp>
      <p:sp>
        <p:nvSpPr>
          <p:cNvPr id="3" name="Title 2"/>
          <p:cNvSpPr>
            <a:spLocks noGrp="1"/>
          </p:cNvSpPr>
          <p:nvPr>
            <p:ph type="title"/>
          </p:nvPr>
        </p:nvSpPr>
        <p:spPr/>
        <p:txBody>
          <a:bodyPr/>
          <a:lstStyle/>
          <a:p>
            <a:r>
              <a:rPr lang="en-US" dirty="0"/>
              <a:t>Guidance of the Spirit</a:t>
            </a:r>
          </a:p>
        </p:txBody>
      </p:sp>
    </p:spTree>
    <p:extLst>
      <p:ext uri="{BB962C8B-B14F-4D97-AF65-F5344CB8AC3E}">
        <p14:creationId xmlns:p14="http://schemas.microsoft.com/office/powerpoint/2010/main" val="2753989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4:8–18, looking for how the Spirit guided Nephi.</a:t>
            </a:r>
          </a:p>
          <a:p>
            <a:r>
              <a:rPr lang="en-US" dirty="0"/>
              <a:t>What reasons did the Spirit give Nephi for the Lord’s command to slay Laban?</a:t>
            </a:r>
          </a:p>
          <a:p>
            <a:endParaRPr lang="en-US" dirty="0"/>
          </a:p>
        </p:txBody>
      </p:sp>
      <p:sp>
        <p:nvSpPr>
          <p:cNvPr id="3" name="Title 2"/>
          <p:cNvSpPr>
            <a:spLocks noGrp="1"/>
          </p:cNvSpPr>
          <p:nvPr>
            <p:ph type="title"/>
          </p:nvPr>
        </p:nvSpPr>
        <p:spPr/>
        <p:txBody>
          <a:bodyPr/>
          <a:lstStyle/>
          <a:p>
            <a:r>
              <a:rPr lang="en-US" dirty="0"/>
              <a:t>Guidance of the Spirit</a:t>
            </a:r>
          </a:p>
        </p:txBody>
      </p:sp>
    </p:spTree>
    <p:extLst>
      <p:ext uri="{BB962C8B-B14F-4D97-AF65-F5344CB8AC3E}">
        <p14:creationId xmlns:p14="http://schemas.microsoft.com/office/powerpoint/2010/main" val="13836595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4:30–38. How did the Lord continue to help Nephi?</a:t>
            </a:r>
          </a:p>
        </p:txBody>
      </p:sp>
      <p:sp>
        <p:nvSpPr>
          <p:cNvPr id="3" name="Title 2"/>
          <p:cNvSpPr>
            <a:spLocks noGrp="1"/>
          </p:cNvSpPr>
          <p:nvPr>
            <p:ph type="title"/>
          </p:nvPr>
        </p:nvSpPr>
        <p:spPr/>
        <p:txBody>
          <a:bodyPr/>
          <a:lstStyle/>
          <a:p>
            <a:r>
              <a:rPr lang="en-US" dirty="0"/>
              <a:t>As We Act with Faith</a:t>
            </a:r>
          </a:p>
        </p:txBody>
      </p:sp>
    </p:spTree>
    <p:extLst>
      <p:ext uri="{BB962C8B-B14F-4D97-AF65-F5344CB8AC3E}">
        <p14:creationId xmlns:p14="http://schemas.microsoft.com/office/powerpoint/2010/main" val="28090584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4:30–38. How did the Lord continue to help Nephi?</a:t>
            </a:r>
          </a:p>
          <a:p>
            <a:r>
              <a:rPr lang="en-US" dirty="0"/>
              <a:t>How would you complete this principle based on what we have learned from Nephi’s experience with obtaining the brass plates: </a:t>
            </a:r>
            <a:r>
              <a:rPr lang="en-US" i="1" dirty="0"/>
              <a:t>As we act with faith in the Lord and diligently strive to obey Him …?</a:t>
            </a:r>
            <a:endParaRPr lang="en-US" dirty="0"/>
          </a:p>
        </p:txBody>
      </p:sp>
      <p:sp>
        <p:nvSpPr>
          <p:cNvPr id="3" name="Title 2"/>
          <p:cNvSpPr>
            <a:spLocks noGrp="1"/>
          </p:cNvSpPr>
          <p:nvPr>
            <p:ph type="title"/>
          </p:nvPr>
        </p:nvSpPr>
        <p:spPr/>
        <p:txBody>
          <a:bodyPr/>
          <a:lstStyle/>
          <a:p>
            <a:r>
              <a:rPr lang="en-US" dirty="0"/>
              <a:t>As We Act with Faith</a:t>
            </a:r>
          </a:p>
        </p:txBody>
      </p:sp>
    </p:spTree>
    <p:extLst>
      <p:ext uri="{BB962C8B-B14F-4D97-AF65-F5344CB8AC3E}">
        <p14:creationId xmlns:p14="http://schemas.microsoft.com/office/powerpoint/2010/main" val="1139684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4:30–38. How did the Lord continue to help Nephi?</a:t>
            </a:r>
          </a:p>
          <a:p>
            <a:r>
              <a:rPr lang="en-US" dirty="0"/>
              <a:t>How would you complete this principle based on what we have learned from Nephi’s experience with obtaining the brass plates: </a:t>
            </a:r>
            <a:r>
              <a:rPr lang="en-US" i="1" dirty="0"/>
              <a:t>As we act with faith in the Lord and diligently strive to obey Him …</a:t>
            </a:r>
            <a:r>
              <a:rPr lang="en-US" dirty="0"/>
              <a:t>? </a:t>
            </a:r>
          </a:p>
          <a:p>
            <a:r>
              <a:rPr lang="en-US" b="1" dirty="0"/>
              <a:t>As we act with faith in the Lord and diligently strive to obey Him, we can accomplish what He commands.</a:t>
            </a:r>
            <a:endParaRPr lang="en-US" dirty="0"/>
          </a:p>
        </p:txBody>
      </p:sp>
      <p:sp>
        <p:nvSpPr>
          <p:cNvPr id="3" name="Title 2"/>
          <p:cNvSpPr>
            <a:spLocks noGrp="1"/>
          </p:cNvSpPr>
          <p:nvPr>
            <p:ph type="title"/>
          </p:nvPr>
        </p:nvSpPr>
        <p:spPr/>
        <p:txBody>
          <a:bodyPr/>
          <a:lstStyle/>
          <a:p>
            <a:r>
              <a:rPr lang="en-US" dirty="0"/>
              <a:t>As We Act with Faith</a:t>
            </a:r>
          </a:p>
        </p:txBody>
      </p:sp>
    </p:spTree>
    <p:extLst>
      <p:ext uri="{BB962C8B-B14F-4D97-AF65-F5344CB8AC3E}">
        <p14:creationId xmlns:p14="http://schemas.microsoft.com/office/powerpoint/2010/main" val="1264626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Neil L. Andersen</a:t>
            </a:r>
          </a:p>
        </p:txBody>
      </p:sp>
      <p:sp>
        <p:nvSpPr>
          <p:cNvPr id="3" name="Content Placeholder 2"/>
          <p:cNvSpPr>
            <a:spLocks noGrp="1"/>
          </p:cNvSpPr>
          <p:nvPr>
            <p:ph sz="quarter" idx="4"/>
          </p:nvPr>
        </p:nvSpPr>
        <p:spPr/>
        <p:txBody>
          <a:bodyPr/>
          <a:lstStyle/>
          <a:p>
            <a:pPr marL="0" indent="0">
              <a:buNone/>
            </a:pPr>
            <a:r>
              <a:rPr lang="en-US" dirty="0"/>
              <a:t>“Undaunted by the obstacles before him, [</a:t>
            </a:r>
            <a:r>
              <a:rPr lang="en-US" dirty="0" err="1"/>
              <a:t>Aroldo</a:t>
            </a:r>
            <a:r>
              <a:rPr lang="en-US" dirty="0"/>
              <a:t>] moved forward with enormous faith.</a:t>
            </a:r>
          </a:p>
          <a:p>
            <a:pPr marL="0" indent="0">
              <a:buNone/>
            </a:pPr>
            <a:r>
              <a:rPr lang="en-US" dirty="0"/>
              <a:t>“[To pay for his mission,] </a:t>
            </a:r>
            <a:r>
              <a:rPr lang="en-US" dirty="0" err="1"/>
              <a:t>Aroldo</a:t>
            </a:r>
            <a:r>
              <a:rPr lang="en-US" dirty="0"/>
              <a:t> saved every Brazilian cruzeiro he could. At age 23, he received his mission call. … </a:t>
            </a:r>
            <a:r>
              <a:rPr lang="en-US" dirty="0" err="1"/>
              <a:t>Aroldo</a:t>
            </a:r>
            <a:r>
              <a:rPr lang="en-US" dirty="0"/>
              <a:t> still did not have enough money to pay the full cost of his mission and the living expenses for his brother and sisters, but with faith he entered the MTC. …</a:t>
            </a:r>
          </a:p>
          <a:p>
            <a:pPr marL="0" indent="0">
              <a:buNone/>
            </a:pPr>
            <a:r>
              <a:rPr lang="en-US" i="0" dirty="0"/>
              <a:t>Continued on next page.</a:t>
            </a:r>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715120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Neil L. Andersen, cont.</a:t>
            </a:r>
          </a:p>
        </p:txBody>
      </p:sp>
      <p:sp>
        <p:nvSpPr>
          <p:cNvPr id="3" name="Content Placeholder 2"/>
          <p:cNvSpPr>
            <a:spLocks noGrp="1"/>
          </p:cNvSpPr>
          <p:nvPr>
            <p:ph sz="quarter" idx="4"/>
          </p:nvPr>
        </p:nvSpPr>
        <p:spPr/>
        <p:txBody>
          <a:bodyPr/>
          <a:lstStyle/>
          <a:p>
            <a:pPr marL="0" indent="0">
              <a:buNone/>
            </a:pPr>
            <a:r>
              <a:rPr lang="en-US" dirty="0"/>
              <a:t>“… A week later he received the first of many blessings. The bank that had employed Elder </a:t>
            </a:r>
            <a:r>
              <a:rPr lang="en-US" dirty="0" err="1"/>
              <a:t>Cavalcante</a:t>
            </a:r>
            <a:r>
              <a:rPr lang="en-US" dirty="0"/>
              <a:t> unexpectedly doubled the money he was to receive as he concluded his work. This miracle, along with others, provided the needed income for his mission and his family during his absence” (Neil L. Andersen, “Faith Is Not by Chance,” 65–66).</a:t>
            </a:r>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2306983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Based on what we’ve learned from the examples of Nephi and </a:t>
            </a:r>
            <a:r>
              <a:rPr lang="en-US" dirty="0" err="1"/>
              <a:t>Aroldo</a:t>
            </a:r>
            <a:r>
              <a:rPr lang="en-US" dirty="0"/>
              <a:t> </a:t>
            </a:r>
            <a:r>
              <a:rPr lang="en-US" dirty="0" err="1"/>
              <a:t>Cavalcante</a:t>
            </a:r>
            <a:r>
              <a:rPr lang="en-US" dirty="0"/>
              <a:t>, what are some ways we can choose to act with faith in the Lord and diligently strive to obey Him even when it may seem difficult?</a:t>
            </a:r>
          </a:p>
          <a:p>
            <a:endParaRPr lang="en-US" dirty="0"/>
          </a:p>
        </p:txBody>
      </p:sp>
      <p:sp>
        <p:nvSpPr>
          <p:cNvPr id="3" name="Title 2"/>
          <p:cNvSpPr>
            <a:spLocks noGrp="1"/>
          </p:cNvSpPr>
          <p:nvPr>
            <p:ph type="title"/>
          </p:nvPr>
        </p:nvSpPr>
        <p:spPr/>
        <p:txBody>
          <a:bodyPr/>
          <a:lstStyle/>
          <a:p>
            <a:r>
              <a:rPr lang="en-US" dirty="0"/>
              <a:t>Choose to Act with Faith</a:t>
            </a:r>
          </a:p>
        </p:txBody>
      </p:sp>
    </p:spTree>
    <p:extLst>
      <p:ext uri="{BB962C8B-B14F-4D97-AF65-F5344CB8AC3E}">
        <p14:creationId xmlns:p14="http://schemas.microsoft.com/office/powerpoint/2010/main" val="3482546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Neil L. Andersen, cont.</a:t>
            </a:r>
          </a:p>
        </p:txBody>
      </p:sp>
      <p:sp>
        <p:nvSpPr>
          <p:cNvPr id="3" name="Content Placeholder 2"/>
          <p:cNvSpPr>
            <a:spLocks noGrp="1"/>
          </p:cNvSpPr>
          <p:nvPr>
            <p:ph sz="quarter" idx="4"/>
          </p:nvPr>
        </p:nvSpPr>
        <p:spPr/>
        <p:txBody>
          <a:bodyPr/>
          <a:lstStyle/>
          <a:p>
            <a:pPr marL="0" indent="0" fontAlgn="base">
              <a:buNone/>
            </a:pPr>
            <a:r>
              <a:rPr lang="en-US" dirty="0"/>
              <a:t>“By day he worked in a bank, and at night he attended the university. He continued to keep his baptismal covenants, but his hopes for a full-time mission were gone. …</a:t>
            </a:r>
          </a:p>
          <a:p>
            <a:pPr marL="0" indent="0" fontAlgn="base">
              <a:buNone/>
            </a:pPr>
            <a:r>
              <a:rPr lang="en-US" i="0" dirty="0"/>
              <a:t>Continued on next page.</a:t>
            </a:r>
          </a:p>
          <a:p>
            <a:pPr marL="0" indent="0">
              <a:buNone/>
            </a:pPr>
            <a:endParaRPr lang="en-US" dirty="0"/>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38194100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Think of a time when you acted with faith in the Lord and diligently tried to obey Him. In what ways did you act with faith and diligence? How did the Lord help you accomplish what He commanded?</a:t>
            </a:r>
          </a:p>
        </p:txBody>
      </p:sp>
      <p:sp>
        <p:nvSpPr>
          <p:cNvPr id="3" name="Title 2"/>
          <p:cNvSpPr>
            <a:spLocks noGrp="1"/>
          </p:cNvSpPr>
          <p:nvPr>
            <p:ph type="title"/>
          </p:nvPr>
        </p:nvSpPr>
        <p:spPr/>
        <p:txBody>
          <a:bodyPr/>
          <a:lstStyle/>
          <a:p>
            <a:r>
              <a:rPr lang="en-US" dirty="0"/>
              <a:t>Acting with Faith</a:t>
            </a:r>
          </a:p>
        </p:txBody>
      </p:sp>
    </p:spTree>
    <p:extLst>
      <p:ext uri="{BB962C8B-B14F-4D97-AF65-F5344CB8AC3E}">
        <p14:creationId xmlns:p14="http://schemas.microsoft.com/office/powerpoint/2010/main" val="2447033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Think of a time when you acted with faith in the Lord and diligently tried to obey Him. In what ways did you act with faith and diligence? How did the Lord help you accomplish what He commanded?</a:t>
            </a:r>
          </a:p>
          <a:p>
            <a:pPr fontAlgn="base"/>
            <a:r>
              <a:rPr lang="en-US" dirty="0"/>
              <a:t>What will you do to improve in your efforts to act with faith and obey the Lord’s commands?</a:t>
            </a:r>
          </a:p>
          <a:p>
            <a:endParaRPr lang="en-US" dirty="0"/>
          </a:p>
        </p:txBody>
      </p:sp>
      <p:sp>
        <p:nvSpPr>
          <p:cNvPr id="3" name="Title 2"/>
          <p:cNvSpPr>
            <a:spLocks noGrp="1"/>
          </p:cNvSpPr>
          <p:nvPr>
            <p:ph type="title"/>
          </p:nvPr>
        </p:nvSpPr>
        <p:spPr/>
        <p:txBody>
          <a:bodyPr/>
          <a:lstStyle/>
          <a:p>
            <a:r>
              <a:rPr lang="en-US" dirty="0"/>
              <a:t>Acting with Faith</a:t>
            </a:r>
          </a:p>
        </p:txBody>
      </p:sp>
    </p:spTree>
    <p:extLst>
      <p:ext uri="{BB962C8B-B14F-4D97-AF65-F5344CB8AC3E}">
        <p14:creationId xmlns:p14="http://schemas.microsoft.com/office/powerpoint/2010/main" val="482155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62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Neil L. Andersen, cont.</a:t>
            </a:r>
          </a:p>
        </p:txBody>
      </p:sp>
      <p:sp>
        <p:nvSpPr>
          <p:cNvPr id="3" name="Content Placeholder 2"/>
          <p:cNvSpPr>
            <a:spLocks noGrp="1"/>
          </p:cNvSpPr>
          <p:nvPr>
            <p:ph sz="quarter" idx="4"/>
          </p:nvPr>
        </p:nvSpPr>
        <p:spPr/>
        <p:txBody>
          <a:bodyPr/>
          <a:lstStyle/>
          <a:p>
            <a:pPr marL="0" indent="0">
              <a:buNone/>
            </a:pPr>
            <a:r>
              <a:rPr lang="en-US" dirty="0"/>
              <a:t>“Months later … , </a:t>
            </a:r>
            <a:r>
              <a:rPr lang="en-US" dirty="0" err="1"/>
              <a:t>Aroldo</a:t>
            </a:r>
            <a:r>
              <a:rPr lang="en-US" dirty="0"/>
              <a:t> studied the words that Samuel reprovingly spoke to King Saul: ‘To obey,’ he read, ‘is better than [to] sacrifice’ (1 Samuel 15:22). </a:t>
            </a:r>
            <a:r>
              <a:rPr lang="en-US" dirty="0" err="1"/>
              <a:t>Aroldo</a:t>
            </a:r>
            <a:r>
              <a:rPr lang="en-US" dirty="0"/>
              <a:t> received the seemingly impossible impression that he needed to obey the prophet’s call to serve a mission” (Neil L. Andersen, “Faith Is Not by Chance, but by Choice,” </a:t>
            </a:r>
            <a:r>
              <a:rPr lang="en-US" i="0" dirty="0"/>
              <a:t>Ensign</a:t>
            </a:r>
            <a:r>
              <a:rPr lang="en-US" dirty="0"/>
              <a:t> or </a:t>
            </a:r>
            <a:r>
              <a:rPr lang="en-US" i="0" dirty="0"/>
              <a:t>Liahona</a:t>
            </a:r>
            <a:r>
              <a:rPr lang="en-US" dirty="0"/>
              <a:t>, Nov. 2015, 65).</a:t>
            </a:r>
          </a:p>
          <a:p>
            <a:pPr marL="0" indent="0">
              <a:buNone/>
            </a:pPr>
            <a:endParaRPr lang="en-US" dirty="0"/>
          </a:p>
        </p:txBody>
      </p:sp>
      <p:pic>
        <p:nvPicPr>
          <p:cNvPr id="5" name="Picture Placeholder 4"/>
          <p:cNvPicPr>
            <a:picLocks noGrp="1" noChangeAspect="1"/>
          </p:cNvPicPr>
          <p:nvPr>
            <p:ph type="pic" sz="quarter" idx="10"/>
          </p:nvPr>
        </p:nvPicPr>
        <p:blipFill>
          <a:blip r:embed="rId2"/>
          <a:srcRect l="35" r="35"/>
          <a:stretch>
            <a:fillRect/>
          </a:stretch>
        </p:blipFill>
        <p:spPr>
          <a:prstGeom prst="rect">
            <a:avLst/>
          </a:prstGeom>
        </p:spPr>
      </p:pic>
    </p:spTree>
    <p:extLst>
      <p:ext uri="{BB962C8B-B14F-4D97-AF65-F5344CB8AC3E}">
        <p14:creationId xmlns:p14="http://schemas.microsoft.com/office/powerpoint/2010/main" val="247070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What thoughts or feelings do you think you would have if you were in </a:t>
            </a:r>
            <a:r>
              <a:rPr lang="en-US" dirty="0" err="1"/>
              <a:t>Aroldo’s</a:t>
            </a:r>
            <a:r>
              <a:rPr lang="en-US" dirty="0"/>
              <a:t> position and received the impression to serve a full-time mission?</a:t>
            </a:r>
          </a:p>
        </p:txBody>
      </p:sp>
      <p:sp>
        <p:nvSpPr>
          <p:cNvPr id="3" name="Title 2"/>
          <p:cNvSpPr>
            <a:spLocks noGrp="1"/>
          </p:cNvSpPr>
          <p:nvPr>
            <p:ph type="title"/>
          </p:nvPr>
        </p:nvSpPr>
        <p:spPr/>
        <p:txBody>
          <a:bodyPr/>
          <a:lstStyle/>
          <a:p>
            <a:r>
              <a:rPr lang="en-US" dirty="0" err="1"/>
              <a:t>Aroldo’s</a:t>
            </a:r>
            <a:r>
              <a:rPr lang="en-US" dirty="0"/>
              <a:t> Position</a:t>
            </a:r>
          </a:p>
        </p:txBody>
      </p:sp>
    </p:spTree>
    <p:extLst>
      <p:ext uri="{BB962C8B-B14F-4D97-AF65-F5344CB8AC3E}">
        <p14:creationId xmlns:p14="http://schemas.microsoft.com/office/powerpoint/2010/main" val="105914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US" dirty="0"/>
              <a:t>What thoughts or feelings do you think you would have if you were in </a:t>
            </a:r>
            <a:r>
              <a:rPr lang="en-US" dirty="0" err="1"/>
              <a:t>Aroldo’s</a:t>
            </a:r>
            <a:r>
              <a:rPr lang="en-US" dirty="0"/>
              <a:t> position and received the impression to serve a full-time mission?</a:t>
            </a:r>
          </a:p>
          <a:p>
            <a:pPr fontAlgn="base"/>
            <a:r>
              <a:rPr lang="en-US" dirty="0"/>
              <a:t>What do you think would be the hardest part about acting on this impression?</a:t>
            </a:r>
          </a:p>
        </p:txBody>
      </p:sp>
      <p:sp>
        <p:nvSpPr>
          <p:cNvPr id="3" name="Title 2"/>
          <p:cNvSpPr>
            <a:spLocks noGrp="1"/>
          </p:cNvSpPr>
          <p:nvPr>
            <p:ph type="title"/>
          </p:nvPr>
        </p:nvSpPr>
        <p:spPr/>
        <p:txBody>
          <a:bodyPr/>
          <a:lstStyle/>
          <a:p>
            <a:r>
              <a:rPr lang="en-US" dirty="0" err="1"/>
              <a:t>Aroldo’s</a:t>
            </a:r>
            <a:r>
              <a:rPr lang="en-US" dirty="0"/>
              <a:t> Position</a:t>
            </a:r>
          </a:p>
        </p:txBody>
      </p:sp>
    </p:spTree>
    <p:extLst>
      <p:ext uri="{BB962C8B-B14F-4D97-AF65-F5344CB8AC3E}">
        <p14:creationId xmlns:p14="http://schemas.microsoft.com/office/powerpoint/2010/main" val="1803808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3:1–4. What commandment did the Lord give Lehi in 1 Nephi 3:1–4?</a:t>
            </a:r>
          </a:p>
        </p:txBody>
      </p:sp>
      <p:sp>
        <p:nvSpPr>
          <p:cNvPr id="3" name="Title 2"/>
          <p:cNvSpPr>
            <a:spLocks noGrp="1"/>
          </p:cNvSpPr>
          <p:nvPr>
            <p:ph type="title"/>
          </p:nvPr>
        </p:nvSpPr>
        <p:spPr/>
        <p:txBody>
          <a:bodyPr/>
          <a:lstStyle/>
          <a:p>
            <a:r>
              <a:rPr lang="en-US" dirty="0"/>
              <a:t>The Lord’s Command</a:t>
            </a:r>
          </a:p>
        </p:txBody>
      </p:sp>
    </p:spTree>
    <p:extLst>
      <p:ext uri="{BB962C8B-B14F-4D97-AF65-F5344CB8AC3E}">
        <p14:creationId xmlns:p14="http://schemas.microsoft.com/office/powerpoint/2010/main" val="528230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Read 1 Nephi 3:1–4. What commandment did the Lord give Lehi in 1 Nephi 3:1–4?</a:t>
            </a:r>
          </a:p>
          <a:p>
            <a:r>
              <a:rPr lang="en-US" dirty="0"/>
              <a:t>Lehi’s family was likely about 260 miles (420 kilometers) from Jerusalem at this time. Returning would require approximately 14 days of traveling through unsafe territory. In addition, records such as the brass plates were apparently rare and extremely valuable, and the man who possessed the plates would need to be persuaded to give them up.</a:t>
            </a:r>
          </a:p>
        </p:txBody>
      </p:sp>
      <p:sp>
        <p:nvSpPr>
          <p:cNvPr id="3" name="Title 2"/>
          <p:cNvSpPr>
            <a:spLocks noGrp="1"/>
          </p:cNvSpPr>
          <p:nvPr>
            <p:ph type="title"/>
          </p:nvPr>
        </p:nvSpPr>
        <p:spPr/>
        <p:txBody>
          <a:bodyPr/>
          <a:lstStyle/>
          <a:p>
            <a:r>
              <a:rPr lang="en-US" dirty="0"/>
              <a:t>The Lord’s Command</a:t>
            </a:r>
          </a:p>
        </p:txBody>
      </p:sp>
    </p:spTree>
    <p:extLst>
      <p:ext uri="{BB962C8B-B14F-4D97-AF65-F5344CB8AC3E}">
        <p14:creationId xmlns:p14="http://schemas.microsoft.com/office/powerpoint/2010/main" val="129984978"/>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9B38A3-81AD-42AF-96FF-972233EE1065}">
  <ds:schemaRefs>
    <ds:schemaRef ds:uri="http://purl.org/dc/elements/1.1/"/>
    <ds:schemaRef ds:uri="http://www.w3.org/XML/1998/namespace"/>
    <ds:schemaRef ds:uri="b764eb9d-49e1-4eb4-965b-0d99005b74c0"/>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A19D324F-7F41-4481-9226-DF772FD5D074}">
  <ds:schemaRefs>
    <ds:schemaRef ds:uri="http://schemas.microsoft.com/sharepoint/v3/contenttype/forms"/>
  </ds:schemaRefs>
</ds:datastoreItem>
</file>

<file path=customXml/itemProps3.xml><?xml version="1.0" encoding="utf-8"?>
<ds:datastoreItem xmlns:ds="http://schemas.openxmlformats.org/officeDocument/2006/customXml" ds:itemID="{54DD939F-22E6-4D35-93ED-3DFA1A74EB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4371</TotalTime>
  <Words>1664</Words>
  <Application>Microsoft Office PowerPoint</Application>
  <PresentationFormat>On-screen Show (4:3)</PresentationFormat>
  <Paragraphs>122</Paragraphs>
  <Slides>42</Slides>
  <Notes>1</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42</vt:i4>
      </vt:variant>
    </vt:vector>
  </HeadingPairs>
  <TitlesOfParts>
    <vt:vector size="51" baseType="lpstr">
      <vt:lpstr>Arial</vt:lpstr>
      <vt:lpstr>Calibri</vt:lpstr>
      <vt:lpstr>Helam Slab ldsLat Light</vt:lpstr>
      <vt:lpstr>Open Sans</vt:lpstr>
      <vt:lpstr>Old Testament</vt:lpstr>
      <vt:lpstr>1_Old Testament</vt:lpstr>
      <vt:lpstr>2_Old Testament</vt:lpstr>
      <vt:lpstr>3_Old Testament</vt:lpstr>
      <vt:lpstr>4_Old Testament</vt:lpstr>
      <vt:lpstr>1 Nephi 3–4</vt:lpstr>
      <vt:lpstr>Devotional</vt:lpstr>
      <vt:lpstr>Elder Neil L. Andersen</vt:lpstr>
      <vt:lpstr>Elder Neil L. Andersen, cont.</vt:lpstr>
      <vt:lpstr>Elder Neil L. Andersen, cont.</vt:lpstr>
      <vt:lpstr>Aroldo’s Position</vt:lpstr>
      <vt:lpstr>Aroldo’s Position</vt:lpstr>
      <vt:lpstr>The Lord’s Command</vt:lpstr>
      <vt:lpstr>The Lord’s Command</vt:lpstr>
      <vt:lpstr>Getting the Brass Plates</vt:lpstr>
      <vt:lpstr>Responding to the Command</vt:lpstr>
      <vt:lpstr>Responding to the Command</vt:lpstr>
      <vt:lpstr>Responding to the Command</vt:lpstr>
      <vt:lpstr>The Lord Prepares the Way</vt:lpstr>
      <vt:lpstr>The First Attempt</vt:lpstr>
      <vt:lpstr>The First Attempt</vt:lpstr>
      <vt:lpstr>The First Attempt</vt:lpstr>
      <vt:lpstr>The Second Attempt</vt:lpstr>
      <vt:lpstr>Responses</vt:lpstr>
      <vt:lpstr>Responses</vt:lpstr>
      <vt:lpstr>Responses</vt:lpstr>
      <vt:lpstr>The Third Attempt</vt:lpstr>
      <vt:lpstr>The Third Attempt</vt:lpstr>
      <vt:lpstr>The Third Attempt</vt:lpstr>
      <vt:lpstr>The Third Attempt</vt:lpstr>
      <vt:lpstr>Acting in Faith</vt:lpstr>
      <vt:lpstr>Acting in Faith</vt:lpstr>
      <vt:lpstr>The Lord’s Guidance</vt:lpstr>
      <vt:lpstr>The Lord’s Guidance</vt:lpstr>
      <vt:lpstr>The Lord’s Guidance</vt:lpstr>
      <vt:lpstr>Elder Dallin H. Oaks </vt:lpstr>
      <vt:lpstr>Guidance of the Spirit</vt:lpstr>
      <vt:lpstr>Guidance of the Spirit</vt:lpstr>
      <vt:lpstr>As We Act with Faith</vt:lpstr>
      <vt:lpstr>As We Act with Faith</vt:lpstr>
      <vt:lpstr>As We Act with Faith</vt:lpstr>
      <vt:lpstr>Elder Neil L. Andersen</vt:lpstr>
      <vt:lpstr>Elder Neil L. Andersen, cont.</vt:lpstr>
      <vt:lpstr>Choose to Act with Faith</vt:lpstr>
      <vt:lpstr>Acting with Faith</vt:lpstr>
      <vt:lpstr>Acting with Faith</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245</cp:revision>
  <dcterms:created xsi:type="dcterms:W3CDTF">2013-07-15T20:26:14Z</dcterms:created>
  <dcterms:modified xsi:type="dcterms:W3CDTF">2017-05-18T20:32:00Z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